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5"/>
  </p:notesMasterIdLst>
  <p:sldIdLst>
    <p:sldId id="256" r:id="rId3"/>
    <p:sldId id="282" r:id="rId4"/>
    <p:sldId id="283" r:id="rId5"/>
    <p:sldId id="259" r:id="rId6"/>
    <p:sldId id="284" r:id="rId7"/>
    <p:sldId id="285" r:id="rId8"/>
    <p:sldId id="264" r:id="rId9"/>
    <p:sldId id="260" r:id="rId10"/>
    <p:sldId id="261" r:id="rId11"/>
    <p:sldId id="262" r:id="rId12"/>
    <p:sldId id="263" r:id="rId13"/>
    <p:sldId id="265" r:id="rId14"/>
    <p:sldId id="266" r:id="rId16"/>
    <p:sldId id="267" r:id="rId17"/>
    <p:sldId id="268" r:id="rId18"/>
    <p:sldId id="269" r:id="rId19"/>
    <p:sldId id="270" r:id="rId20"/>
    <p:sldId id="271" r:id="rId21"/>
    <p:sldId id="272" r:id="rId22"/>
    <p:sldId id="273" r:id="rId23"/>
    <p:sldId id="535" r:id="rId24"/>
    <p:sldId id="274" r:id="rId25"/>
    <p:sldId id="275" r:id="rId26"/>
    <p:sldId id="276" r:id="rId27"/>
    <p:sldId id="280" r:id="rId28"/>
    <p:sldId id="281" r:id="rId29"/>
    <p:sldId id="482" r:id="rId30"/>
    <p:sldId id="483" r:id="rId31"/>
    <p:sldId id="485" r:id="rId32"/>
    <p:sldId id="488" r:id="rId33"/>
    <p:sldId id="489" r:id="rId34"/>
    <p:sldId id="490" r:id="rId35"/>
    <p:sldId id="491" r:id="rId36"/>
    <p:sldId id="492" r:id="rId37"/>
    <p:sldId id="493" r:id="rId38"/>
    <p:sldId id="495" r:id="rId39"/>
    <p:sldId id="496" r:id="rId40"/>
    <p:sldId id="497" r:id="rId41"/>
    <p:sldId id="498" r:id="rId42"/>
    <p:sldId id="500" r:id="rId43"/>
    <p:sldId id="501" r:id="rId44"/>
    <p:sldId id="502" r:id="rId45"/>
    <p:sldId id="503" r:id="rId46"/>
    <p:sldId id="504" r:id="rId47"/>
    <p:sldId id="505" r:id="rId48"/>
    <p:sldId id="506" r:id="rId49"/>
    <p:sldId id="541" r:id="rId50"/>
    <p:sldId id="542" r:id="rId51"/>
    <p:sldId id="544" r:id="rId52"/>
    <p:sldId id="507" r:id="rId53"/>
    <p:sldId id="508" r:id="rId54"/>
    <p:sldId id="509" r:id="rId55"/>
    <p:sldId id="510" r:id="rId56"/>
    <p:sldId id="511" r:id="rId57"/>
    <p:sldId id="512" r:id="rId58"/>
    <p:sldId id="513" r:id="rId59"/>
    <p:sldId id="515" r:id="rId60"/>
    <p:sldId id="516" r:id="rId61"/>
    <p:sldId id="522" r:id="rId62"/>
    <p:sldId id="523" r:id="rId63"/>
    <p:sldId id="524" r:id="rId64"/>
    <p:sldId id="525" r:id="rId65"/>
    <p:sldId id="527" r:id="rId66"/>
    <p:sldId id="528" r:id="rId67"/>
    <p:sldId id="530" r:id="rId68"/>
    <p:sldId id="531" r:id="rId69"/>
    <p:sldId id="286" r:id="rId70"/>
    <p:sldId id="298" r:id="rId71"/>
    <p:sldId id="299" r:id="rId72"/>
    <p:sldId id="301" r:id="rId73"/>
    <p:sldId id="302" r:id="rId74"/>
    <p:sldId id="304" r:id="rId75"/>
    <p:sldId id="305" r:id="rId76"/>
    <p:sldId id="306" r:id="rId77"/>
    <p:sldId id="307" r:id="rId78"/>
    <p:sldId id="308" r:id="rId79"/>
    <p:sldId id="309" r:id="rId80"/>
    <p:sldId id="310" r:id="rId81"/>
    <p:sldId id="311" r:id="rId82"/>
    <p:sldId id="312" r:id="rId83"/>
    <p:sldId id="313" r:id="rId84"/>
    <p:sldId id="314" r:id="rId85"/>
    <p:sldId id="318" r:id="rId86"/>
    <p:sldId id="319" r:id="rId87"/>
    <p:sldId id="479" r:id="rId88"/>
    <p:sldId id="316" r:id="rId89"/>
    <p:sldId id="317" r:id="rId90"/>
    <p:sldId id="315" r:id="rId91"/>
    <p:sldId id="438" r:id="rId92"/>
    <p:sldId id="439" r:id="rId93"/>
    <p:sldId id="440" r:id="rId94"/>
    <p:sldId id="441" r:id="rId95"/>
    <p:sldId id="442" r:id="rId96"/>
    <p:sldId id="443" r:id="rId97"/>
    <p:sldId id="444" r:id="rId98"/>
    <p:sldId id="480" r:id="rId99"/>
    <p:sldId id="448" r:id="rId100"/>
    <p:sldId id="481" r:id="rId101"/>
    <p:sldId id="450" r:id="rId102"/>
    <p:sldId id="451" r:id="rId103"/>
    <p:sldId id="452" r:id="rId104"/>
    <p:sldId id="453" r:id="rId105"/>
    <p:sldId id="449" r:id="rId106"/>
    <p:sldId id="320" r:id="rId107"/>
    <p:sldId id="321" r:id="rId108"/>
    <p:sldId id="455" r:id="rId109"/>
    <p:sldId id="456" r:id="rId110"/>
    <p:sldId id="457" r:id="rId111"/>
    <p:sldId id="458" r:id="rId112"/>
    <p:sldId id="459" r:id="rId113"/>
    <p:sldId id="460" r:id="rId114"/>
    <p:sldId id="461" r:id="rId115"/>
    <p:sldId id="462" r:id="rId116"/>
    <p:sldId id="463" r:id="rId117"/>
    <p:sldId id="538" r:id="rId118"/>
    <p:sldId id="464" r:id="rId119"/>
    <p:sldId id="465" r:id="rId120"/>
    <p:sldId id="539" r:id="rId121"/>
    <p:sldId id="540" r:id="rId122"/>
    <p:sldId id="466" r:id="rId123"/>
    <p:sldId id="472" r:id="rId124"/>
    <p:sldId id="467" r:id="rId125"/>
    <p:sldId id="473" r:id="rId126"/>
    <p:sldId id="474" r:id="rId127"/>
    <p:sldId id="475" r:id="rId128"/>
    <p:sldId id="477" r:id="rId129"/>
    <p:sldId id="478" r:id="rId130"/>
    <p:sldId id="322" r:id="rId131"/>
    <p:sldId id="323" r:id="rId132"/>
    <p:sldId id="324" r:id="rId133"/>
    <p:sldId id="325" r:id="rId134"/>
    <p:sldId id="536" r:id="rId135"/>
    <p:sldId id="326" r:id="rId136"/>
    <p:sldId id="537" r:id="rId137"/>
    <p:sldId id="329" r:id="rId138"/>
    <p:sldId id="330" r:id="rId139"/>
    <p:sldId id="331" r:id="rId140"/>
    <p:sldId id="332" r:id="rId141"/>
    <p:sldId id="333" r:id="rId142"/>
    <p:sldId id="334" r:id="rId143"/>
    <p:sldId id="336" r:id="rId144"/>
    <p:sldId id="337" r:id="rId145"/>
    <p:sldId id="338" r:id="rId146"/>
    <p:sldId id="339" r:id="rId147"/>
    <p:sldId id="340" r:id="rId148"/>
    <p:sldId id="341" r:id="rId149"/>
    <p:sldId id="342" r:id="rId150"/>
    <p:sldId id="343" r:id="rId151"/>
    <p:sldId id="344" r:id="rId152"/>
    <p:sldId id="543" r:id="rId153"/>
    <p:sldId id="345" r:id="rId154"/>
    <p:sldId id="346" r:id="rId155"/>
    <p:sldId id="347" r:id="rId15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p:cViewPr varScale="1">
        <p:scale>
          <a:sx n="103" d="100"/>
          <a:sy n="103" d="100"/>
        </p:scale>
        <p:origin x="-1830" y="-96"/>
      </p:cViewPr>
      <p:guideLst>
        <p:guide orient="horz" pos="2160"/>
        <p:guide pos="2857"/>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9" Type="http://schemas.openxmlformats.org/officeDocument/2006/relationships/tableStyles" Target="tableStyles.xml"/><Relationship Id="rId158" Type="http://schemas.openxmlformats.org/officeDocument/2006/relationships/viewProps" Target="viewProps.xml"/><Relationship Id="rId157" Type="http://schemas.openxmlformats.org/officeDocument/2006/relationships/presProps" Target="presProps.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notesMaster" Target="notesMasters/notesMaster1.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8.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105ED26-0AA4-40D8-B37F-C80FF079AE9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806B221-F58F-4BA2-895C-2BF62A554BB1}"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031"/>
          <p:cNvSpPr>
            <a:spLocks noGrp="1" noChangeArrowheads="1"/>
          </p:cNvSpPr>
          <p:nvPr>
            <p:ph type="sldNum" sz="quarter" idx="5"/>
          </p:nvPr>
        </p:nvSpPr>
        <p:spPr>
          <a:noFill/>
        </p:spPr>
        <p:txBody>
          <a:bodyPr/>
          <a:lstStyle/>
          <a:p>
            <a:fld id="{3FC80833-7376-496A-A4A8-BAF94642BC7E}" type="slidenum">
              <a:rPr lang="en-US" altLang="zh-CN">
                <a:ea typeface="宋体" panose="02010600030101010101" pitchFamily="2" charset="-122"/>
              </a:rPr>
            </a:fld>
            <a:endParaRPr lang="en-US" altLang="zh-CN">
              <a:ea typeface="宋体" panose="02010600030101010101" pitchFamily="2" charset="-122"/>
            </a:endParaRPr>
          </a:p>
        </p:txBody>
      </p:sp>
      <p:sp>
        <p:nvSpPr>
          <p:cNvPr id="27651" name="Rectangle 2"/>
          <p:cNvSpPr>
            <a:spLocks noGrp="1" noRot="1" noChangeAspect="1" noChangeArrowheads="1" noTextEdit="1"/>
          </p:cNvSpPr>
          <p:nvPr>
            <p:ph type="sldImg"/>
          </p:nvPr>
        </p:nvSpPr>
        <p:spPr>
          <a:xfrm>
            <a:off x="1181100" y="703263"/>
            <a:ext cx="4503738" cy="3378200"/>
          </a:xfrm>
        </p:spPr>
      </p:sp>
      <p:sp>
        <p:nvSpPr>
          <p:cNvPr id="27652" name="Rectangle 3"/>
          <p:cNvSpPr>
            <a:spLocks noGrp="1" noChangeArrowheads="1"/>
          </p:cNvSpPr>
          <p:nvPr>
            <p:ph type="body" idx="1"/>
          </p:nvPr>
        </p:nvSpPr>
        <p:spPr>
          <a:xfrm>
            <a:off x="925513" y="4362450"/>
            <a:ext cx="5013325" cy="4081463"/>
          </a:xfrm>
          <a:noFill/>
        </p:spPr>
        <p:txBody>
          <a:bodyPr/>
          <a:lstStyle/>
          <a:p>
            <a:pPr eaLnBrk="1" hangingPunct="1"/>
            <a:endParaRPr lang="en-US" altLang="ja-JP" smtClean="0">
              <a:ea typeface="宋体" panose="02010600030101010101"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2149E7B-7336-4D66-B2FF-2A0475CFACF5}" type="slidenum">
              <a:rPr lang="en-US" altLang="zh-CN"/>
            </a:fld>
            <a:endParaRPr lang="en-US" altLang="zh-CN"/>
          </a:p>
        </p:txBody>
      </p:sp>
      <p:sp>
        <p:nvSpPr>
          <p:cNvPr id="30722" name="Rectangle 2"/>
          <p:cNvSpPr>
            <a:spLocks noGrp="1" noRot="1" noChangeAspect="1" noChangeArrowheads="1" noTextEdit="1"/>
          </p:cNvSpPr>
          <p:nvPr>
            <p:ph type="sldImg"/>
          </p:nvPr>
        </p:nvSpPr>
        <p:spPr/>
      </p:sp>
      <p:sp>
        <p:nvSpPr>
          <p:cNvPr id="30723" name="Rectangle 3"/>
          <p:cNvSpPr>
            <a:spLocks noGrp="1" noChangeArrowheads="1"/>
          </p:cNvSpPr>
          <p:nvPr>
            <p:ph type="body" idx="1"/>
          </p:nvPr>
        </p:nvSpPr>
        <p:spPr/>
        <p:txBody>
          <a:bodyPr/>
          <a:lstStyle/>
          <a:p>
            <a:r>
              <a:rPr lang="en-US" altLang="zh-CN"/>
              <a:t>CO2</a:t>
            </a:r>
            <a:r>
              <a:rPr lang="zh-CN" altLang="en-US"/>
              <a:t>含量好像为</a:t>
            </a:r>
            <a:r>
              <a:rPr lang="en-US" altLang="zh-CN"/>
              <a:t>380PPM</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DE26592F-CFB4-4954-80B3-2188CE2CDC50}" type="slidenum">
              <a:rPr lang="en-US" altLang="zh-CN"/>
            </a:fld>
            <a:endParaRPr lang="en-US" altLang="zh-CN"/>
          </a:p>
        </p:txBody>
      </p:sp>
      <p:sp>
        <p:nvSpPr>
          <p:cNvPr id="70658" name="Rectangle 2"/>
          <p:cNvSpPr>
            <a:spLocks noGrp="1" noRot="1" noChangeAspect="1" noChangeArrowheads="1" noTextEdit="1"/>
          </p:cNvSpPr>
          <p:nvPr>
            <p:ph type="sldImg"/>
          </p:nvPr>
        </p:nvSpPr>
        <p:spPr/>
      </p:sp>
      <p:sp>
        <p:nvSpPr>
          <p:cNvPr id="70659" name="Rectangle 3"/>
          <p:cNvSpPr>
            <a:spLocks noGrp="1" noChangeArrowheads="1"/>
          </p:cNvSpPr>
          <p:nvPr>
            <p:ph type="body" idx="1"/>
          </p:nvPr>
        </p:nvSpPr>
        <p:spPr/>
        <p:txBody>
          <a:bodyPr/>
          <a:lstStyle/>
          <a:p>
            <a:r>
              <a:rPr lang="zh-CN" altLang="en-US"/>
              <a:t>多数树轮记录表明，由于煤和石油的燃烧，轻的碳释放进入大气，使大气中</a:t>
            </a:r>
            <a:r>
              <a:rPr lang="en-US" altLang="zh-CN"/>
              <a:t>13c</a:t>
            </a:r>
            <a:r>
              <a:rPr lang="zh-CN" altLang="en-US"/>
              <a:t>的含量基本呈现下降趋势。  冰期有的浮游生物的生产力更高</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A626122-1C80-4EF8-B128-87192166C42D}" type="slidenum">
              <a:rPr lang="en-US" altLang="zh-CN"/>
            </a:fld>
            <a:endParaRPr lang="en-US" altLang="zh-CN"/>
          </a:p>
        </p:txBody>
      </p:sp>
      <p:sp>
        <p:nvSpPr>
          <p:cNvPr id="33794" name="Rectangle 2"/>
          <p:cNvSpPr>
            <a:spLocks noGrp="1" noRot="1" noChangeAspect="1" noChangeArrowheads="1" noTextEdit="1"/>
          </p:cNvSpPr>
          <p:nvPr>
            <p:ph type="sldImg"/>
          </p:nvPr>
        </p:nvSpPr>
        <p:spPr/>
      </p:sp>
      <p:sp>
        <p:nvSpPr>
          <p:cNvPr id="33795" name="Rectangle 3"/>
          <p:cNvSpPr>
            <a:spLocks noGrp="1" noChangeArrowheads="1"/>
          </p:cNvSpPr>
          <p:nvPr>
            <p:ph type="body" idx="1"/>
          </p:nvPr>
        </p:nvSpPr>
        <p:spPr/>
        <p:txBody>
          <a:bodyPr/>
          <a:lstStyle/>
          <a:p>
            <a:r>
              <a:rPr lang="zh-CN" altLang="en-US"/>
              <a:t>表明人类对地球生物体的燃烧是现在甲烷富集</a:t>
            </a:r>
            <a:r>
              <a:rPr lang="en-US" altLang="zh-CN"/>
              <a:t>13c</a:t>
            </a:r>
            <a:r>
              <a:rPr lang="zh-CN" altLang="en-US"/>
              <a:t>的主要原因</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88BFCFD-7F04-4E21-945D-8E7D854231D9}" type="slidenum">
              <a:rPr lang="en-US" altLang="zh-CN"/>
            </a:fld>
            <a:endParaRPr lang="en-US" altLang="zh-CN"/>
          </a:p>
        </p:txBody>
      </p:sp>
      <p:sp>
        <p:nvSpPr>
          <p:cNvPr id="71682" name="Rectangle 2"/>
          <p:cNvSpPr>
            <a:spLocks noGrp="1" noRot="1" noChangeAspect="1" noChangeArrowheads="1" noTextEdit="1"/>
          </p:cNvSpPr>
          <p:nvPr>
            <p:ph type="sldImg"/>
          </p:nvPr>
        </p:nvSpPr>
        <p:spPr/>
      </p:sp>
      <p:sp>
        <p:nvSpPr>
          <p:cNvPr id="71683" name="Rectangle 3"/>
          <p:cNvSpPr>
            <a:spLocks noGrp="1" noChangeArrowheads="1"/>
          </p:cNvSpPr>
          <p:nvPr>
            <p:ph type="body" idx="1"/>
          </p:nvPr>
        </p:nvSpPr>
        <p:spPr/>
        <p:txBody>
          <a:bodyPr/>
          <a:lstStyle/>
          <a:p>
            <a:r>
              <a:rPr lang="en-US" altLang="zh-CN">
                <a:solidFill>
                  <a:srgbClr val="FF0000"/>
                </a:solidFill>
              </a:rPr>
              <a:t>HCO</a:t>
            </a:r>
            <a:r>
              <a:rPr lang="en-US" altLang="zh-CN" baseline="-25000">
                <a:solidFill>
                  <a:srgbClr val="FF0000"/>
                </a:solidFill>
              </a:rPr>
              <a:t>3</a:t>
            </a:r>
            <a:r>
              <a:rPr lang="en-US" altLang="zh-CN" baseline="30000">
                <a:solidFill>
                  <a:srgbClr val="FF0000"/>
                </a:solidFill>
              </a:rPr>
              <a:t>-</a:t>
            </a:r>
            <a:r>
              <a:rPr lang="zh-CN" altLang="en-US">
                <a:solidFill>
                  <a:srgbClr val="FF0000"/>
                </a:solidFill>
              </a:rPr>
              <a:t>是占主要地位的原子团</a:t>
            </a:r>
            <a:endParaRPr lang="zh-CN" altLang="en-US" baseline="30000">
              <a:solidFill>
                <a:srgbClr val="FF0000"/>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86F03118-FEAB-4D97-9707-4151822890D6}" type="slidenum">
              <a:rPr lang="en-US" altLang="zh-CN"/>
            </a:fld>
            <a:endParaRPr lang="en-US" altLang="zh-CN"/>
          </a:p>
        </p:txBody>
      </p:sp>
      <p:sp>
        <p:nvSpPr>
          <p:cNvPr id="67586" name="Rectangle 2"/>
          <p:cNvSpPr>
            <a:spLocks noGrp="1" noRot="1" noChangeAspect="1" noChangeArrowheads="1" noTextEdit="1"/>
          </p:cNvSpPr>
          <p:nvPr>
            <p:ph type="sldImg"/>
          </p:nvPr>
        </p:nvSpPr>
        <p:spPr/>
      </p:sp>
      <p:sp>
        <p:nvSpPr>
          <p:cNvPr id="67587" name="Rectangle 3"/>
          <p:cNvSpPr>
            <a:spLocks noGrp="1" noChangeArrowheads="1"/>
          </p:cNvSpPr>
          <p:nvPr>
            <p:ph type="body" idx="1"/>
          </p:nvPr>
        </p:nvSpPr>
        <p:spPr/>
        <p:txBody>
          <a:bodyPr/>
          <a:lstStyle/>
          <a:p>
            <a:r>
              <a:rPr lang="zh-CN" altLang="en-US" dirty="0"/>
              <a:t>也包括较高级的碳氢化合物（乙烷丙烷丁烷），</a:t>
            </a:r>
            <a:r>
              <a:rPr lang="en-US" altLang="zh-CN" dirty="0"/>
              <a:t>CO2 H2S N2 </a:t>
            </a:r>
            <a:r>
              <a:rPr lang="zh-CN" altLang="en-US" dirty="0"/>
              <a:t>和稀有气体            两种反应途径形成  河口和陆架区          湖泊和沼泽  有机物的热裂解也可形成天然气</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6806B221-F58F-4BA2-895C-2BF62A554BB1}"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031"/>
          <p:cNvSpPr>
            <a:spLocks noGrp="1" noChangeArrowheads="1"/>
          </p:cNvSpPr>
          <p:nvPr>
            <p:ph type="sldNum" sz="quarter" idx="5"/>
          </p:nvPr>
        </p:nvSpPr>
        <p:spPr>
          <a:noFill/>
        </p:spPr>
        <p:txBody>
          <a:bodyPr/>
          <a:lstStyle/>
          <a:p>
            <a:fld id="{679E1BB5-6E1E-409C-93E8-5F614F089971}" type="slidenum">
              <a:rPr lang="en-US" altLang="zh-CN">
                <a:ea typeface="宋体" panose="02010600030101010101" pitchFamily="2" charset="-122"/>
              </a:rPr>
            </a:fld>
            <a:endParaRPr lang="en-US" altLang="zh-CN">
              <a:ea typeface="宋体" panose="02010600030101010101" pitchFamily="2" charset="-122"/>
            </a:endParaRPr>
          </a:p>
        </p:txBody>
      </p:sp>
      <p:sp>
        <p:nvSpPr>
          <p:cNvPr id="28675" name="Rectangle 2"/>
          <p:cNvSpPr>
            <a:spLocks noGrp="1" noRot="1" noChangeAspect="1" noChangeArrowheads="1" noTextEdit="1"/>
          </p:cNvSpPr>
          <p:nvPr>
            <p:ph type="sldImg"/>
          </p:nvPr>
        </p:nvSpPr>
        <p:spPr>
          <a:xfrm>
            <a:off x="1181100" y="703263"/>
            <a:ext cx="4503738" cy="3378200"/>
          </a:xfrm>
        </p:spPr>
      </p:sp>
      <p:sp>
        <p:nvSpPr>
          <p:cNvPr id="28676" name="Rectangle 3"/>
          <p:cNvSpPr>
            <a:spLocks noGrp="1" noChangeArrowheads="1"/>
          </p:cNvSpPr>
          <p:nvPr>
            <p:ph type="body" idx="1"/>
          </p:nvPr>
        </p:nvSpPr>
        <p:spPr>
          <a:xfrm>
            <a:off x="925513" y="4362450"/>
            <a:ext cx="5013325" cy="4081463"/>
          </a:xfrm>
          <a:noFill/>
        </p:spPr>
        <p:txBody>
          <a:bodyPr/>
          <a:lstStyle/>
          <a:p>
            <a:pPr eaLnBrk="1" hangingPunct="1"/>
            <a:r>
              <a:rPr lang="en-US" altLang="ja-JP" dirty="0" smtClean="0">
                <a:latin typeface="Century" panose="02040604050505020304" pitchFamily="18" charset="0"/>
                <a:ea typeface="ＭＳ 明朝" charset="-128"/>
              </a:rPr>
              <a:t>I</a:t>
            </a:r>
            <a:r>
              <a:rPr lang="en-US" altLang="ja-JP" dirty="0" smtClean="0">
                <a:latin typeface="Arial" panose="020B0604020202020204" pitchFamily="34" charset="0"/>
                <a:ea typeface="ＭＳ 明朝" charset="-128"/>
              </a:rPr>
              <a:t>’</a:t>
            </a:r>
            <a:r>
              <a:rPr lang="en-US" altLang="ja-JP" dirty="0" smtClean="0">
                <a:latin typeface="Century" panose="02040604050505020304" pitchFamily="18" charset="0"/>
                <a:ea typeface="ＭＳ 明朝" charset="-128"/>
              </a:rPr>
              <a:t>ll introduce some isotopic effect.  First one is latitude effect.  This is simple model.  Water is warmed around equator, and it goes to high latitude area as vapor as Prof. Matsumoto and Prof. Yamanaka told before.  Then, on the way to high latitude area, heavier water molecules begin to drop.  Then as a result, the rain in high latitude is </a:t>
            </a:r>
            <a:r>
              <a:rPr lang="en-US" altLang="ja-JP" dirty="0" err="1" smtClean="0">
                <a:latin typeface="Century" panose="02040604050505020304" pitchFamily="18" charset="0"/>
                <a:ea typeface="ＭＳ 明朝" charset="-128"/>
              </a:rPr>
              <a:t>isotopically</a:t>
            </a:r>
            <a:r>
              <a:rPr lang="en-US" altLang="ja-JP" dirty="0" smtClean="0">
                <a:latin typeface="Century" panose="02040604050505020304" pitchFamily="18" charset="0"/>
                <a:ea typeface="ＭＳ 明朝" charset="-128"/>
              </a:rPr>
              <a:t> </a:t>
            </a:r>
            <a:r>
              <a:rPr lang="en-US" altLang="ja-JP" dirty="0" smtClean="0">
                <a:latin typeface="Arial" panose="020B0604020202020204" pitchFamily="34" charset="0"/>
                <a:ea typeface="ＭＳ 明朝" charset="-128"/>
              </a:rPr>
              <a:t>“</a:t>
            </a:r>
            <a:r>
              <a:rPr lang="en-US" altLang="ja-JP" dirty="0" smtClean="0">
                <a:latin typeface="Century" panose="02040604050505020304" pitchFamily="18" charset="0"/>
                <a:ea typeface="ＭＳ 明朝" charset="-128"/>
              </a:rPr>
              <a:t>light</a:t>
            </a:r>
            <a:r>
              <a:rPr lang="en-US" altLang="ja-JP" dirty="0" smtClean="0">
                <a:latin typeface="Arial" panose="020B0604020202020204" pitchFamily="34" charset="0"/>
                <a:ea typeface="ＭＳ 明朝" charset="-128"/>
              </a:rPr>
              <a:t>”</a:t>
            </a:r>
            <a:r>
              <a:rPr lang="en-US" altLang="ja-JP" dirty="0" smtClean="0">
                <a:latin typeface="Century" panose="02040604050505020304" pitchFamily="18" charset="0"/>
                <a:ea typeface="ＭＳ 明朝" charset="-128"/>
              </a:rPr>
              <a:t>, and which in low latitude is </a:t>
            </a:r>
            <a:r>
              <a:rPr lang="en-US" altLang="ja-JP" dirty="0" smtClean="0">
                <a:latin typeface="Arial" panose="020B0604020202020204" pitchFamily="34" charset="0"/>
                <a:ea typeface="ＭＳ 明朝" charset="-128"/>
              </a:rPr>
              <a:t>“</a:t>
            </a:r>
            <a:r>
              <a:rPr lang="en-US" altLang="ja-JP" dirty="0" smtClean="0">
                <a:latin typeface="Century" panose="02040604050505020304" pitchFamily="18" charset="0"/>
                <a:ea typeface="ＭＳ 明朝" charset="-128"/>
              </a:rPr>
              <a:t>heavy</a:t>
            </a:r>
            <a:r>
              <a:rPr lang="en-US" altLang="ja-JP" dirty="0" smtClean="0">
                <a:latin typeface="Arial" panose="020B0604020202020204" pitchFamily="34" charset="0"/>
                <a:ea typeface="ＭＳ 明朝" charset="-128"/>
              </a:rPr>
              <a:t>”</a:t>
            </a:r>
            <a:r>
              <a:rPr lang="en-US" altLang="ja-JP" dirty="0" smtClean="0">
                <a:latin typeface="Century" panose="02040604050505020304" pitchFamily="18" charset="0"/>
                <a:ea typeface="ＭＳ 明朝" charset="-128"/>
              </a:rPr>
              <a:t>.  Very similar case, when mass of vapor encounters mountains, heavier water begins to drop first.  So, </a:t>
            </a:r>
            <a:r>
              <a:rPr lang="en-US" altLang="ja-JP" dirty="0" err="1" smtClean="0">
                <a:latin typeface="Century" panose="02040604050505020304" pitchFamily="18" charset="0"/>
                <a:ea typeface="ＭＳ 明朝" charset="-128"/>
              </a:rPr>
              <a:t>isotopically</a:t>
            </a:r>
            <a:r>
              <a:rPr lang="en-US" altLang="ja-JP" dirty="0" smtClean="0">
                <a:latin typeface="Century" panose="02040604050505020304" pitchFamily="18" charset="0"/>
                <a:ea typeface="ＭＳ 明朝" charset="-128"/>
              </a:rPr>
              <a:t> light rain falls at high altitude.</a:t>
            </a:r>
            <a:r>
              <a:rPr lang="en-US" altLang="ja-JP" dirty="0" smtClean="0">
                <a:ea typeface="宋体" panose="02010600030101010101" pitchFamily="2" charset="-122"/>
              </a:rPr>
              <a:t> </a:t>
            </a:r>
            <a:endParaRPr lang="en-US" altLang="ja-JP" dirty="0" smtClean="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p:cNvSpPr>
            <a:spLocks noGrp="1" noChangeArrowheads="1"/>
          </p:cNvSpPr>
          <p:nvPr>
            <p:ph type="sldNum" sz="quarter" idx="5"/>
          </p:nvPr>
        </p:nvSpPr>
        <p:spPr>
          <a:noFill/>
        </p:spPr>
        <p:txBody>
          <a:bodyPr/>
          <a:lstStyle/>
          <a:p>
            <a:fld id="{EE25863B-9F8C-4A52-BCD8-0CB874DDEB1A}" type="slidenum">
              <a:rPr lang="en-US" altLang="zh-CN">
                <a:ea typeface="宋体" panose="02010600030101010101" pitchFamily="2" charset="-122"/>
              </a:rPr>
            </a:fld>
            <a:endParaRPr lang="en-US" altLang="zh-CN">
              <a:ea typeface="宋体" panose="02010600030101010101" pitchFamily="2" charset="-122"/>
            </a:endParaRPr>
          </a:p>
        </p:txBody>
      </p:sp>
      <p:sp>
        <p:nvSpPr>
          <p:cNvPr id="29699" name="Rectangle 2"/>
          <p:cNvSpPr>
            <a:spLocks noGrp="1" noRot="1" noChangeAspect="1" noChangeArrowheads="1" noTextEdit="1"/>
          </p:cNvSpPr>
          <p:nvPr>
            <p:ph type="sldImg"/>
          </p:nvPr>
        </p:nvSpPr>
        <p:spPr>
          <a:xfrm>
            <a:off x="1181100" y="703263"/>
            <a:ext cx="4503738" cy="3378200"/>
          </a:xfrm>
        </p:spPr>
      </p:sp>
      <p:sp>
        <p:nvSpPr>
          <p:cNvPr id="29700" name="Rectangle 3"/>
          <p:cNvSpPr>
            <a:spLocks noGrp="1" noChangeArrowheads="1"/>
          </p:cNvSpPr>
          <p:nvPr>
            <p:ph type="body" idx="1"/>
          </p:nvPr>
        </p:nvSpPr>
        <p:spPr>
          <a:xfrm>
            <a:off x="925513" y="4362450"/>
            <a:ext cx="5013325" cy="4081463"/>
          </a:xfrm>
          <a:noFill/>
        </p:spPr>
        <p:txBody>
          <a:bodyPr/>
          <a:lstStyle/>
          <a:p>
            <a:pPr eaLnBrk="1" hangingPunct="1"/>
            <a:r>
              <a:rPr lang="en-US" altLang="ja-JP" smtClean="0">
                <a:latin typeface="Century" panose="02040604050505020304" pitchFamily="18" charset="0"/>
                <a:ea typeface="ＭＳ 明朝" charset="-128"/>
              </a:rPr>
              <a:t>I</a:t>
            </a:r>
            <a:r>
              <a:rPr lang="en-US" altLang="ja-JP" smtClean="0">
                <a:latin typeface="Arial" panose="020B0604020202020204" pitchFamily="34" charset="0"/>
                <a:ea typeface="ＭＳ 明朝" charset="-128"/>
              </a:rPr>
              <a:t>’</a:t>
            </a:r>
            <a:r>
              <a:rPr lang="en-US" altLang="ja-JP" smtClean="0">
                <a:latin typeface="Century" panose="02040604050505020304" pitchFamily="18" charset="0"/>
                <a:ea typeface="ＭＳ 明朝" charset="-128"/>
              </a:rPr>
              <a:t>ll introduce some isotopic effect.  First one is latitude effect.  This is simple model.  Water is warmed around equator, and it goes to high latitude area as vapor as Prof. Matsumoto and Prof. Yamanaka told before.  Then, on the way to high latitude area, heavier water molecules begin to drop.  Then as a result, the rain in high latitude is isotopically </a:t>
            </a:r>
            <a:r>
              <a:rPr lang="en-US" altLang="ja-JP" smtClean="0">
                <a:latin typeface="Arial" panose="020B0604020202020204" pitchFamily="34" charset="0"/>
                <a:ea typeface="ＭＳ 明朝" charset="-128"/>
              </a:rPr>
              <a:t>“</a:t>
            </a:r>
            <a:r>
              <a:rPr lang="en-US" altLang="ja-JP" smtClean="0">
                <a:latin typeface="Century" panose="02040604050505020304" pitchFamily="18" charset="0"/>
                <a:ea typeface="ＭＳ 明朝" charset="-128"/>
              </a:rPr>
              <a:t>light</a:t>
            </a:r>
            <a:r>
              <a:rPr lang="en-US" altLang="ja-JP" smtClean="0">
                <a:latin typeface="Arial" panose="020B0604020202020204" pitchFamily="34" charset="0"/>
                <a:ea typeface="ＭＳ 明朝" charset="-128"/>
              </a:rPr>
              <a:t>”</a:t>
            </a:r>
            <a:r>
              <a:rPr lang="en-US" altLang="ja-JP" smtClean="0">
                <a:latin typeface="Century" panose="02040604050505020304" pitchFamily="18" charset="0"/>
                <a:ea typeface="ＭＳ 明朝" charset="-128"/>
              </a:rPr>
              <a:t>, and which in low latitude is </a:t>
            </a:r>
            <a:r>
              <a:rPr lang="en-US" altLang="ja-JP" smtClean="0">
                <a:latin typeface="Arial" panose="020B0604020202020204" pitchFamily="34" charset="0"/>
                <a:ea typeface="ＭＳ 明朝" charset="-128"/>
              </a:rPr>
              <a:t>“</a:t>
            </a:r>
            <a:r>
              <a:rPr lang="en-US" altLang="ja-JP" smtClean="0">
                <a:latin typeface="Century" panose="02040604050505020304" pitchFamily="18" charset="0"/>
                <a:ea typeface="ＭＳ 明朝" charset="-128"/>
              </a:rPr>
              <a:t>heavy</a:t>
            </a:r>
            <a:r>
              <a:rPr lang="en-US" altLang="ja-JP" smtClean="0">
                <a:latin typeface="Arial" panose="020B0604020202020204" pitchFamily="34" charset="0"/>
                <a:ea typeface="ＭＳ 明朝" charset="-128"/>
              </a:rPr>
              <a:t>”</a:t>
            </a:r>
            <a:r>
              <a:rPr lang="en-US" altLang="ja-JP" smtClean="0">
                <a:latin typeface="Century" panose="02040604050505020304" pitchFamily="18" charset="0"/>
                <a:ea typeface="ＭＳ 明朝" charset="-128"/>
              </a:rPr>
              <a:t>.  Very similar case, when mass of vapor encounters mountains, heavier water begins to drop first.  So, isotopically light rain falls at high altitude.</a:t>
            </a:r>
            <a:r>
              <a:rPr lang="en-US" altLang="ja-JP" smtClean="0">
                <a:ea typeface="宋体" panose="02010600030101010101" pitchFamily="2" charset="-122"/>
              </a:rPr>
              <a:t> </a:t>
            </a:r>
            <a:endParaRPr lang="en-US" altLang="ja-JP" smtClean="0">
              <a:ea typeface="宋体" panose="02010600030101010101"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p>
            <a:fld id="{BDEF4CED-C081-4B54-9D4C-B0C75C84C663}" type="slidenum">
              <a:rPr lang="en-US" altLang="zh-CN">
                <a:ea typeface="宋体" panose="02010600030101010101" pitchFamily="2" charset="-122"/>
              </a:rPr>
            </a:fld>
            <a:endParaRPr lang="en-US" altLang="zh-CN">
              <a:ea typeface="宋体" panose="02010600030101010101" pitchFamily="2" charset="-122"/>
            </a:endParaRPr>
          </a:p>
        </p:txBody>
      </p:sp>
      <p:sp>
        <p:nvSpPr>
          <p:cNvPr id="30723" name="Rectangle 2"/>
          <p:cNvSpPr>
            <a:spLocks noGrp="1" noRot="1" noChangeAspect="1" noChangeArrowheads="1" noTextEdit="1"/>
          </p:cNvSpPr>
          <p:nvPr>
            <p:ph type="sldImg"/>
          </p:nvPr>
        </p:nvSpPr>
        <p:spPr>
          <a:xfrm>
            <a:off x="1181100" y="703263"/>
            <a:ext cx="4503738" cy="3378200"/>
          </a:xfrm>
        </p:spPr>
      </p:sp>
      <p:sp>
        <p:nvSpPr>
          <p:cNvPr id="30724" name="Rectangle 3"/>
          <p:cNvSpPr>
            <a:spLocks noGrp="1" noChangeArrowheads="1"/>
          </p:cNvSpPr>
          <p:nvPr>
            <p:ph type="body" idx="1"/>
          </p:nvPr>
        </p:nvSpPr>
        <p:spPr>
          <a:xfrm>
            <a:off x="925513" y="4362450"/>
            <a:ext cx="5013325" cy="4081463"/>
          </a:xfrm>
          <a:noFill/>
        </p:spPr>
        <p:txBody>
          <a:bodyPr/>
          <a:lstStyle/>
          <a:p>
            <a:pPr eaLnBrk="1" hangingPunct="1"/>
            <a:endParaRPr lang="en-US" altLang="ja-JP" smtClean="0">
              <a:ea typeface="宋体" panose="02010600030101010101"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031"/>
          <p:cNvSpPr>
            <a:spLocks noGrp="1" noChangeArrowheads="1"/>
          </p:cNvSpPr>
          <p:nvPr>
            <p:ph type="sldNum" sz="quarter" idx="5"/>
          </p:nvPr>
        </p:nvSpPr>
        <p:spPr>
          <a:noFill/>
        </p:spPr>
        <p:txBody>
          <a:bodyPr/>
          <a:lstStyle/>
          <a:p>
            <a:fld id="{BDEF4CED-C081-4B54-9D4C-B0C75C84C663}" type="slidenum">
              <a:rPr lang="en-US" altLang="zh-CN">
                <a:ea typeface="宋体" panose="02010600030101010101" pitchFamily="2" charset="-122"/>
              </a:rPr>
            </a:fld>
            <a:endParaRPr lang="en-US" altLang="zh-CN">
              <a:ea typeface="宋体" panose="02010600030101010101" pitchFamily="2" charset="-122"/>
            </a:endParaRPr>
          </a:p>
        </p:txBody>
      </p:sp>
      <p:sp>
        <p:nvSpPr>
          <p:cNvPr id="30723" name="Rectangle 2"/>
          <p:cNvSpPr>
            <a:spLocks noGrp="1" noRot="1" noChangeAspect="1" noChangeArrowheads="1" noTextEdit="1"/>
          </p:cNvSpPr>
          <p:nvPr>
            <p:ph type="sldImg"/>
          </p:nvPr>
        </p:nvSpPr>
        <p:spPr>
          <a:xfrm>
            <a:off x="1181100" y="703263"/>
            <a:ext cx="4503738" cy="3378200"/>
          </a:xfrm>
        </p:spPr>
      </p:sp>
      <p:sp>
        <p:nvSpPr>
          <p:cNvPr id="30724" name="Rectangle 3"/>
          <p:cNvSpPr>
            <a:spLocks noGrp="1" noChangeArrowheads="1"/>
          </p:cNvSpPr>
          <p:nvPr>
            <p:ph type="body" idx="1"/>
          </p:nvPr>
        </p:nvSpPr>
        <p:spPr>
          <a:xfrm>
            <a:off x="925513" y="4362450"/>
            <a:ext cx="5013325" cy="4081463"/>
          </a:xfrm>
          <a:noFill/>
        </p:spPr>
        <p:txBody>
          <a:bodyPr/>
          <a:lstStyle/>
          <a:p>
            <a:pPr eaLnBrk="1" hangingPunct="1"/>
            <a:endParaRPr lang="en-US" altLang="ja-JP" smtClean="0">
              <a:ea typeface="宋体" panose="02010600030101010101"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25E4630D-A66D-4ED4-B224-9A1F961E95B1}" type="slidenum">
              <a:rPr lang="en-US" altLang="zh-CN"/>
            </a:fld>
            <a:endParaRPr lang="en-US" altLang="zh-CN"/>
          </a:p>
        </p:txBody>
      </p:sp>
      <p:sp>
        <p:nvSpPr>
          <p:cNvPr id="20482" name="Rectangle 2"/>
          <p:cNvSpPr>
            <a:spLocks noGrp="1" noRot="1" noChangeAspect="1" noChangeArrowheads="1" noTextEdit="1"/>
          </p:cNvSpPr>
          <p:nvPr>
            <p:ph type="sldImg"/>
          </p:nvPr>
        </p:nvSpPr>
        <p:spPr/>
      </p:sp>
      <p:sp>
        <p:nvSpPr>
          <p:cNvPr id="20483" name="Rectangle 3"/>
          <p:cNvSpPr>
            <a:spLocks noGrp="1" noChangeArrowheads="1"/>
          </p:cNvSpPr>
          <p:nvPr>
            <p:ph type="body" idx="1"/>
          </p:nvPr>
        </p:nvSpPr>
        <p:spPr/>
        <p:txBody>
          <a:bodyPr/>
          <a:lstStyle/>
          <a:p>
            <a:r>
              <a:rPr lang="en-US" altLang="zh-CN" dirty="0" err="1"/>
              <a:t>Rubisco</a:t>
            </a:r>
            <a:r>
              <a:rPr lang="zh-CN" altLang="en-US" dirty="0"/>
              <a:t>双肽磷酸核酮糖加氧酶</a:t>
            </a:r>
            <a:r>
              <a:rPr lang="zh-CN" altLang="en-US" b="1" dirty="0"/>
              <a:t>                  </a:t>
            </a:r>
            <a:r>
              <a:rPr lang="en-US" altLang="zh-CN" b="1" dirty="0"/>
              <a:t>3-</a:t>
            </a:r>
            <a:r>
              <a:rPr lang="zh-CN" altLang="en-US" b="1" dirty="0"/>
              <a:t>磷酸甘油酸</a:t>
            </a:r>
            <a:endParaRPr lang="zh-CN" altLang="en-US" b="1" dirty="0"/>
          </a:p>
          <a:p>
            <a:r>
              <a:rPr lang="zh-CN" altLang="en-US" dirty="0"/>
              <a:t>　   </a:t>
            </a:r>
            <a:r>
              <a:rPr lang="en-US" altLang="zh-CN" dirty="0"/>
              <a:t>C4</a:t>
            </a:r>
            <a:r>
              <a:rPr lang="zh-CN" altLang="en-US" dirty="0"/>
              <a:t>是短循环，比</a:t>
            </a:r>
            <a:r>
              <a:rPr lang="en-US" altLang="zh-CN" dirty="0"/>
              <a:t>C3</a:t>
            </a:r>
            <a:r>
              <a:rPr lang="zh-CN" altLang="en-US" dirty="0"/>
              <a:t>途径效率高，其同化</a:t>
            </a:r>
            <a:r>
              <a:rPr lang="en-US" altLang="zh-CN" dirty="0"/>
              <a:t>CO2</a:t>
            </a:r>
            <a:r>
              <a:rPr lang="zh-CN" altLang="en-US" dirty="0"/>
              <a:t>的速率是</a:t>
            </a:r>
            <a:r>
              <a:rPr lang="en-US" altLang="zh-CN" dirty="0"/>
              <a:t>C3</a:t>
            </a:r>
            <a:r>
              <a:rPr lang="zh-CN" altLang="en-US" dirty="0"/>
              <a:t>的二倍。但是分馏小                光合作用方式不同</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93DE21C-8325-4FCC-967E-7E74BECF7126}" type="slidenum">
              <a:rPr lang="en-US" altLang="zh-CN"/>
            </a:fld>
            <a:endParaRPr lang="en-US" altLang="zh-CN"/>
          </a:p>
        </p:txBody>
      </p:sp>
      <p:sp>
        <p:nvSpPr>
          <p:cNvPr id="56322" name="Rectangle 2"/>
          <p:cNvSpPr>
            <a:spLocks noGrp="1" noRot="1" noChangeAspect="1" noChangeArrowheads="1" noTextEdit="1"/>
          </p:cNvSpPr>
          <p:nvPr>
            <p:ph type="sldImg"/>
          </p:nvPr>
        </p:nvSpPr>
        <p:spPr/>
      </p:sp>
      <p:sp>
        <p:nvSpPr>
          <p:cNvPr id="56323" name="Rectangle 3"/>
          <p:cNvSpPr>
            <a:spLocks noGrp="1" noChangeArrowheads="1"/>
          </p:cNvSpPr>
          <p:nvPr>
            <p:ph type="body" idx="1"/>
          </p:nvPr>
        </p:nvSpPr>
        <p:spPr/>
        <p:txBody>
          <a:bodyPr/>
          <a:lstStyle/>
          <a:p>
            <a:r>
              <a:rPr lang="zh-CN" altLang="en-US"/>
              <a:t>海生植物比陆生植物有更高的</a:t>
            </a:r>
            <a:r>
              <a:rPr lang="en-US" altLang="zh-CN"/>
              <a:t>14C</a:t>
            </a:r>
            <a:r>
              <a:rPr lang="zh-CN" altLang="en-US"/>
              <a:t>值，无论</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EADC121D-7152-45FD-B5E8-10E26820708B}" type="slidenum">
              <a:rPr lang="en-US" altLang="zh-CN"/>
            </a:fld>
            <a:endParaRPr lang="en-US" altLang="zh-CN"/>
          </a:p>
        </p:txBody>
      </p:sp>
      <p:sp>
        <p:nvSpPr>
          <p:cNvPr id="69634" name="Rectangle 2"/>
          <p:cNvSpPr>
            <a:spLocks noGrp="1" noRot="1" noChangeAspect="1" noChangeArrowheads="1" noTextEdit="1"/>
          </p:cNvSpPr>
          <p:nvPr>
            <p:ph type="sldImg"/>
          </p:nvPr>
        </p:nvSpPr>
        <p:spPr/>
      </p:sp>
      <p:sp>
        <p:nvSpPr>
          <p:cNvPr id="69635" name="Rectangle 3"/>
          <p:cNvSpPr>
            <a:spLocks noGrp="1" noChangeArrowheads="1"/>
          </p:cNvSpPr>
          <p:nvPr>
            <p:ph type="body" idx="1"/>
          </p:nvPr>
        </p:nvSpPr>
        <p:spPr/>
        <p:txBody>
          <a:bodyPr/>
          <a:lstStyle/>
          <a:p>
            <a:r>
              <a:rPr lang="zh-CN" altLang="en-US"/>
              <a:t>春季树叶生长，光合快，大气中</a:t>
            </a:r>
            <a:r>
              <a:rPr lang="en-US" altLang="zh-CN"/>
              <a:t>13c</a:t>
            </a:r>
            <a:r>
              <a:rPr lang="zh-CN" altLang="en-US"/>
              <a:t>含量高；秋季则相反</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F62FF0A9-62AB-4AEA-A959-6EDC6B92DDD0}" type="slidenum">
              <a:rPr lang="en-US" altLang="zh-CN"/>
            </a:fld>
            <a:endParaRPr lang="en-US" altLang="zh-CN"/>
          </a:p>
        </p:txBody>
      </p:sp>
      <p:sp>
        <p:nvSpPr>
          <p:cNvPr id="128002" name="Rectangle 2"/>
          <p:cNvSpPr>
            <a:spLocks noGrp="1" noRot="1" noChangeAspect="1" noChangeArrowheads="1" noTextEdit="1"/>
          </p:cNvSpPr>
          <p:nvPr>
            <p:ph type="sldImg"/>
          </p:nvPr>
        </p:nvSpPr>
        <p:spPr/>
      </p:sp>
      <p:sp>
        <p:nvSpPr>
          <p:cNvPr id="128003" name="Rectangle 3"/>
          <p:cNvSpPr>
            <a:spLocks noGrp="1" noChangeArrowheads="1"/>
          </p:cNvSpPr>
          <p:nvPr>
            <p:ph type="body" idx="1"/>
          </p:nvPr>
        </p:nvSpPr>
        <p:spPr/>
        <p:txBody>
          <a:bodyPr/>
          <a:lstStyle/>
          <a:p>
            <a:r>
              <a:rPr lang="zh-CN" altLang="en-US"/>
              <a:t>具有重要的地球化学研究意义</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30725"/>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6248400"/>
            <a:ext cx="2133600" cy="457200"/>
          </a:xfrm>
        </p:spPr>
        <p:txBody>
          <a:bodyPr/>
          <a:lstStyle>
            <a:lvl1pPr>
              <a:defRPr/>
            </a:lvl1pPr>
          </a:lstStyle>
          <a:p>
            <a:endParaRPr lang="en-US" altLang="zh-CN"/>
          </a:p>
        </p:txBody>
      </p:sp>
      <p:sp>
        <p:nvSpPr>
          <p:cNvPr id="6" name="页脚占位符 5"/>
          <p:cNvSpPr>
            <a:spLocks noGrp="1"/>
          </p:cNvSpPr>
          <p:nvPr>
            <p:ph type="ftr" sz="quarter" idx="11"/>
          </p:nvPr>
        </p:nvSpPr>
        <p:spPr>
          <a:xfrm>
            <a:off x="3124200" y="6248400"/>
            <a:ext cx="2895600" cy="457200"/>
          </a:xfr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6248400"/>
            <a:ext cx="2133600" cy="457200"/>
          </a:xfrm>
        </p:spPr>
        <p:txBody>
          <a:bodyPr/>
          <a:lstStyle>
            <a:lvl1pPr>
              <a:defRPr/>
            </a:lvl1pPr>
          </a:lstStyle>
          <a:p>
            <a:fld id="{49148BE4-1B91-4D67-88F7-14067B0EEEE0}" type="slidenum">
              <a:rPr lang="en-US" altLang="zh-CN"/>
            </a:fld>
            <a:endParaRPr lang="en-US" altLang="zh-CN"/>
          </a:p>
        </p:txBody>
      </p:sp>
    </p:spTree>
  </p:cSld>
  <p:clrMapOvr>
    <a:masterClrMapping/>
  </p:clrMapOvr>
  <p:transition>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GIF"/><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image" Target="../media/image3.wmf"/></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55.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6.png"/></Relationships>
</file>

<file path=ppt/slides/_rels/slide105.xml.rels><?xml version="1.0" encoding="UTF-8" standalone="yes"?>
<Relationships xmlns="http://schemas.openxmlformats.org/package/2006/relationships"><Relationship Id="rId5" Type="http://schemas.openxmlformats.org/officeDocument/2006/relationships/vmlDrawing" Target="../drawings/vmlDrawing8.vml"/><Relationship Id="rId4" Type="http://schemas.openxmlformats.org/officeDocument/2006/relationships/slideLayout" Target="../slideLayouts/slideLayout2.xml"/><Relationship Id="rId3" Type="http://schemas.openxmlformats.org/officeDocument/2006/relationships/oleObject" Target="../embeddings/oleObject12.bin"/><Relationship Id="rId2" Type="http://schemas.openxmlformats.org/officeDocument/2006/relationships/image" Target="../media/image57.wmf"/><Relationship Id="rId1" Type="http://schemas.openxmlformats.org/officeDocument/2006/relationships/oleObject" Target="../embeddings/oleObject11.bin"/></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2.xml"/><Relationship Id="rId2" Type="http://schemas.openxmlformats.org/officeDocument/2006/relationships/image" Target="../media/image67.wmf"/><Relationship Id="rId1" Type="http://schemas.openxmlformats.org/officeDocument/2006/relationships/oleObject" Target="../embeddings/oleObject13.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2.xml"/><Relationship Id="rId2" Type="http://schemas.openxmlformats.org/officeDocument/2006/relationships/image" Target="../media/image68.wmf"/><Relationship Id="rId1" Type="http://schemas.openxmlformats.org/officeDocument/2006/relationships/oleObject" Target="../embeddings/oleObject14.bin"/></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69.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0.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2.png"/></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73.png"/></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7.png"/><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image" Target="../media/image74.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wmf"/></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0.wmf"/><Relationship Id="rId1" Type="http://schemas.openxmlformats.org/officeDocument/2006/relationships/image" Target="../media/image79.wmf"/></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wmf"/></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wmf"/></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image" Target="../media/image8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23.xml.rels><?xml version="1.0" encoding="UTF-8" standalone="yes"?>
<Relationships xmlns="http://schemas.openxmlformats.org/package/2006/relationships"><Relationship Id="rId7" Type="http://schemas.openxmlformats.org/officeDocument/2006/relationships/vmlDrawing" Target="../drawings/vmlDrawing2.vml"/><Relationship Id="rId6"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oleObject" Target="../embeddings/oleObject3.bin"/><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1.wmf"/><Relationship Id="rId1" Type="http://schemas.openxmlformats.org/officeDocument/2006/relationships/oleObject" Target="../embeddings/oleObject4.bin"/></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jpe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wmf"/></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41.wmf"/><Relationship Id="rId1" Type="http://schemas.openxmlformats.org/officeDocument/2006/relationships/oleObject" Target="../embeddings/oleObject5.bin"/></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vmlDrawing" Target="../drawings/vmlDrawing5.vml"/><Relationship Id="rId7" Type="http://schemas.openxmlformats.org/officeDocument/2006/relationships/slideLayout" Target="../slideLayouts/slideLayout12.xml"/><Relationship Id="rId6" Type="http://schemas.openxmlformats.org/officeDocument/2006/relationships/image" Target="../media/image45.wmf"/><Relationship Id="rId5" Type="http://schemas.openxmlformats.org/officeDocument/2006/relationships/oleObject" Target="../embeddings/oleObject8.bin"/><Relationship Id="rId4" Type="http://schemas.openxmlformats.org/officeDocument/2006/relationships/image" Target="../media/image44.wmf"/><Relationship Id="rId3" Type="http://schemas.openxmlformats.org/officeDocument/2006/relationships/oleObject" Target="../embeddings/oleObject7.bin"/><Relationship Id="rId2" Type="http://schemas.openxmlformats.org/officeDocument/2006/relationships/image" Target="../media/image43.wmf"/><Relationship Id="rId1" Type="http://schemas.openxmlformats.org/officeDocument/2006/relationships/oleObject" Target="../embeddings/oleObject6.bin"/></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6.xml"/><Relationship Id="rId3" Type="http://schemas.openxmlformats.org/officeDocument/2006/relationships/image" Target="../media/image4.wmf"/><Relationship Id="rId2" Type="http://schemas.openxmlformats.org/officeDocument/2006/relationships/oleObject" Target="../embeddings/oleObject1.bin"/><Relationship Id="rId1" Type="http://schemas.openxmlformats.org/officeDocument/2006/relationships/image" Target="../media/image3.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8.jpeg"/><Relationship Id="rId1" Type="http://schemas.openxmlformats.org/officeDocument/2006/relationships/image" Target="../media/image47.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5" Type="http://schemas.openxmlformats.org/officeDocument/2006/relationships/vmlDrawing" Target="../drawings/vmlDrawing6.v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wmf"/><Relationship Id="rId1" Type="http://schemas.openxmlformats.org/officeDocument/2006/relationships/oleObject" Target="../embeddings/oleObject9.bin"/></Relationships>
</file>

<file path=ppt/slides/_rels/slide95.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51.emf"/><Relationship Id="rId1" Type="http://schemas.openxmlformats.org/officeDocument/2006/relationships/oleObject" Target="../embeddings/oleObject10.bin"/></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1.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jpe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14348" y="2285992"/>
            <a:ext cx="7772400" cy="1470025"/>
          </a:xfrm>
        </p:spPr>
        <p:txBody>
          <a:bodyPr/>
          <a:lstStyle/>
          <a:p>
            <a:r>
              <a:rPr lang="zh-CN" altLang="en-US" b="1" dirty="0" smtClean="0">
                <a:latin typeface="Times New Roman" panose="02020603050405020304" pitchFamily="18" charset="0"/>
                <a:cs typeface="Times New Roman" panose="02020603050405020304" pitchFamily="18" charset="0"/>
              </a:rPr>
              <a:t>稳定同位素地球化学</a:t>
            </a:r>
            <a:br>
              <a:rPr lang="en-US" altLang="zh-CN" b="1" dirty="0" smtClean="0">
                <a:latin typeface="Times New Roman" panose="02020603050405020304" pitchFamily="18" charset="0"/>
                <a:cs typeface="Times New Roman" panose="02020603050405020304" pitchFamily="18" charset="0"/>
              </a:rPr>
            </a:br>
            <a:r>
              <a:rPr lang="en-US" altLang="zh-CN" b="1" dirty="0" smtClean="0">
                <a:latin typeface="Times New Roman" panose="02020603050405020304" pitchFamily="18" charset="0"/>
                <a:cs typeface="Times New Roman" panose="02020603050405020304" pitchFamily="18" charset="0"/>
              </a:rPr>
              <a:t>H</a:t>
            </a:r>
            <a:r>
              <a:rPr lang="zh-CN" alt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O</a:t>
            </a:r>
            <a:r>
              <a:rPr lang="zh-CN" alt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C</a:t>
            </a:r>
            <a:r>
              <a:rPr lang="zh-CN" alt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N</a:t>
            </a:r>
            <a:r>
              <a:rPr lang="zh-CN" alt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S</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6"/>
          <p:cNvSpPr>
            <a:spLocks noGrp="1" noChangeArrowheads="1"/>
          </p:cNvSpPr>
          <p:nvPr>
            <p:ph type="body" idx="1"/>
          </p:nvPr>
        </p:nvSpPr>
        <p:spPr>
          <a:xfrm>
            <a:off x="395288" y="1196975"/>
            <a:ext cx="8229600" cy="1368425"/>
          </a:xfrm>
        </p:spPr>
        <p:txBody>
          <a:bodyPr>
            <a:normAutofit fontScale="92500"/>
          </a:bodyPr>
          <a:lstStyle/>
          <a:p>
            <a:pPr eaLnBrk="1" hangingPunct="1">
              <a:lnSpc>
                <a:spcPct val="150000"/>
              </a:lnSpc>
              <a:buFont typeface="Wingdings" panose="05000000000000000000" pitchFamily="2" charset="2"/>
              <a:buChar char="l"/>
            </a:pPr>
            <a:r>
              <a:rPr lang="en-US" altLang="zh-CN" sz="2800" b="1" smtClean="0">
                <a:solidFill>
                  <a:srgbClr val="009900"/>
                </a:solidFill>
                <a:latin typeface="Times New Roman" panose="02020603050405020304" pitchFamily="18" charset="0"/>
                <a:ea typeface="黑体" panose="02010609060101010101" pitchFamily="2" charset="-122"/>
              </a:rPr>
              <a:t> </a:t>
            </a:r>
            <a:r>
              <a:rPr lang="zh-CN" altLang="en-US" sz="2800" b="1" smtClean="0">
                <a:solidFill>
                  <a:srgbClr val="009900"/>
                </a:solidFill>
                <a:latin typeface="Times New Roman" panose="02020603050405020304" pitchFamily="18" charset="0"/>
                <a:ea typeface="黑体" panose="02010609060101010101" pitchFamily="2" charset="-122"/>
              </a:rPr>
              <a:t>分子间作用力（氢健）：</a:t>
            </a:r>
            <a:endParaRPr lang="en-US" altLang="ja-JP" sz="2800" b="1" smtClean="0">
              <a:solidFill>
                <a:srgbClr val="009900"/>
              </a:solidFill>
              <a:latin typeface="Times New Roman" panose="02020603050405020304" pitchFamily="18" charset="0"/>
              <a:ea typeface="黑体" panose="02010609060101010101" pitchFamily="2" charset="-122"/>
            </a:endParaRPr>
          </a:p>
          <a:p>
            <a:pPr lvl="1" eaLnBrk="1" hangingPunct="1">
              <a:lnSpc>
                <a:spcPct val="150000"/>
              </a:lnSpc>
              <a:buFontTx/>
              <a:buNone/>
            </a:pPr>
            <a:r>
              <a:rPr lang="zh-CN" altLang="en-US" smtClean="0"/>
              <a:t>           </a:t>
            </a:r>
            <a:r>
              <a:rPr lang="en-US" altLang="ja-JP" b="1" smtClean="0"/>
              <a:t>H-</a:t>
            </a:r>
            <a:r>
              <a:rPr lang="en-US" altLang="ja-JP" b="1" baseline="30000" smtClean="0"/>
              <a:t>18</a:t>
            </a:r>
            <a:r>
              <a:rPr lang="en-US" altLang="ja-JP" b="1" smtClean="0"/>
              <a:t>O &gt; D-</a:t>
            </a:r>
            <a:r>
              <a:rPr lang="en-US" altLang="ja-JP" b="1" baseline="30000" smtClean="0"/>
              <a:t>16</a:t>
            </a:r>
            <a:r>
              <a:rPr lang="en-US" altLang="ja-JP" b="1" smtClean="0"/>
              <a:t>O &gt; H-</a:t>
            </a:r>
            <a:r>
              <a:rPr lang="en-US" altLang="ja-JP" b="1" baseline="30000" smtClean="0"/>
              <a:t>16</a:t>
            </a:r>
            <a:r>
              <a:rPr lang="en-US" altLang="ja-JP" b="1" smtClean="0"/>
              <a:t>O</a:t>
            </a:r>
            <a:endParaRPr lang="en-US" altLang="ja-JP" b="1" smtClean="0"/>
          </a:p>
        </p:txBody>
      </p:sp>
      <p:grpSp>
        <p:nvGrpSpPr>
          <p:cNvPr id="2" name="Group 22"/>
          <p:cNvGrpSpPr/>
          <p:nvPr/>
        </p:nvGrpSpPr>
        <p:grpSpPr bwMode="auto">
          <a:xfrm>
            <a:off x="1763713" y="2781300"/>
            <a:ext cx="5472112" cy="3789363"/>
            <a:chOff x="703" y="1797"/>
            <a:chExt cx="3447" cy="2387"/>
          </a:xfrm>
        </p:grpSpPr>
        <p:grpSp>
          <p:nvGrpSpPr>
            <p:cNvPr id="3" name="Group 20"/>
            <p:cNvGrpSpPr/>
            <p:nvPr/>
          </p:nvGrpSpPr>
          <p:grpSpPr bwMode="auto">
            <a:xfrm>
              <a:off x="703" y="1797"/>
              <a:ext cx="1678" cy="1388"/>
              <a:chOff x="1247" y="2750"/>
              <a:chExt cx="1542" cy="1207"/>
            </a:xfrm>
          </p:grpSpPr>
          <p:pic>
            <p:nvPicPr>
              <p:cNvPr id="11279" name="Picture 3"/>
              <p:cNvPicPr>
                <a:picLocks noChangeAspect="1" noChangeArrowheads="1"/>
              </p:cNvPicPr>
              <p:nvPr/>
            </p:nvPicPr>
            <p:blipFill>
              <a:blip r:embed="rId1" cstate="print"/>
              <a:srcRect/>
              <a:stretch>
                <a:fillRect/>
              </a:stretch>
            </p:blipFill>
            <p:spPr bwMode="auto">
              <a:xfrm>
                <a:off x="1610" y="2750"/>
                <a:ext cx="499" cy="435"/>
              </a:xfrm>
              <a:prstGeom prst="rect">
                <a:avLst/>
              </a:prstGeom>
              <a:noFill/>
              <a:ln w="9525">
                <a:noFill/>
                <a:miter lim="800000"/>
                <a:headEnd/>
                <a:tailEnd/>
              </a:ln>
            </p:spPr>
          </p:pic>
          <p:pic>
            <p:nvPicPr>
              <p:cNvPr id="11280" name="Picture 4"/>
              <p:cNvPicPr>
                <a:picLocks noChangeAspect="1" noChangeArrowheads="1"/>
              </p:cNvPicPr>
              <p:nvPr/>
            </p:nvPicPr>
            <p:blipFill>
              <a:blip r:embed="rId2" cstate="print"/>
              <a:srcRect/>
              <a:stretch>
                <a:fillRect/>
              </a:stretch>
            </p:blipFill>
            <p:spPr bwMode="auto">
              <a:xfrm>
                <a:off x="1247" y="3249"/>
                <a:ext cx="499" cy="405"/>
              </a:xfrm>
              <a:prstGeom prst="rect">
                <a:avLst/>
              </a:prstGeom>
              <a:noFill/>
              <a:ln w="9525">
                <a:noFill/>
                <a:miter lim="800000"/>
                <a:headEnd/>
                <a:tailEnd/>
              </a:ln>
            </p:spPr>
          </p:pic>
          <p:pic>
            <p:nvPicPr>
              <p:cNvPr id="11281" name="Picture 5"/>
              <p:cNvPicPr>
                <a:picLocks noChangeAspect="1" noChangeArrowheads="1"/>
              </p:cNvPicPr>
              <p:nvPr/>
            </p:nvPicPr>
            <p:blipFill>
              <a:blip r:embed="rId3" cstate="print"/>
              <a:srcRect/>
              <a:stretch>
                <a:fillRect/>
              </a:stretch>
            </p:blipFill>
            <p:spPr bwMode="auto">
              <a:xfrm>
                <a:off x="2200" y="3576"/>
                <a:ext cx="589" cy="381"/>
              </a:xfrm>
              <a:prstGeom prst="rect">
                <a:avLst/>
              </a:prstGeom>
              <a:noFill/>
              <a:ln w="9525">
                <a:noFill/>
                <a:miter lim="800000"/>
                <a:headEnd/>
                <a:tailEnd/>
              </a:ln>
            </p:spPr>
          </p:pic>
          <p:pic>
            <p:nvPicPr>
              <p:cNvPr id="11282" name="Picture 7"/>
              <p:cNvPicPr>
                <a:picLocks noChangeAspect="1" noChangeArrowheads="1"/>
              </p:cNvPicPr>
              <p:nvPr/>
            </p:nvPicPr>
            <p:blipFill>
              <a:blip r:embed="rId2" cstate="print"/>
              <a:srcRect/>
              <a:stretch>
                <a:fillRect/>
              </a:stretch>
            </p:blipFill>
            <p:spPr bwMode="auto">
              <a:xfrm>
                <a:off x="1837" y="3303"/>
                <a:ext cx="499" cy="405"/>
              </a:xfrm>
              <a:prstGeom prst="rect">
                <a:avLst/>
              </a:prstGeom>
              <a:noFill/>
              <a:ln w="9525">
                <a:noFill/>
                <a:miter lim="800000"/>
                <a:headEnd/>
                <a:tailEnd/>
              </a:ln>
            </p:spPr>
          </p:pic>
          <p:sp>
            <p:nvSpPr>
              <p:cNvPr id="11283" name="Line 8"/>
              <p:cNvSpPr>
                <a:spLocks noChangeShapeType="1"/>
              </p:cNvSpPr>
              <p:nvPr/>
            </p:nvSpPr>
            <p:spPr bwMode="auto">
              <a:xfrm flipV="1">
                <a:off x="1564" y="3113"/>
                <a:ext cx="136" cy="182"/>
              </a:xfrm>
              <a:prstGeom prst="line">
                <a:avLst/>
              </a:prstGeom>
              <a:noFill/>
              <a:ln w="63500" cmpd="dbl">
                <a:solidFill>
                  <a:srgbClr val="808080"/>
                </a:solidFill>
                <a:round/>
              </a:ln>
            </p:spPr>
            <p:txBody>
              <a:bodyPr/>
              <a:lstStyle/>
              <a:p>
                <a:endParaRPr lang="zh-CN" altLang="en-US"/>
              </a:p>
            </p:txBody>
          </p:sp>
          <p:sp>
            <p:nvSpPr>
              <p:cNvPr id="11284" name="Line 9"/>
              <p:cNvSpPr>
                <a:spLocks noChangeShapeType="1"/>
              </p:cNvSpPr>
              <p:nvPr/>
            </p:nvSpPr>
            <p:spPr bwMode="auto">
              <a:xfrm flipH="1" flipV="1">
                <a:off x="2154" y="3666"/>
                <a:ext cx="91" cy="91"/>
              </a:xfrm>
              <a:prstGeom prst="line">
                <a:avLst/>
              </a:prstGeom>
              <a:noFill/>
              <a:ln w="63500" cmpd="dbl">
                <a:solidFill>
                  <a:srgbClr val="808080"/>
                </a:solidFill>
                <a:round/>
              </a:ln>
            </p:spPr>
            <p:txBody>
              <a:bodyPr/>
              <a:lstStyle/>
              <a:p>
                <a:endParaRPr lang="zh-CN" altLang="en-US"/>
              </a:p>
            </p:txBody>
          </p:sp>
        </p:grpSp>
        <p:grpSp>
          <p:nvGrpSpPr>
            <p:cNvPr id="4" name="Group 21"/>
            <p:cNvGrpSpPr/>
            <p:nvPr/>
          </p:nvGrpSpPr>
          <p:grpSpPr bwMode="auto">
            <a:xfrm>
              <a:off x="3152" y="2160"/>
              <a:ext cx="998" cy="408"/>
              <a:chOff x="3424" y="3249"/>
              <a:chExt cx="998" cy="408"/>
            </a:xfrm>
          </p:grpSpPr>
          <p:pic>
            <p:nvPicPr>
              <p:cNvPr id="11276" name="Picture 10"/>
              <p:cNvPicPr>
                <a:picLocks noChangeAspect="1" noChangeArrowheads="1"/>
              </p:cNvPicPr>
              <p:nvPr/>
            </p:nvPicPr>
            <p:blipFill>
              <a:blip r:embed="rId2" cstate="print"/>
              <a:srcRect/>
              <a:stretch>
                <a:fillRect/>
              </a:stretch>
            </p:blipFill>
            <p:spPr bwMode="auto">
              <a:xfrm>
                <a:off x="3424" y="3249"/>
                <a:ext cx="499" cy="405"/>
              </a:xfrm>
              <a:prstGeom prst="rect">
                <a:avLst/>
              </a:prstGeom>
              <a:noFill/>
              <a:ln w="9525">
                <a:noFill/>
                <a:miter lim="800000"/>
                <a:headEnd/>
                <a:tailEnd/>
              </a:ln>
            </p:spPr>
          </p:pic>
          <p:pic>
            <p:nvPicPr>
              <p:cNvPr id="11277" name="Picture 11"/>
              <p:cNvPicPr>
                <a:picLocks noChangeAspect="1" noChangeArrowheads="1"/>
              </p:cNvPicPr>
              <p:nvPr/>
            </p:nvPicPr>
            <p:blipFill>
              <a:blip r:embed="rId2" cstate="print"/>
              <a:srcRect/>
              <a:stretch>
                <a:fillRect/>
              </a:stretch>
            </p:blipFill>
            <p:spPr bwMode="auto">
              <a:xfrm>
                <a:off x="3923" y="3252"/>
                <a:ext cx="499" cy="405"/>
              </a:xfrm>
              <a:prstGeom prst="rect">
                <a:avLst/>
              </a:prstGeom>
              <a:noFill/>
              <a:ln w="9525">
                <a:noFill/>
                <a:miter lim="800000"/>
                <a:headEnd/>
                <a:tailEnd/>
              </a:ln>
            </p:spPr>
          </p:pic>
          <p:sp>
            <p:nvSpPr>
              <p:cNvPr id="11278" name="Line 12"/>
              <p:cNvSpPr>
                <a:spLocks noChangeShapeType="1"/>
              </p:cNvSpPr>
              <p:nvPr/>
            </p:nvSpPr>
            <p:spPr bwMode="auto">
              <a:xfrm flipH="1" flipV="1">
                <a:off x="3832" y="3521"/>
                <a:ext cx="136" cy="46"/>
              </a:xfrm>
              <a:prstGeom prst="line">
                <a:avLst/>
              </a:prstGeom>
              <a:noFill/>
              <a:ln w="63500" cmpd="dbl">
                <a:solidFill>
                  <a:srgbClr val="808080"/>
                </a:solidFill>
                <a:round/>
              </a:ln>
            </p:spPr>
            <p:txBody>
              <a:bodyPr/>
              <a:lstStyle/>
              <a:p>
                <a:endParaRPr lang="zh-CN" altLang="en-US"/>
              </a:p>
            </p:txBody>
          </p:sp>
        </p:grpSp>
        <p:sp>
          <p:nvSpPr>
            <p:cNvPr id="11274" name="Text Box 13"/>
            <p:cNvSpPr txBox="1">
              <a:spLocks noChangeArrowheads="1"/>
            </p:cNvSpPr>
            <p:nvPr/>
          </p:nvSpPr>
          <p:spPr bwMode="auto">
            <a:xfrm>
              <a:off x="2517" y="2205"/>
              <a:ext cx="432" cy="442"/>
            </a:xfrm>
            <a:prstGeom prst="rect">
              <a:avLst/>
            </a:prstGeom>
            <a:noFill/>
            <a:ln w="9525">
              <a:noFill/>
              <a:miter lim="800000"/>
            </a:ln>
          </p:spPr>
          <p:txBody>
            <a:bodyPr>
              <a:spAutoFit/>
            </a:bodyPr>
            <a:lstStyle/>
            <a:p>
              <a:pPr algn="ctr">
                <a:spcBef>
                  <a:spcPct val="50000"/>
                </a:spcBef>
              </a:pPr>
              <a:r>
                <a:rPr lang="en-US" altLang="ja-JP" sz="4000" b="1">
                  <a:solidFill>
                    <a:srgbClr val="009900"/>
                  </a:solidFill>
                  <a:ea typeface="HGP創英角ｺﾞｼｯｸUB" pitchFamily="50" charset="-128"/>
                </a:rPr>
                <a:t>&gt;</a:t>
              </a:r>
              <a:endParaRPr lang="en-US" altLang="ja-JP" sz="4000" b="1">
                <a:solidFill>
                  <a:srgbClr val="009900"/>
                </a:solidFill>
                <a:ea typeface="HGP創英角ｺﾞｼｯｸUB" pitchFamily="50" charset="-128"/>
              </a:endParaRPr>
            </a:p>
          </p:txBody>
        </p:sp>
        <p:pic>
          <p:nvPicPr>
            <p:cNvPr id="11275" name="Picture 14" descr="j0213493"/>
            <p:cNvPicPr>
              <a:picLocks noChangeAspect="1" noChangeArrowheads="1" noCrop="1"/>
            </p:cNvPicPr>
            <p:nvPr/>
          </p:nvPicPr>
          <p:blipFill>
            <a:blip r:embed="rId4" cstate="print"/>
            <a:srcRect/>
            <a:stretch>
              <a:fillRect/>
            </a:stretch>
          </p:blipFill>
          <p:spPr bwMode="auto">
            <a:xfrm>
              <a:off x="1077" y="3240"/>
              <a:ext cx="803" cy="944"/>
            </a:xfrm>
            <a:prstGeom prst="rect">
              <a:avLst/>
            </a:prstGeom>
            <a:noFill/>
            <a:ln w="9525">
              <a:noFill/>
              <a:miter lim="800000"/>
              <a:headEnd/>
              <a:tailEnd/>
            </a:ln>
          </p:spPr>
        </p:pic>
      </p:grpSp>
      <p:sp>
        <p:nvSpPr>
          <p:cNvPr id="11268" name="Text Box 18"/>
          <p:cNvSpPr txBox="1">
            <a:spLocks noChangeArrowheads="1"/>
          </p:cNvSpPr>
          <p:nvPr/>
        </p:nvSpPr>
        <p:spPr bwMode="auto">
          <a:xfrm>
            <a:off x="179388" y="188913"/>
            <a:ext cx="5003800" cy="579437"/>
          </a:xfrm>
          <a:prstGeom prst="rect">
            <a:avLst/>
          </a:prstGeom>
          <a:noFill/>
          <a:ln w="9525">
            <a:noFill/>
            <a:miter lim="800000"/>
          </a:ln>
        </p:spPr>
        <p:txBody>
          <a:bodyPr>
            <a:spAutoFit/>
          </a:bodyPr>
          <a:lstStyle/>
          <a:p>
            <a:pPr>
              <a:spcBef>
                <a:spcPct val="50000"/>
              </a:spcBef>
            </a:pPr>
            <a:r>
              <a:rPr lang="en-US" altLang="zh-CN" sz="2800" b="1">
                <a:solidFill>
                  <a:srgbClr val="0000FF"/>
                </a:solidFill>
                <a:latin typeface="Times New Roman" panose="02020603050405020304" pitchFamily="18" charset="0"/>
                <a:ea typeface="黑体" panose="02010609060101010101" pitchFamily="2" charset="-122"/>
              </a:rPr>
              <a:t>  </a:t>
            </a:r>
            <a:r>
              <a:rPr lang="zh-CN" altLang="en-US" sz="3200" b="1">
                <a:solidFill>
                  <a:srgbClr val="0000FF"/>
                </a:solidFill>
                <a:latin typeface="Times New Roman" panose="02020603050405020304" pitchFamily="18" charset="0"/>
                <a:ea typeface="黑体" panose="02010609060101010101" pitchFamily="2" charset="-122"/>
              </a:rPr>
              <a:t>同位素分馏：氢键的作用</a:t>
            </a:r>
            <a:endParaRPr lang="zh-CN" altLang="en-US" sz="3200" b="1">
              <a:solidFill>
                <a:srgbClr val="0000FF"/>
              </a:solidFill>
              <a:latin typeface="Times New Roman" panose="02020603050405020304" pitchFamily="18" charset="0"/>
              <a:ea typeface="黑体" panose="02010609060101010101" pitchFamily="2" charset="-122"/>
            </a:endParaRPr>
          </a:p>
        </p:txBody>
      </p:sp>
      <p:grpSp>
        <p:nvGrpSpPr>
          <p:cNvPr id="5" name="Group 2"/>
          <p:cNvGrpSpPr/>
          <p:nvPr/>
        </p:nvGrpSpPr>
        <p:grpSpPr bwMode="auto">
          <a:xfrm>
            <a:off x="0" y="836613"/>
            <a:ext cx="5219700" cy="215900"/>
            <a:chOff x="58" y="1117"/>
            <a:chExt cx="2631" cy="181"/>
          </a:xfrm>
        </p:grpSpPr>
        <p:sp>
          <p:nvSpPr>
            <p:cNvPr id="11270"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1271"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Text Box 5"/>
          <p:cNvSpPr txBox="1">
            <a:spLocks noChangeArrowheads="1"/>
          </p:cNvSpPr>
          <p:nvPr/>
        </p:nvSpPr>
        <p:spPr bwMode="auto">
          <a:xfrm>
            <a:off x="457200" y="5715000"/>
            <a:ext cx="8305800" cy="519113"/>
          </a:xfrm>
          <a:prstGeom prst="rect">
            <a:avLst/>
          </a:prstGeom>
          <a:noFill/>
          <a:ln w="9525">
            <a:noFill/>
            <a:miter lim="800000"/>
          </a:ln>
          <a:effectLst/>
        </p:spPr>
        <p:txBody>
          <a:bodyPr>
            <a:spAutoFit/>
          </a:bodyPr>
          <a:lstStyle/>
          <a:p>
            <a:pPr algn="ctr">
              <a:spcBef>
                <a:spcPct val="50000"/>
              </a:spcBef>
            </a:pPr>
            <a:r>
              <a:rPr lang="zh-CN" altLang="en-US" sz="2800"/>
              <a:t>海洋浮游植物</a:t>
            </a:r>
            <a:r>
              <a:rPr lang="en-US" altLang="zh-CN" sz="2800"/>
              <a:t>&gt;</a:t>
            </a:r>
            <a:r>
              <a:rPr lang="zh-CN" altLang="en-US" sz="2800"/>
              <a:t>陆生</a:t>
            </a:r>
            <a:r>
              <a:rPr lang="en-US" altLang="zh-CN" sz="2800"/>
              <a:t>C3     C4</a:t>
            </a:r>
            <a:r>
              <a:rPr lang="zh-CN" altLang="en-US" sz="2800"/>
              <a:t>和</a:t>
            </a:r>
            <a:r>
              <a:rPr lang="en-US" altLang="zh-CN" sz="2800"/>
              <a:t>CAM</a:t>
            </a:r>
            <a:r>
              <a:rPr lang="zh-CN" altLang="en-US" sz="2800"/>
              <a:t>：河口区</a:t>
            </a:r>
            <a:r>
              <a:rPr lang="en-US" altLang="zh-CN" sz="2800"/>
              <a:t>&gt;</a:t>
            </a:r>
            <a:r>
              <a:rPr lang="zh-CN" altLang="en-US" sz="2800"/>
              <a:t>陆生</a:t>
            </a:r>
            <a:endParaRPr lang="zh-CN" altLang="en-US" sz="2800"/>
          </a:p>
        </p:txBody>
      </p:sp>
      <p:pic>
        <p:nvPicPr>
          <p:cNvPr id="55304" name="Picture 8" descr="13 005"/>
          <p:cNvPicPr>
            <a:picLocks noChangeAspect="1" noChangeArrowheads="1"/>
          </p:cNvPicPr>
          <p:nvPr/>
        </p:nvPicPr>
        <p:blipFill>
          <a:blip r:embed="rId1" cstate="print"/>
          <a:srcRect/>
          <a:stretch>
            <a:fillRect/>
          </a:stretch>
        </p:blipFill>
        <p:spPr bwMode="auto">
          <a:xfrm>
            <a:off x="1066800" y="838200"/>
            <a:ext cx="7239000" cy="4572000"/>
          </a:xfrm>
          <a:prstGeom prst="rect">
            <a:avLst/>
          </a:prstGeom>
          <a:noFill/>
        </p:spPr>
      </p:pic>
    </p:spTree>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p:cNvSpPr>
            <a:spLocks noGrp="1" noRot="1" noChangeArrowheads="1"/>
          </p:cNvSpPr>
          <p:nvPr>
            <p:ph type="body" idx="1"/>
          </p:nvPr>
        </p:nvSpPr>
        <p:spPr>
          <a:xfrm>
            <a:off x="457200" y="1600200"/>
            <a:ext cx="8458200" cy="4525963"/>
          </a:xfrm>
        </p:spPr>
        <p:txBody>
          <a:bodyPr/>
          <a:lstStyle/>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b</a:t>
            </a:r>
            <a:r>
              <a:rPr lang="zh-CN" altLang="en-US" dirty="0">
                <a:latin typeface="Times New Roman" panose="02020603050405020304" pitchFamily="18" charset="0"/>
                <a:ea typeface="黑体" panose="02010609060101010101" pitchFamily="2" charset="-122"/>
                <a:cs typeface="Times New Roman" panose="02020603050405020304" pitchFamily="18" charset="0"/>
              </a:rPr>
              <a:t>）呼吸作用</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夜间，植物呼出的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接近植物组织（很负），与空气中</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混合可改变</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solidFill>
                  <a:srgbClr val="0033CC"/>
                </a:solidFill>
                <a:latin typeface="Times New Roman" panose="02020603050405020304" pitchFamily="18" charset="0"/>
                <a:ea typeface="黑体" panose="02010609060101010101" pitchFamily="2" charset="-122"/>
                <a:cs typeface="Times New Roman" panose="02020603050405020304" pitchFamily="18" charset="0"/>
              </a:rPr>
              <a:t>植物种类</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不同，则呼吸速率不同，对周围</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影响程度不同。</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solidFill>
                  <a:srgbClr val="0033CC"/>
                </a:solidFill>
                <a:latin typeface="Times New Roman" panose="02020603050405020304" pitchFamily="18" charset="0"/>
                <a:ea typeface="黑体" panose="02010609060101010101" pitchFamily="2" charset="-122"/>
                <a:cs typeface="Times New Roman" panose="02020603050405020304" pitchFamily="18" charset="0"/>
              </a:rPr>
              <a:t>光照时间</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的长短，影响光合强度、</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同化速率及富</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的产生速率。</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noRot="1" noChangeArrowheads="1"/>
          </p:cNvSpPr>
          <p:nvPr>
            <p:ph type="body" idx="1"/>
          </p:nvPr>
        </p:nvSpPr>
        <p:spPr/>
        <p:txBody>
          <a:bodyPr/>
          <a:lstStyle/>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dirty="0">
                <a:latin typeface="Times New Roman" panose="02020603050405020304" pitchFamily="18" charset="0"/>
                <a:ea typeface="黑体" panose="02010609060101010101" pitchFamily="2" charset="-122"/>
                <a:cs typeface="Times New Roman" panose="02020603050405020304" pitchFamily="18" charset="0"/>
              </a:rPr>
              <a:t>）大气</a:t>
            </a:r>
            <a:r>
              <a:rPr lang="en-US" altLang="zh-CN"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dirty="0">
                <a:latin typeface="Times New Roman" panose="02020603050405020304" pitchFamily="18" charset="0"/>
                <a:ea typeface="黑体" panose="02010609060101010101" pitchFamily="2" charset="-122"/>
                <a:cs typeface="Times New Roman" panose="02020603050405020304" pitchFamily="18" charset="0"/>
              </a:rPr>
              <a:t>同位素组成变化</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区域性变化：草原、森林比都市、工业区低</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日变化（白天、晚上）、年变化（春季、秋季）</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d</a:t>
            </a:r>
            <a:r>
              <a:rPr lang="zh-CN" altLang="en-US" dirty="0">
                <a:latin typeface="Times New Roman" panose="02020603050405020304" pitchFamily="18" charset="0"/>
                <a:ea typeface="黑体" panose="02010609060101010101" pitchFamily="2" charset="-122"/>
                <a:cs typeface="Times New Roman" panose="02020603050405020304" pitchFamily="18" charset="0"/>
              </a:rPr>
              <a:t>）温度效应</a:t>
            </a: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a:t>
            </a:r>
            <a:endParaRPr lang="en-US" altLang="zh-CN" dirty="0" smtClean="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植</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物生长、</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同化速率、无机碳酸盐体系的平衡。但影响小，不超过</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p:cNvSpPr>
            <a:spLocks noGrp="1" noRot="1" noChangeArrowheads="1"/>
          </p:cNvSpPr>
          <p:nvPr>
            <p:ph type="body" idx="1"/>
          </p:nvPr>
        </p:nvSpPr>
        <p:spPr>
          <a:xfrm>
            <a:off x="428596" y="1928802"/>
            <a:ext cx="8229600" cy="2714644"/>
          </a:xfrm>
        </p:spPr>
        <p:txBody>
          <a:bodyPr>
            <a:normAutofit fontScale="92500"/>
          </a:bodyPr>
          <a:lstStyle/>
          <a:p>
            <a:pPr algn="just">
              <a:buNone/>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    通</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过食物链吸收</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合成有机物，此过程</a:t>
            </a:r>
            <a:r>
              <a:rPr lang="zh-CN" altLang="en-US" sz="2800" dirty="0">
                <a:solidFill>
                  <a:srgbClr val="0033CC"/>
                </a:solidFill>
                <a:latin typeface="Times New Roman" panose="02020603050405020304" pitchFamily="18" charset="0"/>
                <a:ea typeface="黑体" panose="02010609060101010101" pitchFamily="2" charset="-122"/>
                <a:cs typeface="Times New Roman" panose="02020603050405020304" pitchFamily="18" charset="0"/>
              </a:rPr>
              <a:t>分馏并不显著</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，所以动物的同位素组成与其食用物质的同位素组成相似。基于这点，可用来估测其食物的碳源</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a:t>
            </a:r>
            <a:endPar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endParaRPr>
          </a:p>
          <a:p>
            <a:pPr algn="just">
              <a:buNone/>
            </a:pP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这种方法要求所食用的所有食物种类都必须列出，且彼此能够用同位素很好的区分。</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矩形 2"/>
          <p:cNvSpPr/>
          <p:nvPr/>
        </p:nvSpPr>
        <p:spPr>
          <a:xfrm>
            <a:off x="214282" y="142852"/>
            <a:ext cx="3467616" cy="584775"/>
          </a:xfrm>
          <a:prstGeom prst="rect">
            <a:avLst/>
          </a:prstGeom>
        </p:spPr>
        <p:txBody>
          <a:bodyPr wrap="none">
            <a:spAutoFit/>
          </a:bodyPr>
          <a:lstStyle/>
          <a:p>
            <a:pPr marL="342900" lvl="0" indent="-342900">
              <a:spcBef>
                <a:spcPct val="20000"/>
              </a:spcBef>
            </a:pPr>
            <a:r>
              <a:rPr lang="zh-CN" altLang="en-US" sz="3200" dirty="0" smtClean="0">
                <a:solidFill>
                  <a:prstClr val="black"/>
                </a:solidFill>
                <a:latin typeface="黑体" panose="02010609060101010101" pitchFamily="2" charset="-122"/>
                <a:ea typeface="黑体" panose="02010609060101010101" pitchFamily="2" charset="-122"/>
              </a:rPr>
              <a:t>动物：取决于食物</a:t>
            </a:r>
            <a:endParaRPr lang="zh-CN" altLang="en-US" sz="3200" dirty="0">
              <a:solidFill>
                <a:prstClr val="black"/>
              </a:solidFill>
              <a:latin typeface="黑体" panose="02010609060101010101" pitchFamily="2" charset="-122"/>
              <a:ea typeface="黑体" panose="02010609060101010101" pitchFamily="2" charset="-122"/>
            </a:endParaRPr>
          </a:p>
        </p:txBody>
      </p:sp>
      <p:cxnSp>
        <p:nvCxnSpPr>
          <p:cNvPr id="6" name="AutoShape 4"/>
          <p:cNvCxnSpPr>
            <a:cxnSpLocks noChangeShapeType="1"/>
          </p:cNvCxnSpPr>
          <p:nvPr/>
        </p:nvCxnSpPr>
        <p:spPr bwMode="auto">
          <a:xfrm>
            <a:off x="0" y="785794"/>
            <a:ext cx="3714744" cy="1588"/>
          </a:xfrm>
          <a:prstGeom prst="straightConnector1">
            <a:avLst/>
          </a:prstGeom>
          <a:noFill/>
          <a:ln w="38100">
            <a:solidFill>
              <a:srgbClr val="FF9900"/>
            </a:solidFill>
            <a:round/>
          </a:ln>
        </p:spPr>
      </p:cxnSp>
    </p:spTree>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4" name="Picture 4"/>
          <p:cNvPicPr>
            <a:picLocks noChangeAspect="1" noChangeArrowheads="1"/>
          </p:cNvPicPr>
          <p:nvPr/>
        </p:nvPicPr>
        <p:blipFill>
          <a:blip r:embed="rId1" cstate="print"/>
          <a:srcRect/>
          <a:stretch>
            <a:fillRect/>
          </a:stretch>
        </p:blipFill>
        <p:spPr bwMode="auto">
          <a:xfrm>
            <a:off x="1116013" y="295275"/>
            <a:ext cx="6911975" cy="6302375"/>
          </a:xfrm>
          <a:prstGeom prst="rect">
            <a:avLst/>
          </a:prstGeom>
          <a:noFill/>
          <a:ln w="9525" algn="ctr">
            <a:noFill/>
            <a:miter lim="800000"/>
            <a:headEnd/>
            <a:tailEnd/>
          </a:ln>
          <a:effectLst/>
        </p:spPr>
      </p:pic>
    </p:spTree>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1"/>
          <p:cNvGrpSpPr/>
          <p:nvPr/>
        </p:nvGrpSpPr>
        <p:grpSpPr bwMode="auto">
          <a:xfrm>
            <a:off x="-22225" y="187325"/>
            <a:ext cx="9271000" cy="4856163"/>
            <a:chOff x="12" y="301"/>
            <a:chExt cx="5840" cy="3059"/>
          </a:xfrm>
        </p:grpSpPr>
        <p:graphicFrame>
          <p:nvGraphicFramePr>
            <p:cNvPr id="93206" name="Object 22"/>
            <p:cNvGraphicFramePr>
              <a:graphicFrameLocks noChangeAspect="1"/>
            </p:cNvGraphicFramePr>
            <p:nvPr/>
          </p:nvGraphicFramePr>
          <p:xfrm>
            <a:off x="12" y="391"/>
            <a:ext cx="5525" cy="2969"/>
          </p:xfrm>
          <a:graphic>
            <a:graphicData uri="http://schemas.openxmlformats.org/presentationml/2006/ole">
              <mc:AlternateContent xmlns:mc="http://schemas.openxmlformats.org/markup-compatibility/2006">
                <mc:Choice xmlns:v="urn:schemas-microsoft-com:vml" Requires="v">
                  <p:oleObj spid="_x0000_s8193" name="CorelDRAW" r:id="rId1" imgW="9525" imgH="9525" progId="CorelDraw.Graphic.11">
                    <p:embed/>
                  </p:oleObj>
                </mc:Choice>
                <mc:Fallback>
                  <p:oleObj name="CorelDRAW" r:id="rId1" imgW="9525" imgH="9525" progId="CorelDraw.Graphic.11">
                    <p:embed/>
                    <p:pic>
                      <p:nvPicPr>
                        <p:cNvPr id="0" name="图片 8192"/>
                        <p:cNvPicPr>
                          <a:picLocks noChangeAspect="1"/>
                        </p:cNvPicPr>
                        <p:nvPr/>
                      </p:nvPicPr>
                      <p:blipFill>
                        <a:blip r:embed="rId2"/>
                        <a:stretch>
                          <a:fillRect/>
                        </a:stretch>
                      </p:blipFill>
                      <p:spPr>
                        <a:xfrm>
                          <a:off x="12" y="391"/>
                          <a:ext cx="5525" cy="2969"/>
                        </a:xfrm>
                        <a:prstGeom prst="rect">
                          <a:avLst/>
                        </a:prstGeom>
                        <a:noFill/>
                        <a:ln w="9525">
                          <a:noFill/>
                        </a:ln>
                      </p:spPr>
                    </p:pic>
                  </p:oleObj>
                </mc:Fallback>
              </mc:AlternateContent>
            </a:graphicData>
          </a:graphic>
        </p:graphicFrame>
        <p:sp>
          <p:nvSpPr>
            <p:cNvPr id="93207" name="Text Box 23"/>
            <p:cNvSpPr txBox="1">
              <a:spLocks noChangeArrowheads="1"/>
            </p:cNvSpPr>
            <p:nvPr/>
          </p:nvSpPr>
          <p:spPr bwMode="auto">
            <a:xfrm>
              <a:off x="748" y="391"/>
              <a:ext cx="2858" cy="231"/>
            </a:xfrm>
            <a:prstGeom prst="rect">
              <a:avLst/>
            </a:prstGeom>
            <a:noFill/>
            <a:ln w="9525">
              <a:noFill/>
              <a:miter lim="800000"/>
            </a:ln>
            <a:effectLst/>
          </p:spPr>
          <p:txBody>
            <a:bodyPr>
              <a:spAutoFit/>
            </a:bodyPr>
            <a:lstStyle/>
            <a:p>
              <a:pPr algn="ctr">
                <a:spcBef>
                  <a:spcPct val="15000"/>
                </a:spcBef>
              </a:pPr>
              <a:r>
                <a:rPr lang="en-US" altLang="zh-CN" sz="1800" b="1">
                  <a:ea typeface="华文中宋" panose="02010600040101010101" pitchFamily="2" charset="-122"/>
                </a:rPr>
                <a:t>Sedimentary organics, Petroleum, Coral</a:t>
              </a:r>
              <a:endParaRPr lang="en-US" altLang="zh-CN" sz="1800" b="1">
                <a:ea typeface="华文中宋" panose="02010600040101010101" pitchFamily="2" charset="-122"/>
              </a:endParaRPr>
            </a:p>
          </p:txBody>
        </p:sp>
        <p:sp>
          <p:nvSpPr>
            <p:cNvPr id="93208" name="Text Box 24"/>
            <p:cNvSpPr txBox="1">
              <a:spLocks noChangeArrowheads="1"/>
            </p:cNvSpPr>
            <p:nvPr/>
          </p:nvSpPr>
          <p:spPr bwMode="auto">
            <a:xfrm>
              <a:off x="4295" y="799"/>
              <a:ext cx="1520" cy="250"/>
            </a:xfrm>
            <a:prstGeom prst="rect">
              <a:avLst/>
            </a:prstGeom>
            <a:noFill/>
            <a:ln w="9525">
              <a:noFill/>
              <a:miter lim="800000"/>
            </a:ln>
            <a:effectLst/>
          </p:spPr>
          <p:txBody>
            <a:bodyPr>
              <a:spAutoFit/>
            </a:bodyPr>
            <a:lstStyle/>
            <a:p>
              <a:pPr algn="ctr">
                <a:spcBef>
                  <a:spcPct val="15000"/>
                </a:spcBef>
              </a:pPr>
              <a:r>
                <a:rPr lang="zh-CN" altLang="en-US" sz="2000">
                  <a:ea typeface="华文中宋" panose="02010600040101010101" pitchFamily="2" charset="-122"/>
                </a:rPr>
                <a:t>海相</a:t>
              </a:r>
              <a:r>
                <a:rPr lang="en-US" altLang="zh-CN" sz="2000">
                  <a:ea typeface="华文中宋" panose="02010600040101010101" pitchFamily="2" charset="-122"/>
                </a:rPr>
                <a:t>-</a:t>
              </a:r>
              <a:r>
                <a:rPr lang="zh-CN" altLang="en-US" sz="2000">
                  <a:ea typeface="华文中宋" panose="02010600040101010101" pitchFamily="2" charset="-122"/>
                </a:rPr>
                <a:t>非海相有机物</a:t>
              </a:r>
              <a:endParaRPr lang="zh-CN" altLang="en-US" sz="1800" b="1">
                <a:ea typeface="华文中宋" panose="02010600040101010101" pitchFamily="2" charset="-122"/>
              </a:endParaRPr>
            </a:p>
          </p:txBody>
        </p:sp>
        <p:sp>
          <p:nvSpPr>
            <p:cNvPr id="93209" name="Text Box 25"/>
            <p:cNvSpPr txBox="1">
              <a:spLocks noChangeArrowheads="1"/>
            </p:cNvSpPr>
            <p:nvPr/>
          </p:nvSpPr>
          <p:spPr bwMode="auto">
            <a:xfrm>
              <a:off x="622" y="823"/>
              <a:ext cx="2404" cy="231"/>
            </a:xfrm>
            <a:prstGeom prst="rect">
              <a:avLst/>
            </a:prstGeom>
            <a:noFill/>
            <a:ln w="9525">
              <a:noFill/>
              <a:miter lim="800000"/>
            </a:ln>
            <a:effectLst/>
          </p:spPr>
          <p:txBody>
            <a:bodyPr>
              <a:spAutoFit/>
            </a:bodyPr>
            <a:lstStyle/>
            <a:p>
              <a:pPr algn="ctr">
                <a:spcBef>
                  <a:spcPct val="15000"/>
                </a:spcBef>
              </a:pPr>
              <a:r>
                <a:rPr lang="en-US" altLang="zh-CN" sz="1800" b="1">
                  <a:ea typeface="华文中宋" panose="02010600040101010101" pitchFamily="2" charset="-122"/>
                </a:rPr>
                <a:t>Marine-nonmarine Organism</a:t>
              </a:r>
              <a:endParaRPr lang="en-US" altLang="zh-CN" sz="1800" b="1">
                <a:ea typeface="华文中宋" panose="02010600040101010101" pitchFamily="2" charset="-122"/>
              </a:endParaRPr>
            </a:p>
          </p:txBody>
        </p:sp>
        <p:sp>
          <p:nvSpPr>
            <p:cNvPr id="93210" name="Text Box 26"/>
            <p:cNvSpPr txBox="1">
              <a:spLocks noChangeArrowheads="1"/>
            </p:cNvSpPr>
            <p:nvPr/>
          </p:nvSpPr>
          <p:spPr bwMode="auto">
            <a:xfrm>
              <a:off x="4690" y="301"/>
              <a:ext cx="1162" cy="442"/>
            </a:xfrm>
            <a:prstGeom prst="rect">
              <a:avLst/>
            </a:prstGeom>
            <a:noFill/>
            <a:ln w="9525">
              <a:noFill/>
              <a:miter lim="800000"/>
            </a:ln>
            <a:effectLst/>
          </p:spPr>
          <p:txBody>
            <a:bodyPr>
              <a:spAutoFit/>
            </a:bodyPr>
            <a:lstStyle/>
            <a:p>
              <a:pPr>
                <a:spcBef>
                  <a:spcPct val="15000"/>
                </a:spcBef>
              </a:pPr>
              <a:r>
                <a:rPr lang="zh-CN" altLang="en-US" sz="2000">
                  <a:ea typeface="华文中宋" panose="02010600040101010101" pitchFamily="2" charset="-122"/>
                </a:rPr>
                <a:t>沉积有机物、石油、珊瑚</a:t>
              </a:r>
              <a:endParaRPr lang="zh-CN" altLang="en-US" sz="2000">
                <a:ea typeface="华文中宋" panose="02010600040101010101" pitchFamily="2" charset="-122"/>
              </a:endParaRPr>
            </a:p>
          </p:txBody>
        </p:sp>
        <p:sp>
          <p:nvSpPr>
            <p:cNvPr id="93211" name="Text Box 27"/>
            <p:cNvSpPr txBox="1">
              <a:spLocks noChangeArrowheads="1"/>
            </p:cNvSpPr>
            <p:nvPr/>
          </p:nvSpPr>
          <p:spPr bwMode="auto">
            <a:xfrm>
              <a:off x="476" y="1253"/>
              <a:ext cx="1814" cy="231"/>
            </a:xfrm>
            <a:prstGeom prst="rect">
              <a:avLst/>
            </a:prstGeom>
            <a:noFill/>
            <a:ln w="9525">
              <a:noFill/>
              <a:miter lim="800000"/>
            </a:ln>
            <a:effectLst/>
          </p:spPr>
          <p:txBody>
            <a:bodyPr>
              <a:spAutoFit/>
            </a:bodyPr>
            <a:lstStyle/>
            <a:p>
              <a:pPr algn="ctr">
                <a:spcBef>
                  <a:spcPct val="15000"/>
                </a:spcBef>
              </a:pPr>
              <a:r>
                <a:rPr lang="en-US" altLang="zh-CN" sz="1800" b="1">
                  <a:ea typeface="华文中宋" panose="02010600040101010101" pitchFamily="2" charset="-122"/>
                </a:rPr>
                <a:t>Freshwater Carbonate</a:t>
              </a:r>
              <a:endParaRPr lang="en-US" altLang="zh-CN" sz="1800" b="1">
                <a:ea typeface="华文中宋" panose="02010600040101010101" pitchFamily="2" charset="-122"/>
              </a:endParaRPr>
            </a:p>
          </p:txBody>
        </p:sp>
        <p:sp>
          <p:nvSpPr>
            <p:cNvPr id="93212" name="Text Box 28"/>
            <p:cNvSpPr txBox="1">
              <a:spLocks noChangeArrowheads="1"/>
            </p:cNvSpPr>
            <p:nvPr/>
          </p:nvSpPr>
          <p:spPr bwMode="auto">
            <a:xfrm>
              <a:off x="3833" y="1207"/>
              <a:ext cx="1225" cy="250"/>
            </a:xfrm>
            <a:prstGeom prst="rect">
              <a:avLst/>
            </a:prstGeom>
            <a:noFill/>
            <a:ln w="9525">
              <a:noFill/>
              <a:miter lim="800000"/>
            </a:ln>
            <a:effectLst/>
          </p:spPr>
          <p:txBody>
            <a:bodyPr>
              <a:spAutoFit/>
            </a:bodyPr>
            <a:lstStyle/>
            <a:p>
              <a:pPr algn="ctr">
                <a:spcBef>
                  <a:spcPct val="15000"/>
                </a:spcBef>
              </a:pPr>
              <a:r>
                <a:rPr lang="zh-CN" altLang="en-US" sz="2000">
                  <a:ea typeface="华文中宋" panose="02010600040101010101" pitchFamily="2" charset="-122"/>
                </a:rPr>
                <a:t>淡水碳酸盐</a:t>
              </a:r>
              <a:endParaRPr lang="zh-CN" altLang="en-US" sz="2000">
                <a:ea typeface="华文中宋" panose="02010600040101010101" pitchFamily="2" charset="-122"/>
              </a:endParaRPr>
            </a:p>
          </p:txBody>
        </p:sp>
        <p:sp>
          <p:nvSpPr>
            <p:cNvPr id="93213" name="Text Box 29"/>
            <p:cNvSpPr txBox="1">
              <a:spLocks noChangeArrowheads="1"/>
            </p:cNvSpPr>
            <p:nvPr/>
          </p:nvSpPr>
          <p:spPr bwMode="auto">
            <a:xfrm>
              <a:off x="930" y="1661"/>
              <a:ext cx="1360" cy="231"/>
            </a:xfrm>
            <a:prstGeom prst="rect">
              <a:avLst/>
            </a:prstGeom>
            <a:noFill/>
            <a:ln w="9525">
              <a:noFill/>
              <a:miter lim="800000"/>
            </a:ln>
            <a:effectLst/>
          </p:spPr>
          <p:txBody>
            <a:bodyPr>
              <a:spAutoFit/>
            </a:bodyPr>
            <a:lstStyle/>
            <a:p>
              <a:pPr algn="ctr">
                <a:spcBef>
                  <a:spcPct val="15000"/>
                </a:spcBef>
              </a:pPr>
              <a:r>
                <a:rPr lang="en-US" altLang="zh-CN" sz="1800" b="1">
                  <a:ea typeface="华文中宋" panose="02010600040101010101" pitchFamily="2" charset="-122"/>
                </a:rPr>
                <a:t>Marine Carbonate</a:t>
              </a:r>
              <a:endParaRPr lang="en-US" altLang="zh-CN" sz="1800" b="1">
                <a:ea typeface="华文中宋" panose="02010600040101010101" pitchFamily="2" charset="-122"/>
              </a:endParaRPr>
            </a:p>
          </p:txBody>
        </p:sp>
        <p:sp>
          <p:nvSpPr>
            <p:cNvPr id="93214" name="Text Box 30"/>
            <p:cNvSpPr txBox="1">
              <a:spLocks noChangeArrowheads="1"/>
            </p:cNvSpPr>
            <p:nvPr/>
          </p:nvSpPr>
          <p:spPr bwMode="auto">
            <a:xfrm>
              <a:off x="3470" y="1616"/>
              <a:ext cx="1088" cy="250"/>
            </a:xfrm>
            <a:prstGeom prst="rect">
              <a:avLst/>
            </a:prstGeom>
            <a:noFill/>
            <a:ln w="9525">
              <a:noFill/>
              <a:miter lim="800000"/>
            </a:ln>
            <a:effectLst/>
          </p:spPr>
          <p:txBody>
            <a:bodyPr>
              <a:spAutoFit/>
            </a:bodyPr>
            <a:lstStyle/>
            <a:p>
              <a:pPr algn="ctr">
                <a:spcBef>
                  <a:spcPct val="15000"/>
                </a:spcBef>
              </a:pPr>
              <a:r>
                <a:rPr lang="zh-CN" altLang="en-US" sz="2000">
                  <a:ea typeface="华文中宋" panose="02010600040101010101" pitchFamily="2" charset="-122"/>
                </a:rPr>
                <a:t>海相碳酸盐</a:t>
              </a:r>
              <a:endParaRPr lang="zh-CN" altLang="en-US" sz="2000">
                <a:ea typeface="华文中宋" panose="02010600040101010101" pitchFamily="2" charset="-122"/>
              </a:endParaRPr>
            </a:p>
          </p:txBody>
        </p:sp>
        <p:graphicFrame>
          <p:nvGraphicFramePr>
            <p:cNvPr id="93215" name="Object 31"/>
            <p:cNvGraphicFramePr>
              <a:graphicFrameLocks noChangeAspect="1"/>
            </p:cNvGraphicFramePr>
            <p:nvPr/>
          </p:nvGraphicFramePr>
          <p:xfrm>
            <a:off x="12" y="391"/>
            <a:ext cx="5525" cy="2969"/>
          </p:xfrm>
          <a:graphic>
            <a:graphicData uri="http://schemas.openxmlformats.org/presentationml/2006/ole">
              <mc:AlternateContent xmlns:mc="http://schemas.openxmlformats.org/markup-compatibility/2006">
                <mc:Choice xmlns:v="urn:schemas-microsoft-com:vml" Requires="v">
                  <p:oleObj spid="_x0000_s8194" name="CorelDRAW" r:id="rId3" imgW="9525" imgH="9525" progId="CorelDraw.Graphic.11">
                    <p:embed/>
                  </p:oleObj>
                </mc:Choice>
                <mc:Fallback>
                  <p:oleObj name="CorelDRAW" r:id="rId3" imgW="9525" imgH="9525" progId="CorelDraw.Graphic.11">
                    <p:embed/>
                    <p:pic>
                      <p:nvPicPr>
                        <p:cNvPr id="0" name="图片 8193"/>
                        <p:cNvPicPr>
                          <a:picLocks noChangeAspect="1"/>
                        </p:cNvPicPr>
                        <p:nvPr/>
                      </p:nvPicPr>
                      <p:blipFill>
                        <a:blip r:embed="rId2"/>
                        <a:stretch>
                          <a:fillRect/>
                        </a:stretch>
                      </p:blipFill>
                      <p:spPr>
                        <a:xfrm>
                          <a:off x="12" y="391"/>
                          <a:ext cx="5525" cy="2969"/>
                        </a:xfrm>
                        <a:prstGeom prst="rect">
                          <a:avLst/>
                        </a:prstGeom>
                        <a:noFill/>
                        <a:ln w="9525">
                          <a:noFill/>
                        </a:ln>
                      </p:spPr>
                    </p:pic>
                  </p:oleObj>
                </mc:Fallback>
              </mc:AlternateContent>
            </a:graphicData>
          </a:graphic>
        </p:graphicFrame>
        <p:sp>
          <p:nvSpPr>
            <p:cNvPr id="93216" name="Text Box 32"/>
            <p:cNvSpPr txBox="1">
              <a:spLocks noChangeArrowheads="1"/>
            </p:cNvSpPr>
            <p:nvPr/>
          </p:nvSpPr>
          <p:spPr bwMode="auto">
            <a:xfrm>
              <a:off x="930" y="1661"/>
              <a:ext cx="1360" cy="231"/>
            </a:xfrm>
            <a:prstGeom prst="rect">
              <a:avLst/>
            </a:prstGeom>
            <a:noFill/>
            <a:ln w="9525">
              <a:noFill/>
              <a:miter lim="800000"/>
            </a:ln>
            <a:effectLst/>
          </p:spPr>
          <p:txBody>
            <a:bodyPr>
              <a:spAutoFit/>
            </a:bodyPr>
            <a:lstStyle/>
            <a:p>
              <a:pPr algn="ctr">
                <a:spcBef>
                  <a:spcPct val="15000"/>
                </a:spcBef>
              </a:pPr>
              <a:r>
                <a:rPr lang="en-US" altLang="zh-CN" sz="1800" b="1">
                  <a:ea typeface="华文中宋" panose="02010600040101010101" pitchFamily="2" charset="-122"/>
                </a:rPr>
                <a:t>Marine Carbonate</a:t>
              </a:r>
              <a:endParaRPr lang="en-US" altLang="zh-CN" sz="1800" b="1">
                <a:ea typeface="华文中宋" panose="02010600040101010101" pitchFamily="2" charset="-122"/>
              </a:endParaRPr>
            </a:p>
          </p:txBody>
        </p:sp>
        <p:sp>
          <p:nvSpPr>
            <p:cNvPr id="93217" name="Text Box 33"/>
            <p:cNvSpPr txBox="1">
              <a:spLocks noChangeArrowheads="1"/>
            </p:cNvSpPr>
            <p:nvPr/>
          </p:nvSpPr>
          <p:spPr bwMode="auto">
            <a:xfrm>
              <a:off x="1332" y="2091"/>
              <a:ext cx="1360" cy="231"/>
            </a:xfrm>
            <a:prstGeom prst="rect">
              <a:avLst/>
            </a:prstGeom>
            <a:noFill/>
            <a:ln w="9525">
              <a:noFill/>
              <a:miter lim="800000"/>
            </a:ln>
            <a:effectLst/>
          </p:spPr>
          <p:txBody>
            <a:bodyPr>
              <a:spAutoFit/>
            </a:bodyPr>
            <a:lstStyle/>
            <a:p>
              <a:pPr algn="ctr">
                <a:spcBef>
                  <a:spcPct val="15000"/>
                </a:spcBef>
              </a:pPr>
              <a:r>
                <a:rPr lang="en-US" altLang="zh-CN" sz="1800" b="1">
                  <a:ea typeface="华文中宋" panose="02010600040101010101" pitchFamily="2" charset="-122"/>
                </a:rPr>
                <a:t>Air CO</a:t>
              </a:r>
              <a:r>
                <a:rPr lang="en-US" altLang="zh-CN" sz="1800" b="1" baseline="-25000">
                  <a:ea typeface="华文中宋" panose="02010600040101010101" pitchFamily="2" charset="-122"/>
                </a:rPr>
                <a:t>2</a:t>
              </a:r>
              <a:endParaRPr lang="en-US" altLang="zh-CN" sz="1800" b="1" baseline="-25000">
                <a:ea typeface="华文中宋" panose="02010600040101010101" pitchFamily="2" charset="-122"/>
              </a:endParaRPr>
            </a:p>
          </p:txBody>
        </p:sp>
        <p:sp>
          <p:nvSpPr>
            <p:cNvPr id="93218" name="Text Box 34"/>
            <p:cNvSpPr txBox="1">
              <a:spLocks noChangeArrowheads="1"/>
            </p:cNvSpPr>
            <p:nvPr/>
          </p:nvSpPr>
          <p:spPr bwMode="auto">
            <a:xfrm>
              <a:off x="3243" y="2069"/>
              <a:ext cx="1360" cy="250"/>
            </a:xfrm>
            <a:prstGeom prst="rect">
              <a:avLst/>
            </a:prstGeom>
            <a:noFill/>
            <a:ln w="9525">
              <a:noFill/>
              <a:miter lim="800000"/>
            </a:ln>
            <a:effectLst/>
          </p:spPr>
          <p:txBody>
            <a:bodyPr>
              <a:spAutoFit/>
            </a:bodyPr>
            <a:lstStyle/>
            <a:p>
              <a:pPr algn="ctr">
                <a:spcBef>
                  <a:spcPct val="15000"/>
                </a:spcBef>
              </a:pPr>
              <a:r>
                <a:rPr lang="zh-CN" altLang="en-US" sz="2000">
                  <a:ea typeface="华文中宋" panose="02010600040101010101" pitchFamily="2" charset="-122"/>
                </a:rPr>
                <a:t>大气 </a:t>
              </a:r>
              <a:r>
                <a:rPr lang="en-US" altLang="zh-CN" sz="2000">
                  <a:ea typeface="华文中宋" panose="02010600040101010101" pitchFamily="2" charset="-122"/>
                </a:rPr>
                <a:t>CO</a:t>
              </a:r>
              <a:r>
                <a:rPr lang="en-US" altLang="zh-CN" sz="2000" baseline="-25000">
                  <a:ea typeface="华文中宋" panose="02010600040101010101" pitchFamily="2" charset="-122"/>
                </a:rPr>
                <a:t>2</a:t>
              </a:r>
              <a:endParaRPr lang="en-US" altLang="zh-CN" sz="2000" baseline="-25000">
                <a:ea typeface="华文中宋" panose="02010600040101010101" pitchFamily="2" charset="-122"/>
              </a:endParaRPr>
            </a:p>
          </p:txBody>
        </p:sp>
        <p:sp>
          <p:nvSpPr>
            <p:cNvPr id="93219" name="Text Box 35"/>
            <p:cNvSpPr txBox="1">
              <a:spLocks noChangeArrowheads="1"/>
            </p:cNvSpPr>
            <p:nvPr/>
          </p:nvSpPr>
          <p:spPr bwMode="auto">
            <a:xfrm>
              <a:off x="930" y="2475"/>
              <a:ext cx="1680" cy="231"/>
            </a:xfrm>
            <a:prstGeom prst="rect">
              <a:avLst/>
            </a:prstGeom>
            <a:noFill/>
            <a:ln w="9525">
              <a:noFill/>
              <a:miter lim="800000"/>
            </a:ln>
            <a:effectLst/>
          </p:spPr>
          <p:txBody>
            <a:bodyPr>
              <a:spAutoFit/>
            </a:bodyPr>
            <a:lstStyle/>
            <a:p>
              <a:pPr algn="ctr">
                <a:spcBef>
                  <a:spcPct val="15000"/>
                </a:spcBef>
              </a:pPr>
              <a:r>
                <a:rPr lang="en-US" altLang="zh-CN" sz="1800" b="1">
                  <a:ea typeface="华文中宋" panose="02010600040101010101" pitchFamily="2" charset="-122"/>
                </a:rPr>
                <a:t>Carbonatite, Diamond</a:t>
              </a:r>
              <a:endParaRPr lang="en-US" altLang="zh-CN" sz="1800" b="1">
                <a:ea typeface="华文中宋" panose="02010600040101010101" pitchFamily="2" charset="-122"/>
              </a:endParaRPr>
            </a:p>
          </p:txBody>
        </p:sp>
        <p:sp>
          <p:nvSpPr>
            <p:cNvPr id="93220" name="Text Box 36"/>
            <p:cNvSpPr txBox="1">
              <a:spLocks noChangeArrowheads="1"/>
            </p:cNvSpPr>
            <p:nvPr/>
          </p:nvSpPr>
          <p:spPr bwMode="auto">
            <a:xfrm>
              <a:off x="3271" y="2484"/>
              <a:ext cx="1514" cy="250"/>
            </a:xfrm>
            <a:prstGeom prst="rect">
              <a:avLst/>
            </a:prstGeom>
            <a:noFill/>
            <a:ln w="9525">
              <a:noFill/>
              <a:miter lim="800000"/>
            </a:ln>
            <a:effectLst/>
          </p:spPr>
          <p:txBody>
            <a:bodyPr>
              <a:spAutoFit/>
            </a:bodyPr>
            <a:lstStyle/>
            <a:p>
              <a:pPr algn="ctr">
                <a:spcBef>
                  <a:spcPct val="15000"/>
                </a:spcBef>
              </a:pPr>
              <a:r>
                <a:rPr lang="zh-CN" altLang="en-US" sz="2000">
                  <a:ea typeface="华文中宋" panose="02010600040101010101" pitchFamily="2" charset="-122"/>
                </a:rPr>
                <a:t>火成碳酸岩</a:t>
              </a:r>
              <a:r>
                <a:rPr lang="en-US" altLang="zh-CN" sz="2000">
                  <a:ea typeface="华文中宋" panose="02010600040101010101" pitchFamily="2" charset="-122"/>
                </a:rPr>
                <a:t>, </a:t>
              </a:r>
              <a:r>
                <a:rPr lang="zh-CN" altLang="en-US" sz="2000">
                  <a:ea typeface="华文中宋" panose="02010600040101010101" pitchFamily="2" charset="-122"/>
                </a:rPr>
                <a:t>金刚石</a:t>
              </a:r>
              <a:endParaRPr lang="zh-CN" altLang="en-US" sz="2000">
                <a:ea typeface="华文中宋" panose="02010600040101010101" pitchFamily="2" charset="-122"/>
              </a:endParaRPr>
            </a:p>
          </p:txBody>
        </p:sp>
      </p:grpSp>
      <p:sp>
        <p:nvSpPr>
          <p:cNvPr id="93221" name="Text Box 37"/>
          <p:cNvSpPr txBox="1">
            <a:spLocks noChangeArrowheads="1"/>
          </p:cNvSpPr>
          <p:nvPr/>
        </p:nvSpPr>
        <p:spPr bwMode="auto">
          <a:xfrm>
            <a:off x="250825" y="5394325"/>
            <a:ext cx="8893175" cy="1031051"/>
          </a:xfrm>
          <a:prstGeom prst="rect">
            <a:avLst/>
          </a:prstGeom>
          <a:noFill/>
          <a:ln w="9525">
            <a:noFill/>
            <a:miter lim="800000"/>
          </a:ln>
          <a:effectLst/>
        </p:spPr>
        <p:txBody>
          <a:bodyPr>
            <a:spAutoFit/>
          </a:bodyPr>
          <a:lstStyle/>
          <a:p>
            <a:pPr algn="ctr">
              <a:spcBef>
                <a:spcPct val="15000"/>
              </a:spcBef>
            </a:pPr>
            <a:r>
              <a:rPr lang="zh-CN" altLang="en-US" dirty="0">
                <a:latin typeface="Times New Roman" panose="02020603050405020304" pitchFamily="18" charset="0"/>
                <a:ea typeface="黑体" panose="02010609060101010101" pitchFamily="2" charset="-122"/>
              </a:rPr>
              <a:t>地球部分物质储库</a:t>
            </a:r>
            <a:r>
              <a:rPr lang="en-US" altLang="zh-CN" dirty="0">
                <a:latin typeface="Times New Roman" panose="02020603050405020304" pitchFamily="18" charset="0"/>
                <a:ea typeface="黑体" panose="02010609060101010101" pitchFamily="2" charset="-122"/>
              </a:rPr>
              <a:t>C</a:t>
            </a:r>
            <a:r>
              <a:rPr lang="zh-CN" altLang="en-US" dirty="0">
                <a:latin typeface="Times New Roman" panose="02020603050405020304" pitchFamily="18" charset="0"/>
                <a:ea typeface="黑体" panose="02010609060101010101" pitchFamily="2" charset="-122"/>
              </a:rPr>
              <a:t>同位素组成分布</a:t>
            </a:r>
            <a:endParaRPr lang="zh-CN" altLang="en-US" dirty="0">
              <a:latin typeface="Times New Roman" panose="02020603050405020304" pitchFamily="18" charset="0"/>
              <a:ea typeface="黑体" panose="02010609060101010101" pitchFamily="2" charset="-122"/>
            </a:endParaRPr>
          </a:p>
          <a:p>
            <a:pPr>
              <a:spcBef>
                <a:spcPct val="15000"/>
              </a:spcBef>
            </a:pPr>
            <a:r>
              <a:rPr lang="zh-CN" altLang="en-US" sz="2000" dirty="0">
                <a:latin typeface="Times New Roman" panose="02020603050405020304" pitchFamily="18" charset="0"/>
                <a:ea typeface="黑体" panose="02010609060101010101" pitchFamily="2" charset="-122"/>
              </a:rPr>
              <a:t>光合作用及平衡反应导致沉积碳酸盐中富集</a:t>
            </a:r>
            <a:r>
              <a:rPr lang="en-US" altLang="zh-CN" sz="2000" baseline="30000" dirty="0">
                <a:latin typeface="Times New Roman" panose="02020603050405020304" pitchFamily="18" charset="0"/>
                <a:ea typeface="黑体" panose="02010609060101010101" pitchFamily="2" charset="-122"/>
              </a:rPr>
              <a:t>13</a:t>
            </a:r>
            <a:r>
              <a:rPr lang="en-US" altLang="zh-CN" sz="2000" dirty="0">
                <a:latin typeface="Times New Roman" panose="02020603050405020304" pitchFamily="18" charset="0"/>
                <a:ea typeface="黑体" panose="02010609060101010101" pitchFamily="2" charset="-122"/>
              </a:rPr>
              <a:t>C</a:t>
            </a:r>
            <a:r>
              <a:rPr lang="zh-CN" altLang="en-US" sz="2000" dirty="0">
                <a:latin typeface="Times New Roman" panose="02020603050405020304" pitchFamily="18" charset="0"/>
                <a:ea typeface="黑体" panose="02010609060101010101" pitchFamily="2" charset="-122"/>
              </a:rPr>
              <a:t>，而在生物成因物质中发生</a:t>
            </a:r>
            <a:r>
              <a:rPr lang="en-US" altLang="zh-CN" sz="2000" baseline="30000" dirty="0">
                <a:latin typeface="Times New Roman" panose="02020603050405020304" pitchFamily="18" charset="0"/>
                <a:ea typeface="黑体" panose="02010609060101010101" pitchFamily="2" charset="-122"/>
              </a:rPr>
              <a:t>13</a:t>
            </a:r>
            <a:r>
              <a:rPr lang="en-US" altLang="zh-CN" sz="2000" dirty="0">
                <a:latin typeface="Times New Roman" panose="02020603050405020304" pitchFamily="18" charset="0"/>
                <a:ea typeface="黑体" panose="02010609060101010101" pitchFamily="2" charset="-122"/>
              </a:rPr>
              <a:t>C</a:t>
            </a:r>
            <a:r>
              <a:rPr lang="zh-CN" altLang="en-US" sz="2000" dirty="0">
                <a:latin typeface="Times New Roman" panose="02020603050405020304" pitchFamily="18" charset="0"/>
                <a:ea typeface="黑体" panose="02010609060101010101" pitchFamily="2" charset="-122"/>
              </a:rPr>
              <a:t>的相对贫化，即轻同位素富集</a:t>
            </a:r>
            <a:r>
              <a:rPr lang="zh-CN" altLang="en-US" sz="2000" dirty="0" smtClean="0">
                <a:latin typeface="Times New Roman" panose="02020603050405020304" pitchFamily="18" charset="0"/>
                <a:ea typeface="黑体" panose="02010609060101010101" pitchFamily="2" charset="-122"/>
              </a:rPr>
              <a:t>。</a:t>
            </a:r>
            <a:endParaRPr lang="zh-CN" altLang="en-US" sz="20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title"/>
          </p:nvPr>
        </p:nvSpPr>
        <p:spPr/>
        <p:txBody>
          <a:bodyPr/>
          <a:lstStyle/>
          <a:p>
            <a:r>
              <a:rPr lang="zh-CN" altLang="en-US">
                <a:solidFill>
                  <a:srgbClr val="0033CC"/>
                </a:solidFill>
                <a:latin typeface="Times New Roman" panose="02020603050405020304" pitchFamily="18" charset="0"/>
                <a:ea typeface="黑体" panose="02010609060101010101" pitchFamily="2" charset="-122"/>
                <a:cs typeface="Times New Roman" panose="02020603050405020304" pitchFamily="18" charset="0"/>
              </a:rPr>
              <a:t>大气圈</a:t>
            </a:r>
            <a:endParaRPr lang="zh-CN" altLang="en-US">
              <a:solidFill>
                <a:srgbClr val="0033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6627" name="Rectangle 3"/>
          <p:cNvSpPr>
            <a:spLocks noGrp="1" noRot="1" noChangeArrowheads="1"/>
          </p:cNvSpPr>
          <p:nvPr>
            <p:ph type="body" idx="1"/>
          </p:nvPr>
        </p:nvSpPr>
        <p:spPr/>
        <p:txBody>
          <a:bodyPr/>
          <a:lstStyle/>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dirty="0">
                <a:latin typeface="Times New Roman" panose="02020603050405020304" pitchFamily="18" charset="0"/>
                <a:ea typeface="黑体" panose="02010609060101010101" pitchFamily="2" charset="-122"/>
                <a:cs typeface="Times New Roman" panose="02020603050405020304" pitchFamily="18" charset="0"/>
              </a:rPr>
              <a:t>）大气</a:t>
            </a:r>
            <a:r>
              <a:rPr lang="en-US" altLang="zh-CN"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baseline="-25000" dirty="0">
                <a:latin typeface="Times New Roman" panose="02020603050405020304" pitchFamily="18" charset="0"/>
                <a:ea typeface="黑体" panose="02010609060101010101" pitchFamily="2" charset="-122"/>
                <a:cs typeface="Times New Roman" panose="02020603050405020304" pitchFamily="18" charset="0"/>
              </a:rPr>
              <a:t>2</a:t>
            </a:r>
            <a:endParaRPr lang="en-US" altLang="zh-CN" baseline="-250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en-US" altLang="zh-CN"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a:latin typeface="Times New Roman" panose="02020603050405020304" pitchFamily="18" charset="0"/>
                <a:ea typeface="黑体" panose="02010609060101010101" pitchFamily="2" charset="-122"/>
                <a:cs typeface="Times New Roman" panose="02020603050405020304" pitchFamily="18" charset="0"/>
              </a:rPr>
              <a:t>大气中</a:t>
            </a:r>
            <a:r>
              <a:rPr lang="en-US" altLang="zh-CN"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dirty="0">
                <a:latin typeface="Times New Roman" panose="02020603050405020304" pitchFamily="18" charset="0"/>
                <a:ea typeface="黑体" panose="02010609060101010101" pitchFamily="2" charset="-122"/>
                <a:cs typeface="Times New Roman" panose="02020603050405020304" pitchFamily="18" charset="0"/>
              </a:rPr>
              <a:t>含量占</a:t>
            </a:r>
            <a:r>
              <a:rPr lang="en-US" altLang="zh-CN" dirty="0">
                <a:latin typeface="Times New Roman" panose="02020603050405020304" pitchFamily="18" charset="0"/>
                <a:ea typeface="黑体" panose="02010609060101010101" pitchFamily="2" charset="-122"/>
                <a:cs typeface="Times New Roman" panose="02020603050405020304" pitchFamily="18" charset="0"/>
              </a:rPr>
              <a:t>0.03%</a:t>
            </a:r>
            <a:r>
              <a:rPr lang="zh-CN" altLang="en-US" dirty="0">
                <a:latin typeface="Times New Roman" panose="02020603050405020304" pitchFamily="18" charset="0"/>
                <a:ea typeface="黑体" panose="02010609060101010101" pitchFamily="2" charset="-122"/>
                <a:cs typeface="Times New Roman" panose="02020603050405020304" pitchFamily="18" charset="0"/>
              </a:rPr>
              <a:t>，有正常的日变化、季节变化和区域性变化。</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None/>
            </a:pP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   日</a:t>
            </a:r>
            <a:r>
              <a:rPr lang="zh-CN" altLang="en-US" dirty="0">
                <a:latin typeface="Times New Roman" panose="02020603050405020304" pitchFamily="18" charset="0"/>
                <a:ea typeface="黑体" panose="02010609060101010101" pitchFamily="2" charset="-122"/>
                <a:cs typeface="Times New Roman" panose="02020603050405020304" pitchFamily="18" charset="0"/>
              </a:rPr>
              <a:t>变化：</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           白</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天，光合作用，</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下降，</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上升。</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           晚</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上，呼吸作用，呼出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下降。</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Rot="1" noChangeArrowheads="1"/>
          </p:cNvSpPr>
          <p:nvPr>
            <p:ph type="body" idx="1"/>
          </p:nvPr>
        </p:nvSpPr>
        <p:spPr>
          <a:xfrm>
            <a:off x="1142976" y="5786454"/>
            <a:ext cx="7215238" cy="538178"/>
          </a:xfrm>
        </p:spPr>
        <p:txBody>
          <a:bodyPr/>
          <a:lstStyle/>
          <a:p>
            <a:pPr>
              <a:lnSpc>
                <a:spcPct val="80000"/>
              </a:lnSpc>
              <a:buFont typeface="Wingdings" panose="05000000000000000000" pitchFamily="2" charset="2"/>
              <a:buNone/>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当</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浓度最小时，</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最高，为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-7‰</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27652" name="Picture 4" descr="l"/>
          <p:cNvPicPr>
            <a:picLocks noChangeAspect="1" noChangeArrowheads="1"/>
          </p:cNvPicPr>
          <p:nvPr/>
        </p:nvPicPr>
        <p:blipFill>
          <a:blip r:embed="rId1" cstate="print"/>
          <a:srcRect/>
          <a:stretch>
            <a:fillRect/>
          </a:stretch>
        </p:blipFill>
        <p:spPr bwMode="auto">
          <a:xfrm>
            <a:off x="1142976" y="214290"/>
            <a:ext cx="7167612" cy="5375709"/>
          </a:xfrm>
          <a:prstGeom prst="rect">
            <a:avLst/>
          </a:prstGeom>
          <a:noFill/>
        </p:spPr>
      </p:pic>
    </p:spTree>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3"/>
          <p:cNvSpPr>
            <a:spLocks noGrp="1" noRot="1" noChangeArrowheads="1"/>
          </p:cNvSpPr>
          <p:nvPr>
            <p:ph type="body" idx="1"/>
          </p:nvPr>
        </p:nvSpPr>
        <p:spPr>
          <a:xfrm>
            <a:off x="533400" y="533400"/>
            <a:ext cx="8382000" cy="990600"/>
          </a:xfrm>
        </p:spPr>
        <p:txBody>
          <a:bodyPr/>
          <a:lstStyle/>
          <a:p>
            <a:pPr>
              <a:buNone/>
            </a:pPr>
            <a:r>
              <a:rPr lang="zh-CN" altLang="en-US" dirty="0" smtClean="0"/>
              <a:t>    季</a:t>
            </a:r>
            <a:r>
              <a:rPr lang="zh-CN" altLang="en-US" dirty="0"/>
              <a:t>节变化、区域性变化：生物活动的结果。</a:t>
            </a:r>
            <a:endParaRPr lang="zh-CN" altLang="en-US" dirty="0"/>
          </a:p>
        </p:txBody>
      </p:sp>
      <p:pic>
        <p:nvPicPr>
          <p:cNvPr id="43013" name="Picture 5" descr="w"/>
          <p:cNvPicPr>
            <a:picLocks noChangeAspect="1" noChangeArrowheads="1"/>
          </p:cNvPicPr>
          <p:nvPr/>
        </p:nvPicPr>
        <p:blipFill>
          <a:blip r:embed="rId1" cstate="print"/>
          <a:srcRect/>
          <a:stretch>
            <a:fillRect/>
          </a:stretch>
        </p:blipFill>
        <p:spPr bwMode="auto">
          <a:xfrm>
            <a:off x="1219200" y="1371600"/>
            <a:ext cx="6324600" cy="4800600"/>
          </a:xfrm>
          <a:prstGeom prst="rect">
            <a:avLst/>
          </a:prstGeom>
          <a:noFill/>
        </p:spPr>
      </p:pic>
    </p:spTree>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Rot="1" noChangeArrowheads="1"/>
          </p:cNvSpPr>
          <p:nvPr>
            <p:ph type="body" idx="1"/>
          </p:nvPr>
        </p:nvSpPr>
        <p:spPr>
          <a:xfrm>
            <a:off x="714348" y="1214422"/>
            <a:ext cx="7567642" cy="4191000"/>
          </a:xfrm>
        </p:spPr>
        <p:txBody>
          <a:bodyPr/>
          <a:lstStyle/>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现象：</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自北向南，季节性旋回变化</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幅度</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减小。</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原因：</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高纬度植物的生理活动有更</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强的</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季节性</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endParaRPr lang="en-US" altLang="zh-CN" dirty="0" smtClean="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    陆</a:t>
            </a:r>
            <a:r>
              <a:rPr lang="zh-CN" altLang="en-US" dirty="0">
                <a:latin typeface="Times New Roman" panose="02020603050405020304" pitchFamily="18" charset="0"/>
                <a:ea typeface="黑体" panose="02010609060101010101" pitchFamily="2" charset="-122"/>
                <a:cs typeface="Times New Roman" panose="02020603050405020304" pitchFamily="18" charset="0"/>
              </a:rPr>
              <a:t>地主要集中于北半球，所以季节效应在南半球不明显。</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frac_D"/>
          <p:cNvPicPr>
            <a:picLocks noChangeAspect="1" noChangeArrowheads="1"/>
          </p:cNvPicPr>
          <p:nvPr/>
        </p:nvPicPr>
        <p:blipFill>
          <a:blip r:embed="rId1" cstate="print"/>
          <a:srcRect l="5299" r="1013" b="12712"/>
          <a:stretch>
            <a:fillRect/>
          </a:stretch>
        </p:blipFill>
        <p:spPr bwMode="auto">
          <a:xfrm>
            <a:off x="2411413" y="981075"/>
            <a:ext cx="4603750" cy="5732463"/>
          </a:xfrm>
          <a:prstGeom prst="rect">
            <a:avLst/>
          </a:prstGeom>
          <a:noFill/>
          <a:ln w="9525">
            <a:noFill/>
            <a:miter lim="800000"/>
            <a:headEnd/>
            <a:tailEnd/>
          </a:ln>
        </p:spPr>
      </p:pic>
      <p:sp>
        <p:nvSpPr>
          <p:cNvPr id="12291" name="Text Box 8"/>
          <p:cNvSpPr txBox="1">
            <a:spLocks noChangeArrowheads="1"/>
          </p:cNvSpPr>
          <p:nvPr/>
        </p:nvSpPr>
        <p:spPr bwMode="auto">
          <a:xfrm>
            <a:off x="179388" y="115888"/>
            <a:ext cx="4752975" cy="579437"/>
          </a:xfrm>
          <a:prstGeom prst="rect">
            <a:avLst/>
          </a:prstGeom>
          <a:noFill/>
          <a:ln w="9525">
            <a:noFill/>
            <a:miter lim="800000"/>
          </a:ln>
        </p:spPr>
        <p:txBody>
          <a:bodyPr>
            <a:spAutoFit/>
          </a:bodyPr>
          <a:lstStyle/>
          <a:p>
            <a:pPr>
              <a:spcBef>
                <a:spcPct val="50000"/>
              </a:spcBef>
            </a:pPr>
            <a:r>
              <a:rPr lang="zh-CN" altLang="en-US" sz="3200" b="1">
                <a:solidFill>
                  <a:srgbClr val="0000FF"/>
                </a:solidFill>
                <a:latin typeface="Times New Roman" panose="02020603050405020304" pitchFamily="18" charset="0"/>
                <a:ea typeface="黑体" panose="02010609060101010101" pitchFamily="2" charset="-122"/>
              </a:rPr>
              <a:t>同位素分馏：温度的影响</a:t>
            </a:r>
            <a:endParaRPr lang="zh-CN" altLang="en-US" sz="3200" b="1">
              <a:solidFill>
                <a:srgbClr val="0000FF"/>
              </a:solidFill>
              <a:latin typeface="Times New Roman" panose="02020603050405020304" pitchFamily="18" charset="0"/>
              <a:ea typeface="黑体" panose="02010609060101010101" pitchFamily="2" charset="-122"/>
            </a:endParaRPr>
          </a:p>
        </p:txBody>
      </p:sp>
      <p:sp>
        <p:nvSpPr>
          <p:cNvPr id="12292" name="Text Box 9"/>
          <p:cNvSpPr txBox="1">
            <a:spLocks noChangeArrowheads="1"/>
          </p:cNvSpPr>
          <p:nvPr/>
        </p:nvSpPr>
        <p:spPr bwMode="auto">
          <a:xfrm>
            <a:off x="7308850" y="6354763"/>
            <a:ext cx="1312863" cy="336550"/>
          </a:xfrm>
          <a:prstGeom prst="rect">
            <a:avLst/>
          </a:prstGeom>
          <a:noFill/>
          <a:ln w="9525">
            <a:noFill/>
            <a:miter lim="800000"/>
          </a:ln>
        </p:spPr>
        <p:txBody>
          <a:bodyPr wrap="none">
            <a:spAutoFit/>
          </a:bodyPr>
          <a:lstStyle/>
          <a:p>
            <a:r>
              <a:rPr kumimoji="1" lang="en-US" altLang="ja-JP" sz="1600" b="1">
                <a:ea typeface="MS PGothic" panose="020B0600070205080204" pitchFamily="34" charset="-128"/>
              </a:rPr>
              <a:t>Hoefs, 1997</a:t>
            </a:r>
            <a:endParaRPr kumimoji="1" lang="en-US" altLang="ja-JP" sz="1600" b="1">
              <a:ea typeface="MS PGothic" panose="020B0600070205080204" pitchFamily="34" charset="-128"/>
            </a:endParaRPr>
          </a:p>
        </p:txBody>
      </p:sp>
      <p:grpSp>
        <p:nvGrpSpPr>
          <p:cNvPr id="2" name="Group 2"/>
          <p:cNvGrpSpPr/>
          <p:nvPr/>
        </p:nvGrpSpPr>
        <p:grpSpPr bwMode="auto">
          <a:xfrm>
            <a:off x="0" y="692150"/>
            <a:ext cx="4932363" cy="215900"/>
            <a:chOff x="58" y="1117"/>
            <a:chExt cx="2631" cy="181"/>
          </a:xfrm>
        </p:grpSpPr>
        <p:sp>
          <p:nvSpPr>
            <p:cNvPr id="12294"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2295"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p:cNvSpPr>
            <a:spLocks noGrp="1" noRot="1" noChangeArrowheads="1"/>
          </p:cNvSpPr>
          <p:nvPr>
            <p:ph type="body" idx="1"/>
          </p:nvPr>
        </p:nvSpPr>
        <p:spPr>
          <a:xfrm>
            <a:off x="285720" y="1485920"/>
            <a:ext cx="8610600" cy="4800600"/>
          </a:xfrm>
        </p:spPr>
        <p:txBody>
          <a:bodyPr>
            <a:normAutofit/>
          </a:bodyPr>
          <a:lstStyle/>
          <a:p>
            <a:pPr algn="just" fontAlgn="t">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现实：</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大气中</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含量升高。监测资料表明</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，大</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气</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中  </a:t>
            </a:r>
            <a:endPar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endParaRPr>
          </a:p>
          <a:p>
            <a:pPr algn="just" fontAlgn="t">
              <a:buFont typeface="Wingdings" panose="05000000000000000000" pitchFamily="2" charset="2"/>
              <a:buNone/>
            </a:pP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CO</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浓度增加速率为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1.5×10</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-6</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年</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，同时</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12</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a:t>
            </a:r>
            <a:endPar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endParaRPr>
          </a:p>
          <a:p>
            <a:pPr algn="just" fontAlgn="t">
              <a:buFont typeface="Wingdings" panose="05000000000000000000" pitchFamily="2" charset="2"/>
              <a:buNone/>
            </a:pP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比</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值变小。</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fontAlgn="t">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假设：</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燃烧石油和煤</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15</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g/</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年，则大气</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的</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减</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小 </a:t>
            </a:r>
            <a:endPar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endParaRPr>
          </a:p>
          <a:p>
            <a:pPr fontAlgn="t">
              <a:buFont typeface="Wingdings" panose="05000000000000000000" pitchFamily="2" charset="2"/>
              <a:buNone/>
            </a:pP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速</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率为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0.02‰/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年</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事实：</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监测结果比上述结果小的多</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原因：</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燃烧释放的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一部分留在大气圈，另一部</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分 </a:t>
            </a:r>
            <a:endPar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被</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大洋和陆地植物吸收。</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矩形 2"/>
          <p:cNvSpPr/>
          <p:nvPr/>
        </p:nvSpPr>
        <p:spPr>
          <a:xfrm>
            <a:off x="3500430" y="214290"/>
            <a:ext cx="2031325" cy="646331"/>
          </a:xfrm>
          <a:prstGeom prst="rect">
            <a:avLst/>
          </a:prstGeom>
        </p:spPr>
        <p:txBody>
          <a:bodyPr wrap="none">
            <a:spAutoFit/>
          </a:bodyPr>
          <a:lstStyle/>
          <a:p>
            <a:r>
              <a:rPr lang="zh-CN" altLang="en-US" sz="3600" dirty="0" smtClean="0">
                <a:latin typeface="黑体" panose="02010609060101010101" pitchFamily="2" charset="-122"/>
                <a:ea typeface="黑体" panose="02010609060101010101" pitchFamily="2" charset="-122"/>
              </a:rPr>
              <a:t>休斯效应</a:t>
            </a:r>
            <a:endParaRPr lang="zh-CN" altLang="en-US" sz="3600"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3"/>
          <p:cNvSpPr>
            <a:spLocks noGrp="1" noRot="1" noChangeArrowheads="1"/>
          </p:cNvSpPr>
          <p:nvPr>
            <p:ph type="body" idx="1"/>
          </p:nvPr>
        </p:nvSpPr>
        <p:spPr>
          <a:xfrm>
            <a:off x="642910" y="857232"/>
            <a:ext cx="7696200" cy="5386090"/>
          </a:xfrm>
          <a:noFill/>
        </p:spPr>
        <p:txBody>
          <a:bodyPr>
            <a:spAutoFit/>
          </a:bodyPr>
          <a:lstStyle/>
          <a:p>
            <a:pPr>
              <a:buFont typeface="Wingdings" panose="05000000000000000000" pitchFamily="2" charset="2"/>
              <a:buNone/>
            </a:pP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）大气</a:t>
            </a: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36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的</a:t>
            </a: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36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记录</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树木</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：生长层与大气保持同位素平衡，停止生长即停止与外界的同位素交换，来保持原有的同位素记录。</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冰芯</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：保存着良好的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记录。对冰芯的包</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体</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研究表明，冰期比间冰期的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浓</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度 低，</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低约</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0.3‰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有孔虫</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：当浮游植物有更高的生产力，浮游有孔虫壳体的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必然偏重，而同</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期底栖</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有孔虫由于大量有机质的降解而记录轻值。</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3"/>
          <p:cNvSpPr>
            <a:spLocks noGrp="1" noRot="1" noChangeArrowheads="1"/>
          </p:cNvSpPr>
          <p:nvPr>
            <p:ph type="body" idx="1"/>
          </p:nvPr>
        </p:nvSpPr>
        <p:spPr>
          <a:xfrm>
            <a:off x="228600" y="990600"/>
            <a:ext cx="8915400" cy="4953000"/>
          </a:xfrm>
        </p:spPr>
        <p:txBody>
          <a:bodyPr/>
          <a:lstStyle/>
          <a:p>
            <a:pPr>
              <a:lnSpc>
                <a:spcPct val="90000"/>
              </a:lnSpc>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dirty="0">
                <a:latin typeface="Times New Roman" panose="02020603050405020304" pitchFamily="18" charset="0"/>
                <a:ea typeface="黑体" panose="02010609060101010101" pitchFamily="2" charset="-122"/>
                <a:cs typeface="Times New Roman" panose="02020603050405020304" pitchFamily="18" charset="0"/>
              </a:rPr>
              <a:t>）甲烷</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形成条件</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自然源：缺氧，细菌还原；牛胃、白蚁</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人工源：石油和煤的燃烧等</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大气中含量</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甲烷的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平均值为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-47‰</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，其值有季节变化、南北半球差异（生物活动）。</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350</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年前的冰芯中提取的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CH</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4</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比现在低</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Font typeface="Wingdings" panose="05000000000000000000" pitchFamily="2" charset="2"/>
              <a:buNone/>
            </a:pP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title"/>
          </p:nvPr>
        </p:nvSpPr>
        <p:spPr/>
        <p:txBody>
          <a:bodyPr/>
          <a:lstStyle/>
          <a:p>
            <a:r>
              <a:rPr lang="zh-CN" altLang="en-US">
                <a:solidFill>
                  <a:srgbClr val="0033CC"/>
                </a:solidFill>
                <a:latin typeface="Times New Roman" panose="02020603050405020304" pitchFamily="18" charset="0"/>
                <a:ea typeface="黑体" panose="02010609060101010101" pitchFamily="2" charset="-122"/>
                <a:cs typeface="Times New Roman" panose="02020603050405020304" pitchFamily="18" charset="0"/>
              </a:rPr>
              <a:t>水圈</a:t>
            </a:r>
            <a:endParaRPr lang="zh-CN" altLang="en-US">
              <a:solidFill>
                <a:srgbClr val="0033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4819" name="Rectangle 3"/>
          <p:cNvSpPr>
            <a:spLocks noGrp="1" noRot="1" noChangeArrowheads="1"/>
          </p:cNvSpPr>
          <p:nvPr>
            <p:ph type="body" idx="1"/>
          </p:nvPr>
        </p:nvSpPr>
        <p:spPr/>
        <p:txBody>
          <a:bodyPr>
            <a:normAutofit/>
          </a:bodyPr>
          <a:lstStyle/>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）海水碳酸盐</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海水中的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5</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种状态：</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Char char="Ø"/>
            </a:pP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2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H</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HCO</a:t>
            </a:r>
            <a:r>
              <a:rPr lang="en-US" altLang="zh-CN" sz="2800" baseline="-250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3</a:t>
            </a:r>
            <a:r>
              <a:rPr lang="en-US" altLang="zh-CN" sz="2800" baseline="300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（主要含碳</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物相</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baseline="300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和有机碳 。</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Char char="Ø"/>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浓</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度与组成受</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pH</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及温度的影响。</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endPar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Grp="1" noRot="1" noChangeArrowheads="1"/>
          </p:cNvSpPr>
          <p:nvPr>
            <p:ph type="body" idx="1"/>
          </p:nvPr>
        </p:nvSpPr>
        <p:spPr>
          <a:xfrm>
            <a:off x="357158" y="5715016"/>
            <a:ext cx="8786842" cy="757254"/>
          </a:xfrm>
        </p:spPr>
        <p:txBody>
          <a:bodyPr/>
          <a:lstStyle/>
          <a:p>
            <a:pPr>
              <a:lnSpc>
                <a:spcPct val="90000"/>
              </a:lnSpc>
              <a:buFont typeface="Wingdings" panose="05000000000000000000" pitchFamily="2" charset="2"/>
              <a:buNone/>
            </a:pP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表层</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约为</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smtClean="0">
                <a:latin typeface="Times New Roman" panose="02020603050405020304" pitchFamily="18" charset="0"/>
                <a:ea typeface="黑体" panose="02010609060101010101" pitchFamily="2" charset="-122"/>
                <a:cs typeface="Times New Roman" panose="02020603050405020304" pitchFamily="18" charset="0"/>
              </a:rPr>
              <a:t>2‰</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。随深度增加，贫</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的有机物和生</a:t>
            </a:r>
            <a:r>
              <a:rPr lang="zh-CN" altLang="en-US" sz="2400" dirty="0" smtClean="0">
                <a:latin typeface="Times New Roman" panose="02020603050405020304" pitchFamily="18" charset="0"/>
                <a:ea typeface="黑体" panose="02010609060101010101" pitchFamily="2" charset="-122"/>
                <a:cs typeface="Times New Roman" panose="02020603050405020304" pitchFamily="18" charset="0"/>
              </a:rPr>
              <a:t>物碎</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屑不断氧化分解，导致</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减小，到达一定深度达到</a:t>
            </a:r>
            <a:r>
              <a:rPr lang="zh-CN" altLang="en-US" sz="2400" dirty="0" smtClean="0">
                <a:latin typeface="Times New Roman" panose="02020603050405020304" pitchFamily="18" charset="0"/>
                <a:ea typeface="黑体" panose="02010609060101010101" pitchFamily="2" charset="-122"/>
                <a:cs typeface="Times New Roman" panose="02020603050405020304" pitchFamily="18" charset="0"/>
              </a:rPr>
              <a:t>稳定</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值。</a:t>
            </a:r>
            <a:endParaRPr lang="zh-CN" altLang="en-US" sz="24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415745" name="Picture 1"/>
          <p:cNvPicPr>
            <a:picLocks noChangeAspect="1" noChangeArrowheads="1"/>
          </p:cNvPicPr>
          <p:nvPr/>
        </p:nvPicPr>
        <p:blipFill>
          <a:blip r:embed="rId1" cstate="print"/>
          <a:srcRect/>
          <a:stretch>
            <a:fillRect/>
          </a:stretch>
        </p:blipFill>
        <p:spPr bwMode="auto">
          <a:xfrm>
            <a:off x="833297" y="214290"/>
            <a:ext cx="7382041" cy="5357850"/>
          </a:xfrm>
          <a:prstGeom prst="rect">
            <a:avLst/>
          </a:prstGeom>
          <a:noFill/>
          <a:ln w="9525">
            <a:noFill/>
            <a:miter lim="800000"/>
            <a:headEnd/>
            <a:tailEnd/>
          </a:ln>
        </p:spPr>
      </p:pic>
      <p:sp>
        <p:nvSpPr>
          <p:cNvPr id="5" name="矩形 4"/>
          <p:cNvSpPr/>
          <p:nvPr/>
        </p:nvSpPr>
        <p:spPr>
          <a:xfrm>
            <a:off x="285720" y="214290"/>
            <a:ext cx="1261884" cy="523220"/>
          </a:xfrm>
          <a:prstGeom prst="rect">
            <a:avLst/>
          </a:prstGeom>
        </p:spPr>
        <p:txBody>
          <a:bodyPr wrap="none">
            <a:spAutoFit/>
          </a:bodyPr>
          <a:lstStyle/>
          <a:p>
            <a:r>
              <a:rPr lang="zh-CN" altLang="en-US"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大洋区</a:t>
            </a:r>
            <a:endParaRPr lang="zh-CN" altLang="en-US" dirty="0"/>
          </a:p>
        </p:txBody>
      </p:sp>
      <p:cxnSp>
        <p:nvCxnSpPr>
          <p:cNvPr id="6" name="AutoShape 4"/>
          <p:cNvCxnSpPr>
            <a:cxnSpLocks noChangeShapeType="1"/>
          </p:cNvCxnSpPr>
          <p:nvPr/>
        </p:nvCxnSpPr>
        <p:spPr bwMode="auto">
          <a:xfrm>
            <a:off x="0" y="785794"/>
            <a:ext cx="2000232" cy="1588"/>
          </a:xfrm>
          <a:prstGeom prst="straightConnector1">
            <a:avLst/>
          </a:prstGeom>
          <a:noFill/>
          <a:ln w="38100">
            <a:solidFill>
              <a:srgbClr val="FF9900"/>
            </a:solidFill>
            <a:round/>
          </a:ln>
        </p:spPr>
      </p:cxnSp>
    </p:spTree>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57290" y="1142984"/>
            <a:ext cx="6556603" cy="3785652"/>
          </a:xfrm>
          <a:prstGeom prst="rect">
            <a:avLst/>
          </a:prstGeom>
        </p:spPr>
        <p:txBody>
          <a:bodyPr wrap="none">
            <a:spAutoFit/>
          </a:bodyPr>
          <a:lstStyle/>
          <a:p>
            <a:pPr>
              <a:lnSpc>
                <a:spcPct val="120000"/>
              </a:lnSpc>
            </a:pPr>
            <a:r>
              <a:rPr lang="zh-CN" altLang="en-US" sz="32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影响大洋表层水</a:t>
            </a:r>
            <a:r>
              <a:rPr lang="en-US" altLang="zh-CN" sz="32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DIC</a:t>
            </a:r>
            <a:r>
              <a:rPr lang="zh-CN" altLang="en-US" sz="32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的</a:t>
            </a:r>
            <a:r>
              <a:rPr lang="en-US" altLang="zh-CN" sz="32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δ</a:t>
            </a:r>
            <a:r>
              <a:rPr lang="en-US" altLang="zh-CN" sz="3200" baseline="300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13</a:t>
            </a:r>
            <a:r>
              <a:rPr lang="en-US" altLang="zh-CN" sz="32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C</a:t>
            </a:r>
            <a:r>
              <a:rPr lang="zh-CN" altLang="en-US" sz="32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的因素：</a:t>
            </a:r>
            <a:endParaRPr lang="en-US" altLang="zh-CN" sz="32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Font typeface="Wingdings" panose="05000000000000000000" pitchFamily="2" charset="2"/>
              <a:buChar char="Ø"/>
            </a:pPr>
            <a:endParaRPr lang="en-US" altLang="zh-CN"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Font typeface="Wingdings" panose="05000000000000000000" pitchFamily="2" charset="2"/>
              <a:buChar char="Ø"/>
            </a:pPr>
            <a:r>
              <a:rPr lang="zh-CN" altLang="en-US"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海洋生物的光合作用、呼吸作用</a:t>
            </a:r>
            <a:endParaRPr lang="en-US" altLang="zh-CN"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Font typeface="Wingdings" panose="05000000000000000000" pitchFamily="2" charset="2"/>
              <a:buChar char="Ø"/>
            </a:pPr>
            <a:r>
              <a:rPr lang="zh-CN" altLang="en-US"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与大气的平衡交换过程</a:t>
            </a:r>
            <a:endParaRPr lang="en-US" altLang="zh-CN"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Font typeface="Wingdings" panose="05000000000000000000" pitchFamily="2" charset="2"/>
              <a:buChar char="Ø"/>
            </a:pPr>
            <a:r>
              <a:rPr lang="zh-CN" altLang="en-US"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有机物的有氧分解</a:t>
            </a:r>
            <a:endParaRPr lang="en-US" altLang="zh-CN"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Font typeface="Wingdings" panose="05000000000000000000" pitchFamily="2" charset="2"/>
              <a:buChar char="Ø"/>
            </a:pPr>
            <a:r>
              <a:rPr lang="zh-CN" altLang="en-US"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碳酸盐的溶解</a:t>
            </a:r>
            <a:endParaRPr lang="en-US" altLang="zh-CN"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Font typeface="Wingdings" panose="05000000000000000000" pitchFamily="2" charset="2"/>
              <a:buChar char="Ø"/>
            </a:pPr>
            <a:r>
              <a:rPr lang="zh-CN" altLang="en-US"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深层水二氧化碳进入表层水的速率</a:t>
            </a:r>
            <a:endParaRPr lang="zh-CN" altLang="en-US" dirty="0"/>
          </a:p>
        </p:txBody>
      </p:sp>
    </p:spTree>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Grp="1" noRot="1" noChangeArrowheads="1"/>
          </p:cNvSpPr>
          <p:nvPr>
            <p:ph type="body" idx="1"/>
          </p:nvPr>
        </p:nvSpPr>
        <p:spPr>
          <a:xfrm>
            <a:off x="428596" y="1428736"/>
            <a:ext cx="8286808" cy="3133732"/>
          </a:xfrm>
        </p:spPr>
        <p:txBody>
          <a:bodyPr>
            <a:normAutofit/>
          </a:bodyPr>
          <a:lstStyle/>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表层水中的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DIC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是与大气</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同位素平衡的。</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由于光合作用优先摄取</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，真光层中同位素平衡不易形成。</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相对来说，生物钙一旦形成就很少分馏，可以用生物</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中的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来估计</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DIC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来源，所以可用贝壳来估算储藏处的水</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深。</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p:cNvSpPr>
            <a:spLocks noGrp="1" noRot="1" noChangeArrowheads="1"/>
          </p:cNvSpPr>
          <p:nvPr>
            <p:ph type="body" idx="1"/>
          </p:nvPr>
        </p:nvSpPr>
        <p:spPr>
          <a:xfrm>
            <a:off x="457200" y="5410200"/>
            <a:ext cx="7848600" cy="1066800"/>
          </a:xfrm>
        </p:spPr>
        <p:txBody>
          <a:bodyPr/>
          <a:lstStyle/>
          <a:p>
            <a:pPr algn="just">
              <a:lnSpc>
                <a:spcPct val="90000"/>
              </a:lnSpc>
              <a:buFont typeface="Wingdings" panose="05000000000000000000" pitchFamily="2" charset="2"/>
              <a:buNone/>
            </a:pPr>
            <a:r>
              <a:rPr lang="en-US" altLang="zh-CN" sz="23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300" dirty="0">
                <a:latin typeface="Times New Roman" panose="02020603050405020304" pitchFamily="18" charset="0"/>
                <a:ea typeface="黑体" panose="02010609060101010101" pitchFamily="2" charset="-122"/>
                <a:cs typeface="Times New Roman" panose="02020603050405020304" pitchFamily="18" charset="0"/>
              </a:rPr>
              <a:t>有孔虫的</a:t>
            </a:r>
            <a:r>
              <a:rPr lang="en-US" altLang="zh-CN" sz="23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3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300" dirty="0">
                <a:latin typeface="Times New Roman" panose="02020603050405020304" pitchFamily="18" charset="0"/>
                <a:ea typeface="黑体" panose="02010609060101010101" pitchFamily="2" charset="-122"/>
                <a:cs typeface="Times New Roman" panose="02020603050405020304" pitchFamily="18" charset="0"/>
              </a:rPr>
              <a:t>最接近表层水中</a:t>
            </a:r>
            <a:r>
              <a:rPr lang="en-US" altLang="zh-CN" sz="2300" dirty="0">
                <a:latin typeface="Times New Roman" panose="02020603050405020304" pitchFamily="18" charset="0"/>
                <a:ea typeface="黑体" panose="02010609060101010101" pitchFamily="2" charset="-122"/>
                <a:cs typeface="Times New Roman" panose="02020603050405020304" pitchFamily="18" charset="0"/>
              </a:rPr>
              <a:t>HCO</a:t>
            </a:r>
            <a:r>
              <a:rPr lang="en-US" altLang="zh-CN" baseline="-25000" dirty="0">
                <a:latin typeface="Times New Roman" panose="02020603050405020304" pitchFamily="18" charset="0"/>
                <a:ea typeface="黑体" panose="02010609060101010101" pitchFamily="2" charset="-122"/>
                <a:cs typeface="Times New Roman" panose="02020603050405020304" pitchFamily="18" charset="0"/>
              </a:rPr>
              <a:t>3</a:t>
            </a:r>
            <a:r>
              <a:rPr lang="en-US" altLang="zh-CN" sz="2300" baseline="300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300" dirty="0">
                <a:latin typeface="Times New Roman" panose="02020603050405020304" pitchFamily="18" charset="0"/>
                <a:ea typeface="黑体" panose="02010609060101010101" pitchFamily="2" charset="-122"/>
                <a:cs typeface="Times New Roman" panose="02020603050405020304" pitchFamily="18" charset="0"/>
              </a:rPr>
              <a:t>中的</a:t>
            </a:r>
            <a:r>
              <a:rPr lang="en-US" altLang="zh-CN" sz="23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3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300" dirty="0">
                <a:latin typeface="Times New Roman" panose="02020603050405020304" pitchFamily="18" charset="0"/>
                <a:ea typeface="黑体" panose="02010609060101010101" pitchFamily="2" charset="-122"/>
                <a:cs typeface="Times New Roman" panose="02020603050405020304" pitchFamily="18" charset="0"/>
              </a:rPr>
              <a:t>值。同位素值的相似性表明所测定的这些有孔虫来自表</a:t>
            </a:r>
            <a:r>
              <a:rPr lang="zh-CN" altLang="en-US" sz="2300" dirty="0" smtClean="0">
                <a:latin typeface="Times New Roman" panose="02020603050405020304" pitchFamily="18" charset="0"/>
                <a:ea typeface="黑体" panose="02010609060101010101" pitchFamily="2" charset="-122"/>
                <a:cs typeface="Times New Roman" panose="02020603050405020304" pitchFamily="18" charset="0"/>
              </a:rPr>
              <a:t>层，</a:t>
            </a:r>
            <a:r>
              <a:rPr lang="zh-CN" altLang="en-US" sz="2300" dirty="0">
                <a:latin typeface="Times New Roman" panose="02020603050405020304" pitchFamily="18" charset="0"/>
                <a:ea typeface="黑体" panose="02010609060101010101" pitchFamily="2" charset="-122"/>
                <a:cs typeface="Times New Roman" panose="02020603050405020304" pitchFamily="18" charset="0"/>
              </a:rPr>
              <a:t>它的钙源是来自表层碳酸氢根池。</a:t>
            </a:r>
            <a:endParaRPr lang="zh-CN" altLang="en-US" sz="23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47112" name="Picture 8" descr="abcd"/>
          <p:cNvPicPr>
            <a:picLocks noChangeAspect="1" noChangeArrowheads="1"/>
          </p:cNvPicPr>
          <p:nvPr/>
        </p:nvPicPr>
        <p:blipFill>
          <a:blip r:embed="rId1" cstate="print"/>
          <a:srcRect/>
          <a:stretch>
            <a:fillRect/>
          </a:stretch>
        </p:blipFill>
        <p:spPr bwMode="auto">
          <a:xfrm>
            <a:off x="914400" y="533400"/>
            <a:ext cx="6781800" cy="4681538"/>
          </a:xfrm>
          <a:prstGeom prst="rect">
            <a:avLst/>
          </a:prstGeom>
          <a:noFill/>
        </p:spPr>
      </p:pic>
    </p:spTree>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5858" name="Picture 2"/>
          <p:cNvPicPr>
            <a:picLocks noChangeAspect="1" noChangeArrowheads="1"/>
          </p:cNvPicPr>
          <p:nvPr/>
        </p:nvPicPr>
        <p:blipFill>
          <a:blip r:embed="rId1" cstate="print"/>
          <a:srcRect/>
          <a:stretch>
            <a:fillRect/>
          </a:stretch>
        </p:blipFill>
        <p:spPr bwMode="auto">
          <a:xfrm>
            <a:off x="0" y="1266825"/>
            <a:ext cx="9234371" cy="4019563"/>
          </a:xfrm>
          <a:prstGeom prst="rect">
            <a:avLst/>
          </a:prstGeom>
          <a:noFill/>
          <a:ln w="9525">
            <a:noFill/>
            <a:miter lim="800000"/>
            <a:headEnd/>
            <a:tailEnd/>
          </a:ln>
        </p:spPr>
      </p:pic>
      <p:sp>
        <p:nvSpPr>
          <p:cNvPr id="5" name="矩形 4"/>
          <p:cNvSpPr/>
          <p:nvPr/>
        </p:nvSpPr>
        <p:spPr>
          <a:xfrm>
            <a:off x="285720" y="214290"/>
            <a:ext cx="1620957" cy="523220"/>
          </a:xfrm>
          <a:prstGeom prst="rect">
            <a:avLst/>
          </a:prstGeom>
        </p:spPr>
        <p:txBody>
          <a:bodyPr wrap="none">
            <a:spAutoFit/>
          </a:bodyPr>
          <a:lstStyle/>
          <a:p>
            <a:r>
              <a:rPr lang="zh-CN" altLang="en-US"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缺氧海盆</a:t>
            </a:r>
            <a:endParaRPr lang="zh-CN" altLang="en-US" dirty="0"/>
          </a:p>
        </p:txBody>
      </p:sp>
      <p:cxnSp>
        <p:nvCxnSpPr>
          <p:cNvPr id="6" name="AutoShape 4"/>
          <p:cNvCxnSpPr>
            <a:cxnSpLocks noChangeShapeType="1"/>
          </p:cNvCxnSpPr>
          <p:nvPr/>
        </p:nvCxnSpPr>
        <p:spPr bwMode="auto">
          <a:xfrm>
            <a:off x="0" y="785794"/>
            <a:ext cx="2000232" cy="1588"/>
          </a:xfrm>
          <a:prstGeom prst="straightConnector1">
            <a:avLst/>
          </a:prstGeom>
          <a:noFill/>
          <a:ln w="38100">
            <a:solidFill>
              <a:srgbClr val="FF9900"/>
            </a:solidFill>
            <a:round/>
          </a:ln>
        </p:spPr>
      </p:cxnSp>
    </p:spTree>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6882" name="Picture 2"/>
          <p:cNvPicPr>
            <a:picLocks noChangeAspect="1" noChangeArrowheads="1"/>
          </p:cNvPicPr>
          <p:nvPr/>
        </p:nvPicPr>
        <p:blipFill>
          <a:blip r:embed="rId1" cstate="print"/>
          <a:srcRect/>
          <a:stretch>
            <a:fillRect/>
          </a:stretch>
        </p:blipFill>
        <p:spPr bwMode="auto">
          <a:xfrm>
            <a:off x="357158" y="2143116"/>
            <a:ext cx="8447087" cy="3895725"/>
          </a:xfrm>
          <a:prstGeom prst="rect">
            <a:avLst/>
          </a:prstGeom>
          <a:noFill/>
          <a:ln w="9525">
            <a:noFill/>
            <a:miter lim="800000"/>
            <a:headEnd/>
            <a:tailEnd/>
          </a:ln>
        </p:spPr>
      </p:pic>
      <p:sp>
        <p:nvSpPr>
          <p:cNvPr id="4" name="矩形 3"/>
          <p:cNvSpPr/>
          <p:nvPr/>
        </p:nvSpPr>
        <p:spPr>
          <a:xfrm>
            <a:off x="285720" y="214290"/>
            <a:ext cx="1261884" cy="523220"/>
          </a:xfrm>
          <a:prstGeom prst="rect">
            <a:avLst/>
          </a:prstGeom>
        </p:spPr>
        <p:txBody>
          <a:bodyPr wrap="none">
            <a:spAutoFit/>
          </a:bodyPr>
          <a:lstStyle/>
          <a:p>
            <a:r>
              <a:rPr lang="zh-CN" altLang="en-US" sz="28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河口区</a:t>
            </a:r>
            <a:endParaRPr lang="zh-CN" altLang="en-US" dirty="0"/>
          </a:p>
        </p:txBody>
      </p:sp>
      <p:cxnSp>
        <p:nvCxnSpPr>
          <p:cNvPr id="5" name="AutoShape 4"/>
          <p:cNvCxnSpPr>
            <a:cxnSpLocks noChangeShapeType="1"/>
          </p:cNvCxnSpPr>
          <p:nvPr/>
        </p:nvCxnSpPr>
        <p:spPr bwMode="auto">
          <a:xfrm>
            <a:off x="0" y="785794"/>
            <a:ext cx="2000232" cy="1588"/>
          </a:xfrm>
          <a:prstGeom prst="straightConnector1">
            <a:avLst/>
          </a:prstGeom>
          <a:noFill/>
          <a:ln w="38100">
            <a:solidFill>
              <a:srgbClr val="FF9900"/>
            </a:solidFill>
            <a:round/>
          </a:ln>
        </p:spPr>
      </p:cxn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81"/>
          <p:cNvSpPr txBox="1">
            <a:spLocks noChangeArrowheads="1"/>
          </p:cNvSpPr>
          <p:nvPr/>
        </p:nvSpPr>
        <p:spPr bwMode="auto">
          <a:xfrm>
            <a:off x="179388" y="115888"/>
            <a:ext cx="6624637" cy="641350"/>
          </a:xfrm>
          <a:prstGeom prst="rect">
            <a:avLst/>
          </a:prstGeom>
          <a:noFill/>
          <a:ln w="9525">
            <a:noFill/>
            <a:miter lim="800000"/>
          </a:ln>
        </p:spPr>
        <p:txBody>
          <a:bodyPr>
            <a:spAutoFit/>
          </a:bodyPr>
          <a:lstStyle/>
          <a:p>
            <a:pPr>
              <a:spcBef>
                <a:spcPct val="50000"/>
              </a:spcBef>
            </a:pPr>
            <a:r>
              <a:rPr lang="zh-CN" altLang="en-US" sz="3600" b="1">
                <a:solidFill>
                  <a:srgbClr val="0000FF"/>
                </a:solidFill>
                <a:latin typeface="Times New Roman" panose="02020603050405020304" pitchFamily="18" charset="0"/>
                <a:ea typeface="黑体" panose="02010609060101010101" pitchFamily="2" charset="-122"/>
                <a:cs typeface="Times New Roman" panose="02020603050405020304" pitchFamily="18" charset="0"/>
              </a:rPr>
              <a:t>二、雨水</a:t>
            </a:r>
            <a:r>
              <a:rPr lang="en-US" altLang="zh-CN" sz="3600" b="1" baseline="30000">
                <a:solidFill>
                  <a:srgbClr val="0000FF"/>
                </a:solidFill>
                <a:latin typeface="Times New Roman" panose="02020603050405020304" pitchFamily="18" charset="0"/>
                <a:ea typeface="黑体" panose="02010609060101010101" pitchFamily="2" charset="-122"/>
                <a:cs typeface="Times New Roman" panose="02020603050405020304" pitchFamily="18" charset="0"/>
              </a:rPr>
              <a:t>2</a:t>
            </a:r>
            <a:r>
              <a:rPr lang="en-US" altLang="zh-CN" sz="3600" b="1">
                <a:solidFill>
                  <a:srgbClr val="0000FF"/>
                </a:solidFill>
                <a:latin typeface="Times New Roman" panose="02020603050405020304" pitchFamily="18" charset="0"/>
                <a:ea typeface="黑体" panose="02010609060101010101" pitchFamily="2" charset="-122"/>
                <a:cs typeface="Times New Roman" panose="02020603050405020304" pitchFamily="18" charset="0"/>
              </a:rPr>
              <a:t>H</a:t>
            </a:r>
            <a:r>
              <a:rPr lang="zh-CN" altLang="en-US" sz="3600" b="1">
                <a:solidFill>
                  <a:srgbClr val="0000FF"/>
                </a:solidFill>
                <a:latin typeface="Times New Roman" panose="02020603050405020304" pitchFamily="18" charset="0"/>
                <a:ea typeface="黑体" panose="02010609060101010101" pitchFamily="2" charset="-122"/>
                <a:cs typeface="Times New Roman" panose="02020603050405020304" pitchFamily="18" charset="0"/>
              </a:rPr>
              <a:t>、</a:t>
            </a:r>
            <a:r>
              <a:rPr lang="en-US" altLang="zh-CN" sz="3600" b="1" baseline="3000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18</a:t>
            </a:r>
            <a:r>
              <a:rPr lang="en-US" altLang="zh-CN" sz="3600" b="1">
                <a:solidFill>
                  <a:srgbClr val="0000FF"/>
                </a:solidFill>
                <a:latin typeface="Times New Roman" panose="02020603050405020304" pitchFamily="18" charset="0"/>
                <a:ea typeface="黑体" panose="02010609060101010101" pitchFamily="2" charset="-122"/>
                <a:cs typeface="Times New Roman" panose="02020603050405020304" pitchFamily="18" charset="0"/>
              </a:rPr>
              <a:t>O</a:t>
            </a:r>
            <a:r>
              <a:rPr lang="zh-CN" altLang="en-US" sz="3600" b="1">
                <a:solidFill>
                  <a:srgbClr val="0000FF"/>
                </a:solidFill>
                <a:latin typeface="Times New Roman" panose="02020603050405020304" pitchFamily="18" charset="0"/>
                <a:ea typeface="黑体" panose="02010609060101010101" pitchFamily="2" charset="-122"/>
                <a:cs typeface="Times New Roman" panose="02020603050405020304" pitchFamily="18" charset="0"/>
              </a:rPr>
              <a:t>同位素的变化</a:t>
            </a:r>
            <a:endParaRPr lang="zh-CN" altLang="en-US" sz="3600" b="1">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13315" name="Picture 111" descr="图8-3-2"/>
          <p:cNvPicPr>
            <a:picLocks noChangeAspect="1" noChangeArrowheads="1"/>
          </p:cNvPicPr>
          <p:nvPr/>
        </p:nvPicPr>
        <p:blipFill>
          <a:blip r:embed="rId1" cstate="print"/>
          <a:srcRect l="1305" t="1811" r="1692" b="4117"/>
          <a:stretch>
            <a:fillRect/>
          </a:stretch>
        </p:blipFill>
        <p:spPr bwMode="auto">
          <a:xfrm>
            <a:off x="395288" y="1196975"/>
            <a:ext cx="8353425" cy="5238750"/>
          </a:xfrm>
          <a:prstGeom prst="rect">
            <a:avLst/>
          </a:prstGeom>
          <a:noFill/>
          <a:ln w="9525">
            <a:noFill/>
            <a:miter lim="800000"/>
            <a:headEnd/>
            <a:tailEnd/>
          </a:ln>
        </p:spPr>
      </p:pic>
      <p:grpSp>
        <p:nvGrpSpPr>
          <p:cNvPr id="2" name="Group 2"/>
          <p:cNvGrpSpPr/>
          <p:nvPr/>
        </p:nvGrpSpPr>
        <p:grpSpPr bwMode="auto">
          <a:xfrm>
            <a:off x="0" y="765175"/>
            <a:ext cx="6659563" cy="215900"/>
            <a:chOff x="58" y="1117"/>
            <a:chExt cx="2631" cy="181"/>
          </a:xfrm>
        </p:grpSpPr>
        <p:sp>
          <p:nvSpPr>
            <p:cNvPr id="13317"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3318"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p:cNvSpPr>
            <a:spLocks noGrp="1" noRot="1" noChangeArrowheads="1"/>
          </p:cNvSpPr>
          <p:nvPr>
            <p:ph type="body" idx="1"/>
          </p:nvPr>
        </p:nvSpPr>
        <p:spPr/>
        <p:txBody>
          <a:bodyPr>
            <a:normAutofit/>
          </a:bodyPr>
          <a:lstStyle/>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dirty="0">
                <a:latin typeface="Times New Roman" panose="02020603050405020304" pitchFamily="18" charset="0"/>
                <a:ea typeface="黑体" panose="02010609060101010101" pitchFamily="2" charset="-122"/>
                <a:cs typeface="Times New Roman" panose="02020603050405020304" pitchFamily="18" charset="0"/>
              </a:rPr>
              <a:t>）沉积物碳酸钙（孔隙水碳酸盐）</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界面处孔隙水</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与海水一致</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两过程：有机物分解生成</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轻</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沉积物中细菌的甲烷化作用，</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CH</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4</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的逸出使孔隙水富集</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a:t>
            </a:r>
            <a:endPar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endParaRPr>
          </a:p>
          <a:p>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CaCO</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分</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解生成</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重</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a:t>
            </a:r>
            <a:endPar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endParaRPr>
          </a:p>
          <a:p>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取</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决于两过程的相对强度。总效应是上层孔隙水的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比上覆底层水</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小</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Rot="1" noChangeArrowheads="1"/>
          </p:cNvSpPr>
          <p:nvPr>
            <p:ph type="body" idx="1"/>
          </p:nvPr>
        </p:nvSpPr>
        <p:spPr>
          <a:xfrm>
            <a:off x="457200" y="609600"/>
            <a:ext cx="8686800" cy="6248400"/>
          </a:xfrm>
        </p:spPr>
        <p:txBody>
          <a:bodyPr/>
          <a:lstStyle/>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天然气：</a:t>
            </a:r>
            <a:r>
              <a:rPr lang="en-US" altLang="zh-CN" dirty="0">
                <a:latin typeface="Times New Roman" panose="02020603050405020304" pitchFamily="18" charset="0"/>
                <a:ea typeface="黑体" panose="02010609060101010101" pitchFamily="2" charset="-122"/>
                <a:cs typeface="Times New Roman" panose="02020603050405020304" pitchFamily="18" charset="0"/>
              </a:rPr>
              <a:t>CH</a:t>
            </a:r>
            <a:r>
              <a:rPr lang="en-US" altLang="zh-CN" baseline="-25000" dirty="0">
                <a:latin typeface="Times New Roman" panose="02020603050405020304" pitchFamily="18" charset="0"/>
                <a:ea typeface="黑体" panose="02010609060101010101" pitchFamily="2" charset="-122"/>
                <a:cs typeface="Times New Roman" panose="02020603050405020304" pitchFamily="18" charset="0"/>
              </a:rPr>
              <a:t>4</a:t>
            </a:r>
            <a:r>
              <a:rPr lang="zh-CN" altLang="en-US" dirty="0">
                <a:latin typeface="Times New Roman" panose="02020603050405020304" pitchFamily="18" charset="0"/>
                <a:ea typeface="黑体" panose="02010609060101010101" pitchFamily="2" charset="-122"/>
                <a:cs typeface="Times New Roman" panose="02020603050405020304" pitchFamily="18" charset="0"/>
              </a:rPr>
              <a:t>（主要）</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海洋环境：</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的还原</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生物成因（主要）</a:t>
            </a: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(-110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-50‰ )</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en-US" altLang="zh-CN"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(-110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-50‰)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淡水环境：醋酸盐发酵 </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(-65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-50‰)</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en-US" altLang="zh-CN"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热成因：有机质埋藏较深。先断裂</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12</a:t>
            </a:r>
            <a:r>
              <a:rPr lang="en-US" altLang="zh-CN"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12</a:t>
            </a:r>
            <a:r>
              <a:rPr lang="en-US" altLang="zh-CN"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键，残留物中优先富集</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随温度升高，</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12</a:t>
            </a:r>
            <a:r>
              <a:rPr lang="en-US" altLang="zh-CN"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键断裂，使甲烷中</a:t>
            </a:r>
            <a:r>
              <a:rPr lang="en-US" altLang="zh-CN"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升高。所以形成的甲烷比母体有一部分亏损（</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-50‰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-20‰</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66564" name="AutoShape 4"/>
          <p:cNvSpPr/>
          <p:nvPr/>
        </p:nvSpPr>
        <p:spPr bwMode="auto">
          <a:xfrm>
            <a:off x="609600" y="1981200"/>
            <a:ext cx="304800" cy="1905000"/>
          </a:xfrm>
          <a:prstGeom prst="leftBracket">
            <a:avLst>
              <a:gd name="adj" fmla="val 52083"/>
            </a:avLst>
          </a:prstGeom>
          <a:noFill/>
          <a:ln w="9525">
            <a:solidFill>
              <a:schemeClr val="tx1"/>
            </a:solidFill>
            <a:round/>
          </a:ln>
          <a:effectLst/>
        </p:spPr>
        <p:txBody>
          <a:bodyPr wrap="none" anchor="ctr"/>
          <a:lstStyle/>
          <a:p>
            <a:endParaRPr lang="zh-CN" altLang="en-US">
              <a:latin typeface="Times New Roman" panose="02020603050405020304" pitchFamily="18" charset="0"/>
              <a:ea typeface="黑体" panose="02010609060101010101" pitchFamily="2" charset="-122"/>
              <a:cs typeface="Times New Roman" panose="02020603050405020304" pitchFamily="18" charset="0"/>
            </a:endParaRPr>
          </a:p>
        </p:txBody>
      </p:sp>
      <p:sp>
        <p:nvSpPr>
          <p:cNvPr id="66565" name="AutoShape 5"/>
          <p:cNvSpPr/>
          <p:nvPr/>
        </p:nvSpPr>
        <p:spPr bwMode="auto">
          <a:xfrm>
            <a:off x="4038600" y="1524000"/>
            <a:ext cx="228600" cy="1219200"/>
          </a:xfrm>
          <a:prstGeom prst="leftBracket">
            <a:avLst>
              <a:gd name="adj" fmla="val 44444"/>
            </a:avLst>
          </a:prstGeom>
          <a:noFill/>
          <a:ln w="9525">
            <a:solidFill>
              <a:schemeClr val="tx1"/>
            </a:solidFill>
            <a:round/>
          </a:ln>
          <a:effectLst/>
        </p:spPr>
        <p:txBody>
          <a:bodyPr wrap="none" anchor="ctr"/>
          <a:lstStyle/>
          <a:p>
            <a:endParaRPr lang="zh-CN" altLang="en-US">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3"/>
          <p:cNvSpPr>
            <a:spLocks noGrp="1" noRot="1" noChangeArrowheads="1"/>
          </p:cNvSpPr>
          <p:nvPr>
            <p:ph type="body" idx="1"/>
          </p:nvPr>
        </p:nvSpPr>
        <p:spPr>
          <a:xfrm>
            <a:off x="0" y="5710262"/>
            <a:ext cx="9144000" cy="1219200"/>
          </a:xfrm>
        </p:spPr>
        <p:txBody>
          <a:bodyPr>
            <a:normAutofit/>
          </a:bodyPr>
          <a:lstStyle/>
          <a:p>
            <a:pPr>
              <a:buFont typeface="Wingdings" panose="05000000000000000000" pitchFamily="2" charset="2"/>
              <a:buNone/>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沉积物</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水界面以下几十厘米内，</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表现出陡峭的梯度。</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38916" name="Picture 4" descr="k"/>
          <p:cNvPicPr>
            <a:picLocks noChangeAspect="1" noChangeArrowheads="1"/>
          </p:cNvPicPr>
          <p:nvPr/>
        </p:nvPicPr>
        <p:blipFill>
          <a:blip r:embed="rId1" cstate="print"/>
          <a:srcRect/>
          <a:stretch>
            <a:fillRect/>
          </a:stretch>
        </p:blipFill>
        <p:spPr bwMode="auto">
          <a:xfrm>
            <a:off x="285720" y="-46610"/>
            <a:ext cx="9133866" cy="5618750"/>
          </a:xfrm>
          <a:prstGeom prst="rect">
            <a:avLst/>
          </a:prstGeom>
          <a:noFill/>
        </p:spPr>
      </p:pic>
    </p:spTree>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Rot="1" noChangeArrowheads="1"/>
          </p:cNvSpPr>
          <p:nvPr>
            <p:ph type="title"/>
          </p:nvPr>
        </p:nvSpPr>
        <p:spPr/>
        <p:txBody>
          <a:bodyPr>
            <a:normAutofit/>
          </a:bodyPr>
          <a:lstStyle/>
          <a:p>
            <a:r>
              <a:rPr lang="zh-CN" altLang="en-US" sz="3600" dirty="0" smtClean="0">
                <a:solidFill>
                  <a:srgbClr val="0033CC"/>
                </a:solidFill>
                <a:latin typeface="Times New Roman" panose="02020603050405020304" pitchFamily="18" charset="0"/>
                <a:ea typeface="黑体" panose="02010609060101010101" pitchFamily="2" charset="-122"/>
                <a:cs typeface="Times New Roman" panose="02020603050405020304" pitchFamily="18" charset="0"/>
              </a:rPr>
              <a:t>海</a:t>
            </a:r>
            <a:r>
              <a:rPr lang="zh-CN" altLang="en-US" sz="3600" dirty="0">
                <a:solidFill>
                  <a:srgbClr val="0033CC"/>
                </a:solidFill>
                <a:latin typeface="Times New Roman" panose="02020603050405020304" pitchFamily="18" charset="0"/>
                <a:ea typeface="黑体" panose="02010609060101010101" pitchFamily="2" charset="-122"/>
                <a:cs typeface="Times New Roman" panose="02020603050405020304" pitchFamily="18" charset="0"/>
              </a:rPr>
              <a:t>洋碳稳定同位素研究示例</a:t>
            </a:r>
            <a:endParaRPr lang="zh-CN" altLang="en-US" sz="3600" dirty="0">
              <a:solidFill>
                <a:srgbClr val="0033CC"/>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9811" name="Rectangle 3"/>
          <p:cNvSpPr>
            <a:spLocks noGrp="1" noRot="1" noChangeArrowheads="1"/>
          </p:cNvSpPr>
          <p:nvPr>
            <p:ph type="body" idx="1"/>
          </p:nvPr>
        </p:nvSpPr>
        <p:spPr>
          <a:xfrm>
            <a:off x="457200" y="1600200"/>
            <a:ext cx="8229600" cy="4498975"/>
          </a:xfrm>
        </p:spPr>
        <p:txBody>
          <a:bodyPr/>
          <a:lstStyle/>
          <a:p>
            <a:pPr>
              <a:buFont typeface="Wingdings" panose="05000000000000000000" pitchFamily="2" charset="2"/>
              <a:buNone/>
            </a:pPr>
            <a:r>
              <a:rPr lang="en-US" altLang="zh-CN" dirty="0">
                <a:latin typeface="Times New Roman" panose="02020603050405020304" pitchFamily="18" charset="0"/>
                <a:ea typeface="黑体" panose="02010609060101010101" pitchFamily="2" charset="-122"/>
                <a:cs typeface="Times New Roman" panose="02020603050405020304" pitchFamily="18" charset="0"/>
              </a:rPr>
              <a:t>(1</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研</a:t>
            </a:r>
            <a:r>
              <a:rPr lang="zh-CN" altLang="en-US" dirty="0">
                <a:latin typeface="Times New Roman" panose="02020603050405020304" pitchFamily="18" charset="0"/>
                <a:ea typeface="黑体" panose="02010609060101010101" pitchFamily="2" charset="-122"/>
                <a:cs typeface="Times New Roman" panose="02020603050405020304" pitchFamily="18" charset="0"/>
              </a:rPr>
              <a:t>究长江口中</a:t>
            </a:r>
            <a:r>
              <a:rPr lang="en-US" altLang="zh-CN" dirty="0">
                <a:latin typeface="Times New Roman" panose="02020603050405020304" pitchFamily="18" charset="0"/>
                <a:ea typeface="黑体" panose="02010609060101010101" pitchFamily="2" charset="-122"/>
                <a:cs typeface="Times New Roman" panose="02020603050405020304" pitchFamily="18" charset="0"/>
              </a:rPr>
              <a:t>POM</a:t>
            </a:r>
            <a:r>
              <a:rPr lang="zh-CN" altLang="en-US" dirty="0">
                <a:latin typeface="Times New Roman" panose="02020603050405020304" pitchFamily="18" charset="0"/>
                <a:ea typeface="黑体" panose="02010609060101010101" pitchFamily="2" charset="-122"/>
                <a:cs typeface="Times New Roman" panose="02020603050405020304" pitchFamily="18" charset="0"/>
              </a:rPr>
              <a:t>的来源和运输（蔡德陵）</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理论依据：陆源有机碳和海洋有机碳的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值不同，前者（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-24</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-34 ‰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）低，后者（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-6</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-19 ‰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）高。是区分有机物来源的良好标志。</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取样：长江口不同站位，两航次分别在径流量和生产力高的夏季（</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1980.6</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）和低的冬季（</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1981.11</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）进行。</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p:txBody>
      </p:sp>
      <p:cxnSp>
        <p:nvCxnSpPr>
          <p:cNvPr id="4" name="AutoShape 4"/>
          <p:cNvCxnSpPr>
            <a:cxnSpLocks noChangeShapeType="1"/>
          </p:cNvCxnSpPr>
          <p:nvPr/>
        </p:nvCxnSpPr>
        <p:spPr bwMode="auto">
          <a:xfrm>
            <a:off x="1428728" y="1214422"/>
            <a:ext cx="6143668" cy="1588"/>
          </a:xfrm>
          <a:prstGeom prst="straightConnector1">
            <a:avLst/>
          </a:prstGeom>
          <a:noFill/>
          <a:ln w="38100">
            <a:solidFill>
              <a:srgbClr val="FF9900"/>
            </a:solidFill>
            <a:round/>
          </a:ln>
        </p:spPr>
      </p:cxnSp>
    </p:spTree>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Rectangle 3"/>
          <p:cNvSpPr>
            <a:spLocks noGrp="1" noRot="1" noChangeArrowheads="1"/>
          </p:cNvSpPr>
          <p:nvPr>
            <p:ph type="body" idx="1"/>
          </p:nvPr>
        </p:nvSpPr>
        <p:spPr>
          <a:xfrm>
            <a:off x="609600" y="4648200"/>
            <a:ext cx="8153400" cy="1450975"/>
          </a:xfrm>
        </p:spPr>
        <p:txBody>
          <a:bodyPr/>
          <a:lstStyle/>
          <a:p>
            <a:pPr>
              <a:buFont typeface="Wingdings" panose="05000000000000000000" pitchFamily="2" charset="2"/>
              <a:buNone/>
            </a:pPr>
            <a:r>
              <a:rPr lang="en-US" altLang="zh-CN">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a:latin typeface="Times New Roman" panose="02020603050405020304" pitchFamily="18" charset="0"/>
                <a:ea typeface="黑体" panose="02010609060101010101" pitchFamily="2" charset="-122"/>
                <a:cs typeface="Times New Roman" panose="02020603050405020304" pitchFamily="18" charset="0"/>
              </a:rPr>
              <a:t>长江口：洪水期</a:t>
            </a:r>
            <a:r>
              <a:rPr lang="en-US" altLang="zh-CN" sz="2800">
                <a:latin typeface="Times New Roman" panose="02020603050405020304" pitchFamily="18" charset="0"/>
                <a:ea typeface="黑体" panose="02010609060101010101" pitchFamily="2" charset="-122"/>
                <a:cs typeface="Times New Roman" panose="02020603050405020304" pitchFamily="18" charset="0"/>
              </a:rPr>
              <a:t>POM</a:t>
            </a:r>
            <a:r>
              <a:rPr lang="zh-CN" altLang="en-US" sz="2800">
                <a:latin typeface="Times New Roman" panose="02020603050405020304" pitchFamily="18" charset="0"/>
                <a:ea typeface="黑体" panose="02010609060101010101" pitchFamily="2" charset="-122"/>
                <a:cs typeface="Times New Roman" panose="02020603050405020304" pitchFamily="18" charset="0"/>
              </a:rPr>
              <a:t>的</a:t>
            </a:r>
            <a:r>
              <a:rPr lang="en-US" altLang="zh-CN" sz="280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a:latin typeface="Times New Roman" panose="02020603050405020304" pitchFamily="18" charset="0"/>
                <a:ea typeface="黑体" panose="02010609060101010101" pitchFamily="2" charset="-122"/>
                <a:cs typeface="Times New Roman" panose="02020603050405020304" pitchFamily="18" charset="0"/>
              </a:rPr>
              <a:t>为</a:t>
            </a:r>
            <a:r>
              <a:rPr lang="en-US" altLang="zh-CN" sz="2800">
                <a:latin typeface="Times New Roman" panose="02020603050405020304" pitchFamily="18" charset="0"/>
                <a:ea typeface="黑体" panose="02010609060101010101" pitchFamily="2" charset="-122"/>
                <a:cs typeface="Times New Roman" panose="02020603050405020304" pitchFamily="18" charset="0"/>
              </a:rPr>
              <a:t>-23.4</a:t>
            </a:r>
            <a:r>
              <a:rPr lang="zh-CN" altLang="en-US" sz="280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a:latin typeface="Times New Roman" panose="02020603050405020304" pitchFamily="18" charset="0"/>
                <a:ea typeface="黑体" panose="02010609060101010101" pitchFamily="2" charset="-122"/>
                <a:cs typeface="Times New Roman" panose="02020603050405020304" pitchFamily="18" charset="0"/>
              </a:rPr>
              <a:t>-19.7‰</a:t>
            </a:r>
            <a:r>
              <a:rPr lang="zh-CN" altLang="en-US" sz="2800">
                <a:latin typeface="Times New Roman" panose="02020603050405020304" pitchFamily="18" charset="0"/>
                <a:ea typeface="黑体" panose="02010609060101010101" pitchFamily="2" charset="-122"/>
                <a:cs typeface="Times New Roman" panose="02020603050405020304" pitchFamily="18" charset="0"/>
              </a:rPr>
              <a:t>，在两碳库值之间，河口区是河流有机碳和海洋有机碳混合的结果。</a:t>
            </a:r>
            <a:endParaRPr lang="zh-CN" altLang="en-US" sz="2800">
              <a:latin typeface="Times New Roman" panose="02020603050405020304" pitchFamily="18" charset="0"/>
              <a:ea typeface="黑体" panose="02010609060101010101" pitchFamily="2" charset="-122"/>
              <a:cs typeface="Times New Roman" panose="02020603050405020304" pitchFamily="18" charset="0"/>
            </a:endParaRPr>
          </a:p>
          <a:p>
            <a:endParaRPr lang="en-US" altLang="zh-CN" sz="280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123911" name="Picture 7" descr="我的"/>
          <p:cNvPicPr>
            <a:picLocks noChangeAspect="1" noChangeArrowheads="1"/>
          </p:cNvPicPr>
          <p:nvPr/>
        </p:nvPicPr>
        <p:blipFill>
          <a:blip r:embed="rId1" cstate="print"/>
          <a:srcRect/>
          <a:stretch>
            <a:fillRect/>
          </a:stretch>
        </p:blipFill>
        <p:spPr bwMode="auto">
          <a:xfrm>
            <a:off x="838200" y="457200"/>
            <a:ext cx="7620000" cy="4295775"/>
          </a:xfrm>
          <a:prstGeom prst="rect">
            <a:avLst/>
          </a:prstGeom>
          <a:noFill/>
        </p:spPr>
      </p:pic>
    </p:spTree>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5" name="Rectangle 3"/>
          <p:cNvSpPr>
            <a:spLocks noGrp="1" noRot="1" noChangeArrowheads="1"/>
          </p:cNvSpPr>
          <p:nvPr>
            <p:ph type="body" idx="1"/>
          </p:nvPr>
        </p:nvSpPr>
        <p:spPr>
          <a:xfrm>
            <a:off x="571472" y="5330825"/>
            <a:ext cx="8153400" cy="1527175"/>
          </a:xfrm>
        </p:spPr>
        <p:txBody>
          <a:bodyPr/>
          <a:lstStyle/>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长江口：枯水期，</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为</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-26.4</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-23.7‰</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，表明陆源有机碳占优势。</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120837" name="Picture 5" descr="窝"/>
          <p:cNvPicPr>
            <a:picLocks noChangeAspect="1" noChangeArrowheads="1"/>
          </p:cNvPicPr>
          <p:nvPr/>
        </p:nvPicPr>
        <p:blipFill>
          <a:blip r:embed="rId1" cstate="print"/>
          <a:srcRect/>
          <a:stretch>
            <a:fillRect/>
          </a:stretch>
        </p:blipFill>
        <p:spPr bwMode="auto">
          <a:xfrm>
            <a:off x="685800" y="457200"/>
            <a:ext cx="8077200" cy="4714875"/>
          </a:xfrm>
          <a:prstGeom prst="rect">
            <a:avLst/>
          </a:prstGeom>
          <a:noFill/>
        </p:spPr>
      </p:pic>
    </p:spTree>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5" name="Rectangle 3"/>
          <p:cNvSpPr>
            <a:spLocks noGrp="1" noRot="1" noChangeArrowheads="1"/>
          </p:cNvSpPr>
          <p:nvPr>
            <p:ph type="body" idx="1"/>
          </p:nvPr>
        </p:nvSpPr>
        <p:spPr>
          <a:xfrm>
            <a:off x="609600" y="685800"/>
            <a:ext cx="8153400" cy="5413375"/>
          </a:xfrm>
        </p:spPr>
        <p:txBody>
          <a:bodyPr/>
          <a:lstStyle/>
          <a:p>
            <a:pPr>
              <a:buFont typeface="Wingdings" panose="05000000000000000000" pitchFamily="2" charset="2"/>
              <a:buNone/>
            </a:pPr>
            <a:r>
              <a:rPr lang="zh-CN" altLang="en-US" sz="3600" dirty="0" smtClean="0">
                <a:latin typeface="Times New Roman" panose="02020603050405020304" pitchFamily="18" charset="0"/>
                <a:ea typeface="黑体" panose="02010609060101010101" pitchFamily="2" charset="-122"/>
                <a:cs typeface="Times New Roman" panose="02020603050405020304" pitchFamily="18" charset="0"/>
              </a:rPr>
              <a:t>（</a:t>
            </a:r>
            <a:r>
              <a:rPr lang="en-US" altLang="zh-CN" sz="3600" dirty="0" smtClean="0">
                <a:latin typeface="Times New Roman" panose="02020603050405020304" pitchFamily="18" charset="0"/>
                <a:ea typeface="黑体" panose="02010609060101010101" pitchFamily="2" charset="-122"/>
                <a:cs typeface="Times New Roman" panose="02020603050405020304" pitchFamily="18" charset="0"/>
              </a:rPr>
              <a:t>2</a:t>
            </a:r>
            <a:r>
              <a:rPr lang="zh-CN" altLang="en-US" sz="3600" dirty="0" smtClean="0">
                <a:latin typeface="Times New Roman" panose="02020603050405020304" pitchFamily="18" charset="0"/>
                <a:ea typeface="黑体" panose="02010609060101010101" pitchFamily="2" charset="-122"/>
                <a:cs typeface="Times New Roman" panose="02020603050405020304" pitchFamily="18" charset="0"/>
              </a:rPr>
              <a:t>）</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有孔虫</a:t>
            </a: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36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在古海洋学中应用</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有孔虫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与海水溶解碳酸盐的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相关，可用来研究：</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底栖有孔虫</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反映森林植被面积。</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指示冰期－间冰期过渡时期</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大量冰融水的注入</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底栖与浮游有孔虫</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的差值反映的古生产力</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底栖有孔虫碳同位素示踪深层水演化。</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1" name="Rectangle 3"/>
          <p:cNvSpPr>
            <a:spLocks noGrp="1" noRot="1" noChangeArrowheads="1"/>
          </p:cNvSpPr>
          <p:nvPr>
            <p:ph type="body" idx="1"/>
          </p:nvPr>
        </p:nvSpPr>
        <p:spPr>
          <a:xfrm>
            <a:off x="428596" y="1143000"/>
            <a:ext cx="8153400" cy="5334000"/>
          </a:xfrm>
        </p:spPr>
        <p:txBody>
          <a:bodyPr/>
          <a:lstStyle/>
          <a:p>
            <a:pPr>
              <a:lnSpc>
                <a:spcPct val="90000"/>
              </a:lnSpc>
              <a:buFont typeface="Wingdings" panose="05000000000000000000" pitchFamily="2" charset="2"/>
              <a:buNone/>
            </a:pP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(3)</a:t>
            </a:r>
            <a:r>
              <a:rPr lang="zh-CN" altLang="en-US" dirty="0">
                <a:latin typeface="Times New Roman" panose="02020603050405020304" pitchFamily="18" charset="0"/>
                <a:ea typeface="黑体" panose="02010609060101010101" pitchFamily="2" charset="-122"/>
                <a:cs typeface="Times New Roman" panose="02020603050405020304" pitchFamily="18" charset="0"/>
              </a:rPr>
              <a:t>单体分子碳同位素在古海洋学中的应用</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lgn="just">
              <a:lnSpc>
                <a:spcPct val="90000"/>
              </a:lnSpc>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单体化合物的碳同位素是将</a:t>
            </a:r>
            <a:r>
              <a:rPr lang="zh-CN" altLang="en-US" sz="2800" dirty="0">
                <a:solidFill>
                  <a:schemeClr val="hlink"/>
                </a:solidFill>
                <a:latin typeface="Times New Roman" panose="02020603050405020304" pitchFamily="18" charset="0"/>
                <a:ea typeface="黑体" panose="02010609060101010101" pitchFamily="2" charset="-122"/>
                <a:cs typeface="Times New Roman" panose="02020603050405020304" pitchFamily="18" charset="0"/>
              </a:rPr>
              <a:t>色谱分离</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与稳定同位素比值测定结合在一起的方法，在探索有机物质来源、古环境信息等方面有着有机质整体的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org</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和传统生物标志物不可替代的优点。突出表现为：</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gn="just">
              <a:lnSpc>
                <a:spcPct val="90000"/>
              </a:lnSpc>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不同生物有机体合成相同的生物标志物常常具有不同的碳同位素分馏，因而单体碳同位素值有来源方面的特异性；</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gn="just">
              <a:lnSpc>
                <a:spcPct val="90000"/>
              </a:lnSpc>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只要该化合物碳骨架能完整保存，单体生物标志化合</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物</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org</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组</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成不像总有机</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质</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org</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那</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样会受降解作用影响。</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1" name="Text Box 5"/>
          <p:cNvSpPr txBox="1">
            <a:spLocks noChangeArrowheads="1"/>
          </p:cNvSpPr>
          <p:nvPr/>
        </p:nvSpPr>
        <p:spPr bwMode="auto">
          <a:xfrm>
            <a:off x="571472" y="428604"/>
            <a:ext cx="8247092" cy="584775"/>
          </a:xfrm>
          <a:prstGeom prst="rect">
            <a:avLst/>
          </a:prstGeom>
          <a:noFill/>
          <a:ln w="9525" algn="ctr">
            <a:noFill/>
            <a:miter lim="800000"/>
          </a:ln>
          <a:effectLst/>
        </p:spPr>
        <p:txBody>
          <a:bodyPr wrap="square">
            <a:spAutoFit/>
          </a:bodyPr>
          <a:lstStyle/>
          <a:p>
            <a:pPr>
              <a:spcBef>
                <a:spcPct val="50000"/>
              </a:spcBef>
            </a:pPr>
            <a:r>
              <a:rPr lang="en-US" altLang="zh-CN" sz="3200" dirty="0" smtClean="0">
                <a:latin typeface="黑体" panose="02010609060101010101" pitchFamily="2" charset="-122"/>
                <a:ea typeface="黑体" panose="02010609060101010101" pitchFamily="2" charset="-122"/>
              </a:rPr>
              <a:t> </a:t>
            </a:r>
            <a:r>
              <a:rPr lang="zh-CN" altLang="en-US" sz="3200" dirty="0">
                <a:latin typeface="黑体" panose="02010609060101010101" pitchFamily="2" charset="-122"/>
                <a:ea typeface="黑体" panose="02010609060101010101" pitchFamily="2" charset="-122"/>
              </a:rPr>
              <a:t>稳定碳同位</a:t>
            </a:r>
            <a:r>
              <a:rPr lang="zh-CN" altLang="en-US" sz="3200" dirty="0" smtClean="0">
                <a:latin typeface="黑体" panose="02010609060101010101" pitchFamily="2" charset="-122"/>
                <a:ea typeface="黑体" panose="02010609060101010101" pitchFamily="2" charset="-122"/>
              </a:rPr>
              <a:t>素在地球化学方面的应</a:t>
            </a:r>
            <a:r>
              <a:rPr lang="zh-CN" altLang="en-US" sz="3200" dirty="0">
                <a:latin typeface="黑体" panose="02010609060101010101" pitchFamily="2" charset="-122"/>
                <a:ea typeface="黑体" panose="02010609060101010101" pitchFamily="2" charset="-122"/>
              </a:rPr>
              <a:t>用简介</a:t>
            </a:r>
            <a:endParaRPr lang="zh-CN" altLang="en-US" sz="3200" dirty="0">
              <a:latin typeface="黑体" panose="02010609060101010101" pitchFamily="2" charset="-122"/>
              <a:ea typeface="黑体" panose="02010609060101010101" pitchFamily="2" charset="-122"/>
            </a:endParaRPr>
          </a:p>
        </p:txBody>
      </p:sp>
      <p:sp>
        <p:nvSpPr>
          <p:cNvPr id="24584" name="Text Box 8"/>
          <p:cNvSpPr txBox="1">
            <a:spLocks noChangeArrowheads="1"/>
          </p:cNvSpPr>
          <p:nvPr/>
        </p:nvSpPr>
        <p:spPr bwMode="auto">
          <a:xfrm>
            <a:off x="1044575" y="1700213"/>
            <a:ext cx="7127875" cy="3965766"/>
          </a:xfrm>
          <a:prstGeom prst="rect">
            <a:avLst/>
          </a:prstGeom>
          <a:noFill/>
          <a:ln w="9525">
            <a:noFill/>
            <a:miter lim="800000"/>
          </a:ln>
          <a:effectLst/>
        </p:spPr>
        <p:txBody>
          <a:bodyPr>
            <a:spAutoFit/>
          </a:bodyPr>
          <a:lstStyle/>
          <a:p>
            <a:pPr marL="342900" indent="-342900">
              <a:lnSpc>
                <a:spcPct val="160000"/>
              </a:lnSpc>
              <a:buClr>
                <a:srgbClr val="FF0000"/>
              </a:buClr>
              <a:buFont typeface="Wingdings" panose="05000000000000000000" pitchFamily="2" charset="2"/>
              <a:buChar char="n"/>
            </a:pPr>
            <a:r>
              <a:rPr lang="en-US" altLang="zh-CN" sz="2000" dirty="0">
                <a:solidFill>
                  <a:srgbClr val="0000FF"/>
                </a:solidFill>
                <a:latin typeface="Times New Roman" panose="02020603050405020304" pitchFamily="18" charset="0"/>
                <a:ea typeface="黑体" panose="02010609060101010101" pitchFamily="2" charset="-122"/>
              </a:rPr>
              <a:t> </a:t>
            </a:r>
            <a:r>
              <a:rPr lang="zh-CN" altLang="en-US" sz="2000" dirty="0">
                <a:solidFill>
                  <a:srgbClr val="0000FF"/>
                </a:solidFill>
                <a:latin typeface="Times New Roman" panose="02020603050405020304" pitchFamily="18" charset="0"/>
                <a:ea typeface="黑体" panose="02010609060101010101" pitchFamily="2" charset="-122"/>
              </a:rPr>
              <a:t>推算地下水热水的基础温度</a:t>
            </a:r>
            <a:endParaRPr lang="zh-CN" altLang="en-US" sz="2000" dirty="0">
              <a:solidFill>
                <a:srgbClr val="0000FF"/>
              </a:solidFill>
              <a:latin typeface="Times New Roman" panose="02020603050405020304" pitchFamily="18" charset="0"/>
              <a:ea typeface="黑体" panose="02010609060101010101" pitchFamily="2" charset="-122"/>
            </a:endParaRPr>
          </a:p>
          <a:p>
            <a:pPr marL="342900" indent="-342900">
              <a:lnSpc>
                <a:spcPct val="160000"/>
              </a:lnSpc>
              <a:buClr>
                <a:srgbClr val="FF0000"/>
              </a:buClr>
              <a:buFont typeface="Wingdings" panose="05000000000000000000" pitchFamily="2" charset="2"/>
              <a:buChar char="n"/>
            </a:pPr>
            <a:r>
              <a:rPr lang="zh-CN" altLang="en-US" sz="2000" dirty="0">
                <a:solidFill>
                  <a:srgbClr val="0000FF"/>
                </a:solidFill>
                <a:latin typeface="Times New Roman" panose="02020603050405020304" pitchFamily="18" charset="0"/>
                <a:ea typeface="黑体" panose="02010609060101010101" pitchFamily="2" charset="-122"/>
              </a:rPr>
              <a:t> 应用稳定碳同位素校正地下水</a:t>
            </a:r>
            <a:r>
              <a:rPr lang="en-US" altLang="zh-CN" sz="2000" baseline="30000" dirty="0">
                <a:solidFill>
                  <a:srgbClr val="0000FF"/>
                </a:solidFill>
                <a:latin typeface="Times New Roman" panose="02020603050405020304" pitchFamily="18" charset="0"/>
                <a:ea typeface="黑体" panose="02010609060101010101" pitchFamily="2" charset="-122"/>
              </a:rPr>
              <a:t>14</a:t>
            </a:r>
            <a:r>
              <a:rPr lang="en-US" altLang="zh-CN" sz="2000" dirty="0">
                <a:solidFill>
                  <a:srgbClr val="0000FF"/>
                </a:solidFill>
                <a:latin typeface="Times New Roman" panose="02020603050405020304" pitchFamily="18" charset="0"/>
                <a:ea typeface="黑体" panose="02010609060101010101" pitchFamily="2" charset="-122"/>
              </a:rPr>
              <a:t>C</a:t>
            </a:r>
            <a:r>
              <a:rPr lang="zh-CN" altLang="en-US" sz="2000" dirty="0">
                <a:solidFill>
                  <a:srgbClr val="0000FF"/>
                </a:solidFill>
                <a:latin typeface="Times New Roman" panose="02020603050405020304" pitchFamily="18" charset="0"/>
                <a:ea typeface="黑体" panose="02010609060101010101" pitchFamily="2" charset="-122"/>
              </a:rPr>
              <a:t>年龄</a:t>
            </a:r>
            <a:endParaRPr lang="zh-CN" altLang="en-US" sz="2000" dirty="0">
              <a:solidFill>
                <a:srgbClr val="0000FF"/>
              </a:solidFill>
              <a:latin typeface="Times New Roman" panose="02020603050405020304" pitchFamily="18" charset="0"/>
              <a:ea typeface="黑体" panose="02010609060101010101" pitchFamily="2" charset="-122"/>
            </a:endParaRPr>
          </a:p>
          <a:p>
            <a:pPr marL="342900" indent="-342900">
              <a:lnSpc>
                <a:spcPct val="160000"/>
              </a:lnSpc>
              <a:buClr>
                <a:srgbClr val="FF0000"/>
              </a:buClr>
              <a:buFont typeface="Wingdings" panose="05000000000000000000" pitchFamily="2" charset="2"/>
              <a:buChar char="n"/>
            </a:pPr>
            <a:r>
              <a:rPr lang="zh-CN" altLang="en-US" sz="2000" dirty="0">
                <a:solidFill>
                  <a:srgbClr val="0000FF"/>
                </a:solidFill>
                <a:latin typeface="Times New Roman" panose="02020603050405020304" pitchFamily="18" charset="0"/>
                <a:ea typeface="黑体" panose="02010609060101010101" pitchFamily="2" charset="-122"/>
              </a:rPr>
              <a:t> 判断地下水中</a:t>
            </a:r>
            <a:r>
              <a:rPr lang="en-US" altLang="zh-CN" sz="2000" dirty="0">
                <a:solidFill>
                  <a:srgbClr val="0000FF"/>
                </a:solidFill>
                <a:latin typeface="Times New Roman" panose="02020603050405020304" pitchFamily="18" charset="0"/>
                <a:ea typeface="黑体" panose="02010609060101010101" pitchFamily="2" charset="-122"/>
              </a:rPr>
              <a:t>HCO</a:t>
            </a:r>
            <a:r>
              <a:rPr lang="en-US" altLang="zh-CN" sz="2000" baseline="-25000" dirty="0">
                <a:solidFill>
                  <a:srgbClr val="0000FF"/>
                </a:solidFill>
                <a:latin typeface="Times New Roman" panose="02020603050405020304" pitchFamily="18" charset="0"/>
                <a:ea typeface="黑体" panose="02010609060101010101" pitchFamily="2" charset="-122"/>
              </a:rPr>
              <a:t>3</a:t>
            </a:r>
            <a:r>
              <a:rPr lang="zh-CN" altLang="en-US" sz="2000" dirty="0">
                <a:solidFill>
                  <a:srgbClr val="0000FF"/>
                </a:solidFill>
                <a:latin typeface="Times New Roman" panose="02020603050405020304" pitchFamily="18" charset="0"/>
                <a:ea typeface="黑体" panose="02010609060101010101" pitchFamily="2" charset="-122"/>
              </a:rPr>
              <a:t>、</a:t>
            </a:r>
            <a:r>
              <a:rPr lang="en-US" altLang="zh-CN" sz="2000" dirty="0">
                <a:solidFill>
                  <a:srgbClr val="0000FF"/>
                </a:solidFill>
                <a:latin typeface="Times New Roman" panose="02020603050405020304" pitchFamily="18" charset="0"/>
                <a:ea typeface="黑体" panose="02010609060101010101" pitchFamily="2" charset="-122"/>
              </a:rPr>
              <a:t>CO</a:t>
            </a:r>
            <a:r>
              <a:rPr lang="en-US" altLang="zh-CN" sz="2000" baseline="-25000" dirty="0">
                <a:solidFill>
                  <a:srgbClr val="0000FF"/>
                </a:solidFill>
                <a:latin typeface="Times New Roman" panose="02020603050405020304" pitchFamily="18" charset="0"/>
                <a:ea typeface="黑体" panose="02010609060101010101" pitchFamily="2" charset="-122"/>
              </a:rPr>
              <a:t>2</a:t>
            </a:r>
            <a:r>
              <a:rPr lang="zh-CN" altLang="en-US" sz="2000" dirty="0">
                <a:solidFill>
                  <a:srgbClr val="0000FF"/>
                </a:solidFill>
                <a:latin typeface="Times New Roman" panose="02020603050405020304" pitchFamily="18" charset="0"/>
                <a:ea typeface="黑体" panose="02010609060101010101" pitchFamily="2" charset="-122"/>
              </a:rPr>
              <a:t>的来源和碳酸盐岩石的沉积环境 </a:t>
            </a:r>
            <a:endParaRPr lang="zh-CN" altLang="en-US" sz="2000" dirty="0">
              <a:solidFill>
                <a:srgbClr val="0000FF"/>
              </a:solidFill>
              <a:latin typeface="Times New Roman" panose="02020603050405020304" pitchFamily="18" charset="0"/>
              <a:ea typeface="黑体" panose="02010609060101010101" pitchFamily="2" charset="-122"/>
            </a:endParaRPr>
          </a:p>
          <a:p>
            <a:pPr marL="342900" indent="-342900">
              <a:lnSpc>
                <a:spcPct val="160000"/>
              </a:lnSpc>
              <a:buClr>
                <a:srgbClr val="FF0000"/>
              </a:buClr>
              <a:buFont typeface="Wingdings" panose="05000000000000000000" pitchFamily="2" charset="2"/>
              <a:buChar char="n"/>
            </a:pPr>
            <a:r>
              <a:rPr lang="zh-CN" altLang="en-US" sz="2000" dirty="0">
                <a:solidFill>
                  <a:srgbClr val="0000FF"/>
                </a:solidFill>
                <a:latin typeface="Times New Roman" panose="02020603050405020304" pitchFamily="18" charset="0"/>
                <a:ea typeface="黑体" panose="02010609060101010101" pitchFamily="2" charset="-122"/>
              </a:rPr>
              <a:t> 应用树轮的碳同位素研究全球气候变化 </a:t>
            </a:r>
            <a:endParaRPr lang="zh-CN" altLang="en-US" sz="2000" dirty="0">
              <a:solidFill>
                <a:srgbClr val="0000FF"/>
              </a:solidFill>
              <a:latin typeface="Times New Roman" panose="02020603050405020304" pitchFamily="18" charset="0"/>
              <a:ea typeface="黑体" panose="02010609060101010101" pitchFamily="2" charset="-122"/>
            </a:endParaRPr>
          </a:p>
          <a:p>
            <a:pPr marL="342900" indent="-342900">
              <a:lnSpc>
                <a:spcPct val="160000"/>
              </a:lnSpc>
              <a:buClr>
                <a:srgbClr val="FF0000"/>
              </a:buClr>
              <a:buFont typeface="Wingdings" panose="05000000000000000000" pitchFamily="2" charset="2"/>
              <a:buChar char="n"/>
            </a:pPr>
            <a:r>
              <a:rPr lang="zh-CN" altLang="en-US" sz="2000" dirty="0">
                <a:solidFill>
                  <a:srgbClr val="0000FF"/>
                </a:solidFill>
                <a:latin typeface="Times New Roman" panose="02020603050405020304" pitchFamily="18" charset="0"/>
                <a:ea typeface="黑体" panose="02010609060101010101" pitchFamily="2" charset="-122"/>
              </a:rPr>
              <a:t> 应用碳同位素进行地质分层，研究地质界线</a:t>
            </a:r>
            <a:endParaRPr lang="zh-CN" altLang="en-US" sz="2000" dirty="0">
              <a:solidFill>
                <a:srgbClr val="0000FF"/>
              </a:solidFill>
              <a:latin typeface="Times New Roman" panose="02020603050405020304" pitchFamily="18" charset="0"/>
              <a:ea typeface="黑体" panose="02010609060101010101" pitchFamily="2" charset="-122"/>
            </a:endParaRPr>
          </a:p>
          <a:p>
            <a:pPr marL="342900" indent="-342900">
              <a:lnSpc>
                <a:spcPct val="160000"/>
              </a:lnSpc>
              <a:buClr>
                <a:srgbClr val="FF0000"/>
              </a:buClr>
              <a:buFont typeface="Wingdings" panose="05000000000000000000" pitchFamily="2" charset="2"/>
              <a:buChar char="n"/>
            </a:pPr>
            <a:r>
              <a:rPr lang="zh-CN" altLang="en-US" sz="2000" dirty="0">
                <a:solidFill>
                  <a:srgbClr val="0000FF"/>
                </a:solidFill>
                <a:latin typeface="Times New Roman" panose="02020603050405020304" pitchFamily="18" charset="0"/>
                <a:ea typeface="黑体" panose="02010609060101010101" pitchFamily="2" charset="-122"/>
              </a:rPr>
              <a:t> 应用沉积物等介质的碳同位素研究气候变化</a:t>
            </a:r>
            <a:endParaRPr lang="zh-CN" altLang="en-US" sz="2000" dirty="0">
              <a:solidFill>
                <a:srgbClr val="0000FF"/>
              </a:solidFill>
              <a:latin typeface="Times New Roman" panose="02020603050405020304" pitchFamily="18" charset="0"/>
              <a:ea typeface="黑体" panose="02010609060101010101" pitchFamily="2" charset="-122"/>
            </a:endParaRPr>
          </a:p>
          <a:p>
            <a:pPr marL="342900" indent="-342900">
              <a:lnSpc>
                <a:spcPct val="160000"/>
              </a:lnSpc>
              <a:buClr>
                <a:srgbClr val="FF0000"/>
              </a:buClr>
              <a:buFont typeface="Wingdings" panose="05000000000000000000" pitchFamily="2" charset="2"/>
              <a:buChar char="n"/>
            </a:pPr>
            <a:r>
              <a:rPr lang="zh-CN" altLang="en-US" sz="2000" dirty="0">
                <a:solidFill>
                  <a:srgbClr val="0000FF"/>
                </a:solidFill>
                <a:latin typeface="Times New Roman" panose="02020603050405020304" pitchFamily="18" charset="0"/>
                <a:ea typeface="黑体" panose="02010609060101010101" pitchFamily="2" charset="-122"/>
              </a:rPr>
              <a:t> 在天然气成藏，迁移、运移等方面的应用</a:t>
            </a:r>
            <a:endParaRPr lang="zh-CN" altLang="en-US" sz="2000" dirty="0">
              <a:solidFill>
                <a:srgbClr val="0000FF"/>
              </a:solidFill>
              <a:latin typeface="Times New Roman" panose="02020603050405020304" pitchFamily="18" charset="0"/>
              <a:ea typeface="黑体" panose="02010609060101010101" pitchFamily="2" charset="-122"/>
            </a:endParaRPr>
          </a:p>
          <a:p>
            <a:pPr marL="342900" indent="-342900">
              <a:lnSpc>
                <a:spcPct val="160000"/>
              </a:lnSpc>
              <a:buClr>
                <a:srgbClr val="FF0000"/>
              </a:buClr>
              <a:buFont typeface="Wingdings" panose="05000000000000000000" pitchFamily="2" charset="2"/>
              <a:buChar char="n"/>
            </a:pPr>
            <a:r>
              <a:rPr lang="zh-CN" altLang="en-US" sz="2000" dirty="0">
                <a:solidFill>
                  <a:srgbClr val="0000FF"/>
                </a:solidFill>
                <a:latin typeface="Times New Roman" panose="02020603050405020304" pitchFamily="18" charset="0"/>
                <a:ea typeface="黑体" panose="02010609060101010101" pitchFamily="2" charset="-122"/>
              </a:rPr>
              <a:t> 在生态领域的应</a:t>
            </a:r>
            <a:r>
              <a:rPr lang="zh-CN" altLang="en-US" sz="2000" dirty="0" smtClean="0">
                <a:solidFill>
                  <a:srgbClr val="0000FF"/>
                </a:solidFill>
                <a:latin typeface="Times New Roman" panose="02020603050405020304" pitchFamily="18" charset="0"/>
                <a:ea typeface="黑体" panose="02010609060101010101" pitchFamily="2" charset="-122"/>
              </a:rPr>
              <a:t>用</a:t>
            </a:r>
            <a:endParaRPr lang="zh-CN" altLang="en-US" sz="2000" dirty="0">
              <a:solidFill>
                <a:srgbClr val="0000FF"/>
              </a:solidFill>
              <a:latin typeface="Times New Roman" panose="02020603050405020304" pitchFamily="18" charset="0"/>
              <a:ea typeface="黑体" panose="02010609060101010101" pitchFamily="2" charset="-122"/>
            </a:endParaRPr>
          </a:p>
        </p:txBody>
      </p:sp>
      <p:cxnSp>
        <p:nvCxnSpPr>
          <p:cNvPr id="4" name="AutoShape 4"/>
          <p:cNvCxnSpPr>
            <a:cxnSpLocks noChangeShapeType="1"/>
          </p:cNvCxnSpPr>
          <p:nvPr/>
        </p:nvCxnSpPr>
        <p:spPr bwMode="auto">
          <a:xfrm>
            <a:off x="642910" y="1000108"/>
            <a:ext cx="7643866" cy="1588"/>
          </a:xfrm>
          <a:prstGeom prst="straightConnector1">
            <a:avLst/>
          </a:prstGeom>
          <a:noFill/>
          <a:ln w="38100">
            <a:solidFill>
              <a:srgbClr val="FF9900"/>
            </a:solidFill>
            <a:round/>
          </a:ln>
        </p:spPr>
      </p:cxnSp>
    </p:spTree>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5"/>
          <p:cNvSpPr>
            <a:spLocks noChangeArrowheads="1"/>
          </p:cNvSpPr>
          <p:nvPr/>
        </p:nvSpPr>
        <p:spPr bwMode="auto">
          <a:xfrm>
            <a:off x="0" y="3034784"/>
            <a:ext cx="184731" cy="369332"/>
          </a:xfrm>
          <a:prstGeom prst="rect">
            <a:avLst/>
          </a:prstGeom>
          <a:noFill/>
          <a:ln w="9525">
            <a:noFill/>
            <a:miter lim="800000"/>
          </a:ln>
          <a:effectLst/>
        </p:spPr>
        <p:txBody>
          <a:bodyPr wrap="none" anchor="ctr">
            <a:spAutoFit/>
          </a:bodyPr>
          <a:lstStyle/>
          <a:p>
            <a:endParaRPr lang="zh-CN" altLang="en-US"/>
          </a:p>
        </p:txBody>
      </p:sp>
      <p:graphicFrame>
        <p:nvGraphicFramePr>
          <p:cNvPr id="25604" name="Object 4"/>
          <p:cNvGraphicFramePr>
            <a:graphicFrameLocks noChangeAspect="1"/>
          </p:cNvGraphicFramePr>
          <p:nvPr/>
        </p:nvGraphicFramePr>
        <p:xfrm>
          <a:off x="1000100" y="4643446"/>
          <a:ext cx="7056438" cy="1200150"/>
        </p:xfrm>
        <a:graphic>
          <a:graphicData uri="http://schemas.openxmlformats.org/presentationml/2006/ole">
            <mc:AlternateContent xmlns:mc="http://schemas.openxmlformats.org/markup-compatibility/2006">
              <mc:Choice xmlns:v="urn:schemas-microsoft-com:vml" Requires="v">
                <p:oleObj spid="_x0000_s9217" name="Equation" r:id="rId1" imgW="59131200" imgH="10058400" progId="">
                  <p:embed/>
                </p:oleObj>
              </mc:Choice>
              <mc:Fallback>
                <p:oleObj name="Equation" r:id="rId1" imgW="59131200" imgH="10058400" progId="">
                  <p:embed/>
                  <p:pic>
                    <p:nvPicPr>
                      <p:cNvPr id="0" name="图片 9216"/>
                      <p:cNvPicPr>
                        <a:picLocks noChangeAspect="1"/>
                      </p:cNvPicPr>
                      <p:nvPr/>
                    </p:nvPicPr>
                    <p:blipFill>
                      <a:blip r:embed="rId2"/>
                      <a:stretch>
                        <a:fillRect/>
                      </a:stretch>
                    </p:blipFill>
                    <p:spPr>
                      <a:xfrm>
                        <a:off x="1000100" y="4643446"/>
                        <a:ext cx="7056438" cy="1200150"/>
                      </a:xfrm>
                      <a:prstGeom prst="rect">
                        <a:avLst/>
                      </a:prstGeom>
                      <a:noFill/>
                      <a:ln w="9525">
                        <a:noFill/>
                      </a:ln>
                    </p:spPr>
                  </p:pic>
                </p:oleObj>
              </mc:Fallback>
            </mc:AlternateContent>
          </a:graphicData>
        </a:graphic>
      </p:graphicFrame>
      <p:sp>
        <p:nvSpPr>
          <p:cNvPr id="25618" name="Text Box 18"/>
          <p:cNvSpPr txBox="1">
            <a:spLocks noChangeArrowheads="1"/>
          </p:cNvSpPr>
          <p:nvPr/>
        </p:nvSpPr>
        <p:spPr bwMode="auto">
          <a:xfrm>
            <a:off x="539750" y="692150"/>
            <a:ext cx="4679950" cy="519113"/>
          </a:xfrm>
          <a:prstGeom prst="rect">
            <a:avLst/>
          </a:prstGeom>
          <a:noFill/>
          <a:ln w="9525" algn="ctr">
            <a:noFill/>
            <a:miter lim="800000"/>
          </a:ln>
          <a:effectLst/>
        </p:spPr>
        <p:txBody>
          <a:bodyPr anchor="ctr">
            <a:spAutoFit/>
          </a:bodyPr>
          <a:lstStyle/>
          <a:p>
            <a:pPr algn="dist"/>
            <a:r>
              <a:rPr lang="zh-CN" altLang="en-US" sz="2800" dirty="0">
                <a:solidFill>
                  <a:srgbClr val="0000FF"/>
                </a:solidFill>
                <a:latin typeface="黑体" panose="02010609060101010101" pitchFamily="2" charset="-122"/>
                <a:ea typeface="黑体" panose="02010609060101010101" pitchFamily="2" charset="-122"/>
              </a:rPr>
              <a:t>推算地</a:t>
            </a:r>
            <a:r>
              <a:rPr lang="zh-CN" altLang="en-US" sz="2800" dirty="0" smtClean="0">
                <a:solidFill>
                  <a:srgbClr val="0000FF"/>
                </a:solidFill>
                <a:latin typeface="黑体" panose="02010609060101010101" pitchFamily="2" charset="-122"/>
                <a:ea typeface="黑体" panose="02010609060101010101" pitchFamily="2" charset="-122"/>
              </a:rPr>
              <a:t>下热</a:t>
            </a:r>
            <a:r>
              <a:rPr lang="zh-CN" altLang="en-US" sz="2800" dirty="0">
                <a:solidFill>
                  <a:srgbClr val="0000FF"/>
                </a:solidFill>
                <a:latin typeface="黑体" panose="02010609060101010101" pitchFamily="2" charset="-122"/>
                <a:ea typeface="黑体" panose="02010609060101010101" pitchFamily="2" charset="-122"/>
              </a:rPr>
              <a:t>水的基础温度</a:t>
            </a:r>
            <a:endParaRPr lang="zh-CN" altLang="en-US" sz="2800" dirty="0">
              <a:solidFill>
                <a:srgbClr val="0000FF"/>
              </a:solidFill>
              <a:latin typeface="黑体" panose="02010609060101010101" pitchFamily="2" charset="-122"/>
              <a:ea typeface="黑体" panose="02010609060101010101" pitchFamily="2" charset="-122"/>
            </a:endParaRPr>
          </a:p>
        </p:txBody>
      </p:sp>
      <p:sp>
        <p:nvSpPr>
          <p:cNvPr id="25619" name="Text Box 19"/>
          <p:cNvSpPr txBox="1">
            <a:spLocks noChangeArrowheads="1"/>
          </p:cNvSpPr>
          <p:nvPr/>
        </p:nvSpPr>
        <p:spPr bwMode="auto">
          <a:xfrm>
            <a:off x="684213" y="1644650"/>
            <a:ext cx="7704137" cy="2653740"/>
          </a:xfrm>
          <a:prstGeom prst="rect">
            <a:avLst/>
          </a:prstGeom>
          <a:noFill/>
          <a:ln w="9525">
            <a:noFill/>
            <a:miter lim="800000"/>
          </a:ln>
          <a:effectLst/>
        </p:spPr>
        <p:txBody>
          <a:bodyPr>
            <a:spAutoFit/>
          </a:bodyPr>
          <a:lstStyle/>
          <a:p>
            <a:pPr marL="342900" indent="-342900" algn="just">
              <a:lnSpc>
                <a:spcPct val="180000"/>
              </a:lnSpc>
              <a:spcBef>
                <a:spcPct val="20000"/>
              </a:spcBef>
              <a:buClr>
                <a:srgbClr val="FF0000"/>
              </a:buClr>
            </a:pPr>
            <a:r>
              <a:rPr lang="zh-CN" altLang="en-US" sz="2400" dirty="0" smtClean="0">
                <a:latin typeface="Times New Roman" panose="02020603050405020304" pitchFamily="18" charset="0"/>
                <a:ea typeface="黑体" panose="02010609060101010101" pitchFamily="2" charset="-122"/>
              </a:rPr>
              <a:t>     根</a:t>
            </a:r>
            <a:r>
              <a:rPr lang="zh-CN" altLang="en-US" sz="2400" dirty="0">
                <a:latin typeface="Times New Roman" panose="02020603050405020304" pitchFamily="18" charset="0"/>
                <a:ea typeface="黑体" panose="02010609060101010101" pitchFamily="2" charset="-122"/>
              </a:rPr>
              <a:t>据同位素交换平衡反应的分馏系数与温度的关系，可以计算深部热储的温度。根据 </a:t>
            </a:r>
            <a:r>
              <a:rPr lang="en-US" altLang="zh-CN" sz="2400" dirty="0" err="1">
                <a:latin typeface="Times New Roman" panose="02020603050405020304" pitchFamily="18" charset="0"/>
                <a:ea typeface="黑体" panose="02010609060101010101" pitchFamily="2" charset="-122"/>
              </a:rPr>
              <a:t>Botting</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1969</a:t>
            </a:r>
            <a:r>
              <a:rPr lang="zh-CN" altLang="en-US" sz="2400" dirty="0">
                <a:latin typeface="Times New Roman" panose="02020603050405020304" pitchFamily="18" charset="0"/>
                <a:ea typeface="黑体" panose="02010609060101010101" pitchFamily="2" charset="-122"/>
              </a:rPr>
              <a:t>）计算，在地下热水中</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系统的碳同位素分馏，在</a:t>
            </a:r>
            <a:r>
              <a:rPr lang="en-US" altLang="zh-CN" sz="2400" dirty="0">
                <a:latin typeface="Times New Roman" panose="02020603050405020304" pitchFamily="18" charset="0"/>
                <a:ea typeface="黑体" panose="02010609060101010101" pitchFamily="2" charset="-122"/>
              </a:rPr>
              <a:t>100</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400℃</a:t>
            </a:r>
            <a:r>
              <a:rPr lang="zh-CN" altLang="en-US" sz="2400" dirty="0">
                <a:latin typeface="Times New Roman" panose="02020603050405020304" pitchFamily="18" charset="0"/>
                <a:ea typeface="黑体" panose="02010609060101010101" pitchFamily="2" charset="-122"/>
              </a:rPr>
              <a:t>温度段，分馏系数与温度的关系为：</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2"/>
          <p:cNvSpPr txBox="1">
            <a:spLocks noChangeArrowheads="1"/>
          </p:cNvSpPr>
          <p:nvPr/>
        </p:nvSpPr>
        <p:spPr bwMode="auto">
          <a:xfrm>
            <a:off x="179388" y="188913"/>
            <a:ext cx="3095625" cy="579437"/>
          </a:xfrm>
          <a:prstGeom prst="rect">
            <a:avLst/>
          </a:prstGeom>
          <a:noFill/>
          <a:ln w="9525">
            <a:noFill/>
            <a:miter lim="800000"/>
          </a:ln>
        </p:spPr>
        <p:txBody>
          <a:bodyPr>
            <a:spAutoFit/>
          </a:bodyPr>
          <a:lstStyle/>
          <a:p>
            <a:pPr>
              <a:spcBef>
                <a:spcPct val="50000"/>
              </a:spcBef>
            </a:pPr>
            <a:r>
              <a:rPr kumimoji="1" lang="en-US" altLang="zh-CN" sz="3200" b="1">
                <a:solidFill>
                  <a:srgbClr val="0000FF"/>
                </a:solidFill>
                <a:latin typeface="Times New Roman" panose="02020603050405020304" pitchFamily="18" charset="0"/>
                <a:ea typeface="黑体" panose="02010609060101010101" pitchFamily="2" charset="-122"/>
              </a:rPr>
              <a:t>1.  </a:t>
            </a:r>
            <a:r>
              <a:rPr kumimoji="1" lang="zh-CN" altLang="en-US" sz="3200" b="1">
                <a:solidFill>
                  <a:srgbClr val="0000FF"/>
                </a:solidFill>
                <a:latin typeface="Times New Roman" panose="02020603050405020304" pitchFamily="18" charset="0"/>
                <a:ea typeface="黑体" panose="02010609060101010101" pitchFamily="2" charset="-122"/>
              </a:rPr>
              <a:t>纬度效应</a:t>
            </a:r>
            <a:endParaRPr kumimoji="1" lang="zh-CN" altLang="en-US" sz="3200" b="1">
              <a:solidFill>
                <a:srgbClr val="0000FF"/>
              </a:solidFill>
              <a:latin typeface="Times New Roman" panose="02020603050405020304" pitchFamily="18" charset="0"/>
              <a:ea typeface="黑体" panose="02010609060101010101" pitchFamily="2" charset="-122"/>
            </a:endParaRPr>
          </a:p>
        </p:txBody>
      </p:sp>
      <p:grpSp>
        <p:nvGrpSpPr>
          <p:cNvPr id="2" name="Group 60"/>
          <p:cNvGrpSpPr/>
          <p:nvPr/>
        </p:nvGrpSpPr>
        <p:grpSpPr bwMode="auto">
          <a:xfrm>
            <a:off x="250825" y="1484313"/>
            <a:ext cx="8572500" cy="3986212"/>
            <a:chOff x="158" y="935"/>
            <a:chExt cx="5400" cy="2511"/>
          </a:xfrm>
        </p:grpSpPr>
        <p:sp>
          <p:nvSpPr>
            <p:cNvPr id="14343" name="Rectangle 8"/>
            <p:cNvSpPr>
              <a:spLocks noChangeArrowheads="1"/>
            </p:cNvSpPr>
            <p:nvPr/>
          </p:nvSpPr>
          <p:spPr bwMode="auto">
            <a:xfrm>
              <a:off x="294" y="1071"/>
              <a:ext cx="5161" cy="1996"/>
            </a:xfrm>
            <a:prstGeom prst="rect">
              <a:avLst/>
            </a:prstGeom>
            <a:solidFill>
              <a:schemeClr val="bg1"/>
            </a:solidFill>
            <a:ln w="9525">
              <a:noFill/>
              <a:miter lim="800000"/>
            </a:ln>
          </p:spPr>
          <p:txBody>
            <a:bodyPr wrap="none" anchor="ctr"/>
            <a:lstStyle/>
            <a:p>
              <a:endParaRPr lang="zh-CN" altLang="en-US"/>
            </a:p>
          </p:txBody>
        </p:sp>
        <p:sp>
          <p:nvSpPr>
            <p:cNvPr id="14344" name="Line 9"/>
            <p:cNvSpPr>
              <a:spLocks noChangeShapeType="1"/>
            </p:cNvSpPr>
            <p:nvPr/>
          </p:nvSpPr>
          <p:spPr bwMode="auto">
            <a:xfrm>
              <a:off x="974" y="3067"/>
              <a:ext cx="3844" cy="0"/>
            </a:xfrm>
            <a:prstGeom prst="line">
              <a:avLst/>
            </a:prstGeom>
            <a:noFill/>
            <a:ln w="38100">
              <a:solidFill>
                <a:schemeClr val="tx1"/>
              </a:solidFill>
              <a:round/>
              <a:tailEnd type="triangle" w="med" len="med"/>
            </a:ln>
          </p:spPr>
          <p:txBody>
            <a:bodyPr/>
            <a:lstStyle/>
            <a:p>
              <a:endParaRPr lang="zh-CN" altLang="en-US"/>
            </a:p>
          </p:txBody>
        </p:sp>
        <p:sp>
          <p:nvSpPr>
            <p:cNvPr id="14345" name="Line 10"/>
            <p:cNvSpPr>
              <a:spLocks noChangeShapeType="1"/>
            </p:cNvSpPr>
            <p:nvPr/>
          </p:nvSpPr>
          <p:spPr bwMode="auto">
            <a:xfrm flipV="1">
              <a:off x="974" y="1343"/>
              <a:ext cx="11" cy="1735"/>
            </a:xfrm>
            <a:prstGeom prst="line">
              <a:avLst/>
            </a:prstGeom>
            <a:noFill/>
            <a:ln w="38100">
              <a:solidFill>
                <a:schemeClr val="tx1"/>
              </a:solidFill>
              <a:round/>
              <a:tailEnd type="triangle" w="med" len="med"/>
            </a:ln>
          </p:spPr>
          <p:txBody>
            <a:bodyPr/>
            <a:lstStyle/>
            <a:p>
              <a:endParaRPr lang="zh-CN" altLang="en-US"/>
            </a:p>
          </p:txBody>
        </p:sp>
        <p:sp>
          <p:nvSpPr>
            <p:cNvPr id="14346" name="Text Box 11"/>
            <p:cNvSpPr txBox="1">
              <a:spLocks noChangeArrowheads="1"/>
            </p:cNvSpPr>
            <p:nvPr/>
          </p:nvSpPr>
          <p:spPr bwMode="auto">
            <a:xfrm>
              <a:off x="4739" y="2931"/>
              <a:ext cx="635" cy="288"/>
            </a:xfrm>
            <a:prstGeom prst="rect">
              <a:avLst/>
            </a:prstGeom>
            <a:noFill/>
            <a:ln w="9525">
              <a:noFill/>
              <a:miter lim="800000"/>
            </a:ln>
          </p:spPr>
          <p:txBody>
            <a:bodyPr>
              <a:spAutoFit/>
            </a:bodyPr>
            <a:lstStyle/>
            <a:p>
              <a:pPr algn="ctr">
                <a:spcBef>
                  <a:spcPct val="50000"/>
                </a:spcBef>
              </a:pPr>
              <a:r>
                <a:rPr kumimoji="1" lang="zh-CN" altLang="en-US" sz="2400" b="1">
                  <a:latin typeface="华文新魏" panose="02010800040101010101" pitchFamily="2" charset="-122"/>
                  <a:ea typeface="华文新魏" panose="02010800040101010101" pitchFamily="2" charset="-122"/>
                </a:rPr>
                <a:t>纬度</a:t>
              </a:r>
              <a:endParaRPr kumimoji="1" lang="zh-CN" altLang="en-US" sz="2400" b="1">
                <a:latin typeface="华文新魏" panose="02010800040101010101" pitchFamily="2" charset="-122"/>
                <a:ea typeface="华文新魏" panose="02010800040101010101" pitchFamily="2" charset="-122"/>
              </a:endParaRPr>
            </a:p>
          </p:txBody>
        </p:sp>
        <p:sp>
          <p:nvSpPr>
            <p:cNvPr id="14347" name="Text Box 12"/>
            <p:cNvSpPr txBox="1">
              <a:spLocks noChangeArrowheads="1"/>
            </p:cNvSpPr>
            <p:nvPr/>
          </p:nvSpPr>
          <p:spPr bwMode="auto">
            <a:xfrm>
              <a:off x="702" y="2931"/>
              <a:ext cx="198" cy="288"/>
            </a:xfrm>
            <a:prstGeom prst="rect">
              <a:avLst/>
            </a:prstGeom>
            <a:noFill/>
            <a:ln w="9525">
              <a:noFill/>
              <a:miter lim="800000"/>
            </a:ln>
          </p:spPr>
          <p:txBody>
            <a:bodyPr>
              <a:spAutoFit/>
            </a:bodyPr>
            <a:lstStyle/>
            <a:p>
              <a:pPr>
                <a:spcBef>
                  <a:spcPct val="50000"/>
                </a:spcBef>
              </a:pPr>
              <a:r>
                <a:rPr kumimoji="1" lang="en-US" altLang="ja-JP" sz="2400" b="1">
                  <a:latin typeface="MS PGothic" panose="020B0600070205080204" pitchFamily="34" charset="-128"/>
                  <a:ea typeface="MS PGothic" panose="020B0600070205080204" pitchFamily="34" charset="-128"/>
                </a:rPr>
                <a:t>0</a:t>
              </a:r>
              <a:endParaRPr kumimoji="1" lang="en-US" altLang="ja-JP" sz="2400" b="1">
                <a:latin typeface="MS PGothic" panose="020B0600070205080204" pitchFamily="34" charset="-128"/>
                <a:ea typeface="MS PGothic" panose="020B0600070205080204" pitchFamily="34" charset="-128"/>
              </a:endParaRPr>
            </a:p>
          </p:txBody>
        </p:sp>
        <p:sp>
          <p:nvSpPr>
            <p:cNvPr id="14348" name="Text Box 13"/>
            <p:cNvSpPr txBox="1">
              <a:spLocks noChangeArrowheads="1"/>
            </p:cNvSpPr>
            <p:nvPr/>
          </p:nvSpPr>
          <p:spPr bwMode="auto">
            <a:xfrm>
              <a:off x="158" y="1525"/>
              <a:ext cx="760" cy="518"/>
            </a:xfrm>
            <a:prstGeom prst="rect">
              <a:avLst/>
            </a:prstGeom>
            <a:noFill/>
            <a:ln w="9525">
              <a:noFill/>
              <a:miter lim="800000"/>
            </a:ln>
          </p:spPr>
          <p:txBody>
            <a:bodyPr>
              <a:spAutoFit/>
            </a:bodyPr>
            <a:lstStyle/>
            <a:p>
              <a:pPr algn="ctr">
                <a:spcBef>
                  <a:spcPct val="50000"/>
                </a:spcBef>
              </a:pPr>
              <a:r>
                <a:rPr kumimoji="1" lang="en-US" altLang="ja-JP" sz="2400" b="1">
                  <a:ea typeface="MS PGothic" panose="020B0600070205080204" pitchFamily="34" charset="-128"/>
                </a:rPr>
                <a:t>δD</a:t>
              </a:r>
              <a:br>
                <a:rPr kumimoji="1" lang="en-US" altLang="ja-JP" sz="2400" b="1">
                  <a:ea typeface="MS PGothic" panose="020B0600070205080204" pitchFamily="34" charset="-128"/>
                </a:rPr>
              </a:br>
              <a:r>
                <a:rPr kumimoji="1" lang="en-US" altLang="ja-JP" sz="2400" b="1">
                  <a:ea typeface="MS PGothic" panose="020B0600070205080204" pitchFamily="34" charset="-128"/>
                </a:rPr>
                <a:t>δ</a:t>
              </a:r>
              <a:r>
                <a:rPr kumimoji="1" lang="en-US" altLang="ja-JP" sz="2400" b="1" baseline="30000">
                  <a:ea typeface="MS PGothic" panose="020B0600070205080204" pitchFamily="34" charset="-128"/>
                </a:rPr>
                <a:t>18</a:t>
              </a:r>
              <a:r>
                <a:rPr kumimoji="1" lang="en-US" altLang="ja-JP" sz="2400" b="1">
                  <a:ea typeface="MS PGothic" panose="020B0600070205080204" pitchFamily="34" charset="-128"/>
                </a:rPr>
                <a:t>O</a:t>
              </a:r>
              <a:endParaRPr kumimoji="1" lang="en-US" altLang="ja-JP" sz="2400" b="1">
                <a:ea typeface="MS PGothic" panose="020B0600070205080204" pitchFamily="34" charset="-128"/>
              </a:endParaRPr>
            </a:p>
          </p:txBody>
        </p:sp>
        <p:grpSp>
          <p:nvGrpSpPr>
            <p:cNvPr id="3" name="Group 14"/>
            <p:cNvGrpSpPr/>
            <p:nvPr/>
          </p:nvGrpSpPr>
          <p:grpSpPr bwMode="auto">
            <a:xfrm>
              <a:off x="1065" y="2750"/>
              <a:ext cx="544" cy="288"/>
              <a:chOff x="1111" y="3113"/>
              <a:chExt cx="544" cy="288"/>
            </a:xfrm>
          </p:grpSpPr>
          <p:sp>
            <p:nvSpPr>
              <p:cNvPr id="14393" name="Text Box 15"/>
              <p:cNvSpPr txBox="1">
                <a:spLocks noChangeArrowheads="1"/>
              </p:cNvSpPr>
              <p:nvPr/>
            </p:nvSpPr>
            <p:spPr bwMode="auto">
              <a:xfrm>
                <a:off x="1111" y="3113"/>
                <a:ext cx="544" cy="288"/>
              </a:xfrm>
              <a:prstGeom prst="rect">
                <a:avLst/>
              </a:prstGeom>
              <a:noFill/>
              <a:ln w="9525">
                <a:noFill/>
                <a:miter lim="800000"/>
              </a:ln>
            </p:spPr>
            <p:txBody>
              <a:bodyPr>
                <a:spAutoFit/>
              </a:bodyPr>
              <a:lstStyle/>
              <a:p>
                <a:pPr algn="ctr">
                  <a:spcBef>
                    <a:spcPct val="50000"/>
                  </a:spcBef>
                </a:pPr>
                <a:r>
                  <a:rPr kumimoji="1" lang="zh-CN" altLang="en-US" sz="2400" b="1">
                    <a:solidFill>
                      <a:srgbClr val="FF0000"/>
                    </a:solidFill>
                    <a:latin typeface="华文新魏" panose="02010800040101010101" pitchFamily="2" charset="-122"/>
                    <a:ea typeface="华文新魏" panose="02010800040101010101" pitchFamily="2" charset="-122"/>
                  </a:rPr>
                  <a:t>海水</a:t>
                </a:r>
                <a:endParaRPr kumimoji="1" lang="zh-CN" altLang="en-US" sz="2400" b="1">
                  <a:solidFill>
                    <a:srgbClr val="FF0000"/>
                  </a:solidFill>
                  <a:latin typeface="华文新魏" panose="02010800040101010101" pitchFamily="2" charset="-122"/>
                  <a:ea typeface="华文新魏" panose="02010800040101010101" pitchFamily="2" charset="-122"/>
                </a:endParaRPr>
              </a:p>
            </p:txBody>
          </p:sp>
          <p:sp>
            <p:nvSpPr>
              <p:cNvPr id="14394" name="AutoShape 16"/>
              <p:cNvSpPr>
                <a:spLocks noChangeArrowheads="1"/>
              </p:cNvSpPr>
              <p:nvPr/>
            </p:nvSpPr>
            <p:spPr bwMode="auto">
              <a:xfrm>
                <a:off x="1111" y="3113"/>
                <a:ext cx="544" cy="262"/>
              </a:xfrm>
              <a:prstGeom prst="roundRect">
                <a:avLst>
                  <a:gd name="adj" fmla="val 16667"/>
                </a:avLst>
              </a:prstGeom>
              <a:noFill/>
              <a:ln w="9525">
                <a:solidFill>
                  <a:srgbClr val="FF0000"/>
                </a:solidFill>
                <a:round/>
              </a:ln>
            </p:spPr>
            <p:txBody>
              <a:bodyPr wrap="none" anchor="ctr"/>
              <a:lstStyle/>
              <a:p>
                <a:endParaRPr lang="zh-CN" altLang="en-US"/>
              </a:p>
            </p:txBody>
          </p:sp>
        </p:grpSp>
        <p:sp>
          <p:nvSpPr>
            <p:cNvPr id="14350" name="AutoShape 17"/>
            <p:cNvSpPr>
              <a:spLocks noChangeArrowheads="1"/>
            </p:cNvSpPr>
            <p:nvPr/>
          </p:nvSpPr>
          <p:spPr bwMode="auto">
            <a:xfrm>
              <a:off x="1156" y="1978"/>
              <a:ext cx="292" cy="721"/>
            </a:xfrm>
            <a:prstGeom prst="upArrow">
              <a:avLst>
                <a:gd name="adj1" fmla="val 50000"/>
                <a:gd name="adj2" fmla="val 61729"/>
              </a:avLst>
            </a:prstGeom>
            <a:noFill/>
            <a:ln w="9525">
              <a:solidFill>
                <a:srgbClr val="339966"/>
              </a:solidFill>
              <a:miter lim="800000"/>
            </a:ln>
          </p:spPr>
          <p:txBody>
            <a:bodyPr vert="eaVert" wrap="none" anchor="ctr"/>
            <a:lstStyle/>
            <a:p>
              <a:endParaRPr lang="zh-CN" altLang="en-US"/>
            </a:p>
          </p:txBody>
        </p:sp>
        <p:sp>
          <p:nvSpPr>
            <p:cNvPr id="14351" name="Text Box 18"/>
            <p:cNvSpPr txBox="1">
              <a:spLocks noChangeArrowheads="1"/>
            </p:cNvSpPr>
            <p:nvPr/>
          </p:nvSpPr>
          <p:spPr bwMode="auto">
            <a:xfrm>
              <a:off x="1065" y="2296"/>
              <a:ext cx="498" cy="250"/>
            </a:xfrm>
            <a:prstGeom prst="rect">
              <a:avLst/>
            </a:prstGeom>
            <a:noFill/>
            <a:ln w="9525">
              <a:noFill/>
              <a:miter lim="800000"/>
            </a:ln>
          </p:spPr>
          <p:txBody>
            <a:bodyPr>
              <a:spAutoFit/>
            </a:bodyPr>
            <a:lstStyle/>
            <a:p>
              <a:pPr algn="ctr">
                <a:spcBef>
                  <a:spcPct val="50000"/>
                </a:spcBef>
              </a:pPr>
              <a:r>
                <a:rPr kumimoji="1" lang="zh-CN" altLang="en-US" sz="2000" b="1">
                  <a:solidFill>
                    <a:srgbClr val="009900"/>
                  </a:solidFill>
                  <a:latin typeface="华文新魏" panose="02010800040101010101" pitchFamily="2" charset="-122"/>
                  <a:ea typeface="华文新魏" panose="02010800040101010101" pitchFamily="2" charset="-122"/>
                </a:rPr>
                <a:t>蒸发</a:t>
              </a:r>
              <a:endParaRPr kumimoji="1" lang="zh-CN" altLang="en-US" sz="2000" b="1">
                <a:solidFill>
                  <a:srgbClr val="009900"/>
                </a:solidFill>
                <a:latin typeface="华文新魏" panose="02010800040101010101" pitchFamily="2" charset="-122"/>
                <a:ea typeface="华文新魏" panose="02010800040101010101" pitchFamily="2" charset="-122"/>
              </a:endParaRPr>
            </a:p>
          </p:txBody>
        </p:sp>
        <p:grpSp>
          <p:nvGrpSpPr>
            <p:cNvPr id="4" name="Group 19"/>
            <p:cNvGrpSpPr/>
            <p:nvPr/>
          </p:nvGrpSpPr>
          <p:grpSpPr bwMode="auto">
            <a:xfrm>
              <a:off x="1065" y="1661"/>
              <a:ext cx="557" cy="288"/>
              <a:chOff x="1111" y="2024"/>
              <a:chExt cx="557" cy="288"/>
            </a:xfrm>
          </p:grpSpPr>
          <p:sp>
            <p:nvSpPr>
              <p:cNvPr id="14391" name="Text Box 20"/>
              <p:cNvSpPr txBox="1">
                <a:spLocks noChangeArrowheads="1"/>
              </p:cNvSpPr>
              <p:nvPr/>
            </p:nvSpPr>
            <p:spPr bwMode="auto">
              <a:xfrm>
                <a:off x="1156" y="2024"/>
                <a:ext cx="454" cy="288"/>
              </a:xfrm>
              <a:prstGeom prst="rect">
                <a:avLst/>
              </a:prstGeom>
              <a:noFill/>
              <a:ln w="9525">
                <a:noFill/>
                <a:miter lim="800000"/>
              </a:ln>
            </p:spPr>
            <p:txBody>
              <a:bodyPr lIns="18000" rIns="18000">
                <a:spAutoFit/>
              </a:bodyPr>
              <a:lstStyle/>
              <a:p>
                <a:pPr algn="ctr">
                  <a:spcBef>
                    <a:spcPct val="50000"/>
                  </a:spcBef>
                </a:pPr>
                <a:r>
                  <a:rPr kumimoji="1" lang="zh-CN" altLang="en-US" sz="2400" b="1">
                    <a:solidFill>
                      <a:srgbClr val="009900"/>
                    </a:solidFill>
                    <a:latin typeface="华文新魏" panose="02010800040101010101" pitchFamily="2" charset="-122"/>
                    <a:ea typeface="华文新魏" panose="02010800040101010101" pitchFamily="2" charset="-122"/>
                  </a:rPr>
                  <a:t>汽团</a:t>
                </a:r>
                <a:endParaRPr kumimoji="1" lang="zh-CN" altLang="en-US" sz="2400" b="1">
                  <a:solidFill>
                    <a:srgbClr val="009900"/>
                  </a:solidFill>
                  <a:latin typeface="华文新魏" panose="02010800040101010101" pitchFamily="2" charset="-122"/>
                  <a:ea typeface="华文新魏" panose="02010800040101010101" pitchFamily="2" charset="-122"/>
                </a:endParaRPr>
              </a:p>
            </p:txBody>
          </p:sp>
          <p:sp>
            <p:nvSpPr>
              <p:cNvPr id="14392" name="AutoShape 21"/>
              <p:cNvSpPr>
                <a:spLocks noChangeArrowheads="1"/>
              </p:cNvSpPr>
              <p:nvPr/>
            </p:nvSpPr>
            <p:spPr bwMode="auto">
              <a:xfrm>
                <a:off x="1111" y="2024"/>
                <a:ext cx="557" cy="260"/>
              </a:xfrm>
              <a:prstGeom prst="roundRect">
                <a:avLst>
                  <a:gd name="adj" fmla="val 16667"/>
                </a:avLst>
              </a:prstGeom>
              <a:noFill/>
              <a:ln w="9525">
                <a:solidFill>
                  <a:srgbClr val="339966"/>
                </a:solidFill>
                <a:round/>
              </a:ln>
            </p:spPr>
            <p:txBody>
              <a:bodyPr wrap="none" anchor="ctr"/>
              <a:lstStyle/>
              <a:p>
                <a:endParaRPr lang="zh-CN" altLang="en-US"/>
              </a:p>
            </p:txBody>
          </p:sp>
        </p:grpSp>
        <p:sp>
          <p:nvSpPr>
            <p:cNvPr id="14353" name="Line 22"/>
            <p:cNvSpPr>
              <a:spLocks noChangeShapeType="1"/>
            </p:cNvSpPr>
            <p:nvPr/>
          </p:nvSpPr>
          <p:spPr bwMode="auto">
            <a:xfrm flipV="1">
              <a:off x="1655" y="1253"/>
              <a:ext cx="2812" cy="522"/>
            </a:xfrm>
            <a:prstGeom prst="line">
              <a:avLst/>
            </a:prstGeom>
            <a:noFill/>
            <a:ln w="63500">
              <a:solidFill>
                <a:srgbClr val="00CC66"/>
              </a:solidFill>
              <a:round/>
              <a:tailEnd type="triangle" w="med" len="med"/>
            </a:ln>
          </p:spPr>
          <p:txBody>
            <a:bodyPr/>
            <a:lstStyle/>
            <a:p>
              <a:endParaRPr lang="zh-CN" altLang="en-US"/>
            </a:p>
          </p:txBody>
        </p:sp>
        <p:sp>
          <p:nvSpPr>
            <p:cNvPr id="14354" name="Line 23"/>
            <p:cNvSpPr>
              <a:spLocks noChangeShapeType="1"/>
            </p:cNvSpPr>
            <p:nvPr/>
          </p:nvSpPr>
          <p:spPr bwMode="auto">
            <a:xfrm flipH="1">
              <a:off x="1700" y="2387"/>
              <a:ext cx="2782" cy="470"/>
            </a:xfrm>
            <a:prstGeom prst="line">
              <a:avLst/>
            </a:prstGeom>
            <a:noFill/>
            <a:ln w="63500">
              <a:solidFill>
                <a:srgbClr val="FF0000"/>
              </a:solidFill>
              <a:round/>
              <a:tailEnd type="triangle" w="med" len="med"/>
            </a:ln>
          </p:spPr>
          <p:txBody>
            <a:bodyPr/>
            <a:lstStyle/>
            <a:p>
              <a:endParaRPr lang="zh-CN" altLang="en-US"/>
            </a:p>
          </p:txBody>
        </p:sp>
        <p:sp>
          <p:nvSpPr>
            <p:cNvPr id="14355" name="Text Box 24"/>
            <p:cNvSpPr txBox="1">
              <a:spLocks noChangeArrowheads="1"/>
            </p:cNvSpPr>
            <p:nvPr/>
          </p:nvSpPr>
          <p:spPr bwMode="auto">
            <a:xfrm rot="-480456">
              <a:off x="2426" y="2613"/>
              <a:ext cx="1653" cy="288"/>
            </a:xfrm>
            <a:prstGeom prst="rect">
              <a:avLst/>
            </a:prstGeom>
            <a:noFill/>
            <a:ln w="9525">
              <a:noFill/>
              <a:miter lim="800000"/>
            </a:ln>
          </p:spPr>
          <p:txBody>
            <a:bodyPr>
              <a:spAutoFit/>
            </a:bodyPr>
            <a:lstStyle/>
            <a:p>
              <a:pPr>
                <a:spcBef>
                  <a:spcPct val="50000"/>
                </a:spcBef>
              </a:pPr>
              <a:r>
                <a:rPr kumimoji="1" lang="zh-CN" altLang="en-US" sz="2400" b="1">
                  <a:solidFill>
                    <a:srgbClr val="FF0000"/>
                  </a:solidFill>
                  <a:latin typeface="华文新魏" panose="02010800040101010101" pitchFamily="2" charset="-122"/>
                  <a:ea typeface="华文新魏" panose="02010800040101010101" pitchFamily="2" charset="-122"/>
                </a:rPr>
                <a:t>越来越重的雨水</a:t>
              </a:r>
              <a:endParaRPr kumimoji="1" lang="zh-CN" altLang="en-US" sz="2400" b="1">
                <a:solidFill>
                  <a:srgbClr val="FF0000"/>
                </a:solidFill>
                <a:latin typeface="华文新魏" panose="02010800040101010101" pitchFamily="2" charset="-122"/>
                <a:ea typeface="华文新魏" panose="02010800040101010101" pitchFamily="2" charset="-122"/>
              </a:endParaRPr>
            </a:p>
          </p:txBody>
        </p:sp>
        <p:sp>
          <p:nvSpPr>
            <p:cNvPr id="14356" name="Text Box 25"/>
            <p:cNvSpPr txBox="1">
              <a:spLocks noChangeArrowheads="1"/>
            </p:cNvSpPr>
            <p:nvPr/>
          </p:nvSpPr>
          <p:spPr bwMode="auto">
            <a:xfrm rot="-552263">
              <a:off x="1927" y="1207"/>
              <a:ext cx="1996" cy="288"/>
            </a:xfrm>
            <a:prstGeom prst="rect">
              <a:avLst/>
            </a:prstGeom>
            <a:noFill/>
            <a:ln w="9525">
              <a:noFill/>
              <a:miter lim="800000"/>
            </a:ln>
          </p:spPr>
          <p:txBody>
            <a:bodyPr>
              <a:spAutoFit/>
            </a:bodyPr>
            <a:lstStyle/>
            <a:p>
              <a:pPr algn="ctr">
                <a:spcBef>
                  <a:spcPct val="50000"/>
                </a:spcBef>
              </a:pPr>
              <a:r>
                <a:rPr kumimoji="1" lang="zh-CN" altLang="en-US" sz="2400" b="1">
                  <a:solidFill>
                    <a:srgbClr val="009900"/>
                  </a:solidFill>
                  <a:latin typeface="华文新魏" panose="02010800040101010101" pitchFamily="2" charset="-122"/>
                  <a:ea typeface="华文新魏" panose="02010800040101010101" pitchFamily="2" charset="-122"/>
                </a:rPr>
                <a:t>越来越轻的水蒸气</a:t>
              </a:r>
              <a:endParaRPr kumimoji="1" lang="en-US" altLang="ja-JP" sz="2400" b="1">
                <a:solidFill>
                  <a:srgbClr val="009900"/>
                </a:solidFill>
                <a:latin typeface="华文新魏" panose="02010800040101010101" pitchFamily="2" charset="-122"/>
                <a:ea typeface="华文新魏" panose="02010800040101010101" pitchFamily="2" charset="-122"/>
              </a:endParaRPr>
            </a:p>
          </p:txBody>
        </p:sp>
        <p:sp>
          <p:nvSpPr>
            <p:cNvPr id="14357" name="Text Box 26"/>
            <p:cNvSpPr txBox="1">
              <a:spLocks noChangeArrowheads="1"/>
            </p:cNvSpPr>
            <p:nvPr/>
          </p:nvSpPr>
          <p:spPr bwMode="auto">
            <a:xfrm>
              <a:off x="974" y="3112"/>
              <a:ext cx="664" cy="288"/>
            </a:xfrm>
            <a:prstGeom prst="rect">
              <a:avLst/>
            </a:prstGeom>
            <a:noFill/>
            <a:ln w="9525">
              <a:noFill/>
              <a:miter lim="800000"/>
            </a:ln>
          </p:spPr>
          <p:txBody>
            <a:bodyPr>
              <a:spAutoFit/>
            </a:bodyPr>
            <a:lstStyle/>
            <a:p>
              <a:pPr algn="ctr">
                <a:spcBef>
                  <a:spcPct val="50000"/>
                </a:spcBef>
              </a:pPr>
              <a:r>
                <a:rPr kumimoji="1" lang="zh-CN" altLang="en-US" sz="2400" b="1">
                  <a:latin typeface="华文新魏" panose="02010800040101010101" pitchFamily="2" charset="-122"/>
                  <a:ea typeface="华文新魏" panose="02010800040101010101" pitchFamily="2" charset="-122"/>
                </a:rPr>
                <a:t>赤道</a:t>
              </a:r>
              <a:endParaRPr kumimoji="1" lang="zh-CN" altLang="en-US" sz="2400" b="1">
                <a:latin typeface="华文新魏" panose="02010800040101010101" pitchFamily="2" charset="-122"/>
                <a:ea typeface="华文新魏" panose="02010800040101010101" pitchFamily="2" charset="-122"/>
              </a:endParaRPr>
            </a:p>
          </p:txBody>
        </p:sp>
        <p:sp>
          <p:nvSpPr>
            <p:cNvPr id="14358" name="Text Box 27"/>
            <p:cNvSpPr txBox="1">
              <a:spLocks noChangeArrowheads="1"/>
            </p:cNvSpPr>
            <p:nvPr/>
          </p:nvSpPr>
          <p:spPr bwMode="auto">
            <a:xfrm>
              <a:off x="2562" y="3112"/>
              <a:ext cx="635" cy="288"/>
            </a:xfrm>
            <a:prstGeom prst="rect">
              <a:avLst/>
            </a:prstGeom>
            <a:noFill/>
            <a:ln w="9525">
              <a:noFill/>
              <a:miter lim="800000"/>
            </a:ln>
          </p:spPr>
          <p:txBody>
            <a:bodyPr>
              <a:spAutoFit/>
            </a:bodyPr>
            <a:lstStyle/>
            <a:p>
              <a:pPr algn="ctr">
                <a:spcBef>
                  <a:spcPct val="50000"/>
                </a:spcBef>
              </a:pPr>
              <a:r>
                <a:rPr kumimoji="1" lang="zh-CN" altLang="en-US" sz="2400" b="1">
                  <a:latin typeface="华文新魏" panose="02010800040101010101" pitchFamily="2" charset="-122"/>
                  <a:ea typeface="华文新魏" panose="02010800040101010101" pitchFamily="2" charset="-122"/>
                </a:rPr>
                <a:t>温带</a:t>
              </a:r>
              <a:endParaRPr kumimoji="1" lang="zh-CN" altLang="en-US" sz="2400" b="1">
                <a:latin typeface="华文新魏" panose="02010800040101010101" pitchFamily="2" charset="-122"/>
                <a:ea typeface="华文新魏" panose="02010800040101010101" pitchFamily="2" charset="-122"/>
              </a:endParaRPr>
            </a:p>
          </p:txBody>
        </p:sp>
        <p:sp>
          <p:nvSpPr>
            <p:cNvPr id="14359" name="Text Box 28"/>
            <p:cNvSpPr txBox="1">
              <a:spLocks noChangeArrowheads="1"/>
            </p:cNvSpPr>
            <p:nvPr/>
          </p:nvSpPr>
          <p:spPr bwMode="auto">
            <a:xfrm>
              <a:off x="4240" y="3112"/>
              <a:ext cx="619" cy="288"/>
            </a:xfrm>
            <a:prstGeom prst="rect">
              <a:avLst/>
            </a:prstGeom>
            <a:noFill/>
            <a:ln w="9525">
              <a:noFill/>
              <a:miter lim="800000"/>
            </a:ln>
          </p:spPr>
          <p:txBody>
            <a:bodyPr>
              <a:spAutoFit/>
            </a:bodyPr>
            <a:lstStyle/>
            <a:p>
              <a:pPr algn="ctr">
                <a:spcBef>
                  <a:spcPct val="50000"/>
                </a:spcBef>
              </a:pPr>
              <a:r>
                <a:rPr kumimoji="1" lang="zh-CN" altLang="en-US" sz="2400" b="1">
                  <a:latin typeface="华文新魏" panose="02010800040101010101" pitchFamily="2" charset="-122"/>
                  <a:ea typeface="华文新魏" panose="02010800040101010101" pitchFamily="2" charset="-122"/>
                </a:rPr>
                <a:t>极地</a:t>
              </a:r>
              <a:endParaRPr kumimoji="1" lang="zh-CN" altLang="en-US" sz="2400" b="1">
                <a:latin typeface="华文新魏" panose="02010800040101010101" pitchFamily="2" charset="-122"/>
                <a:ea typeface="华文新魏" panose="02010800040101010101" pitchFamily="2" charset="-122"/>
              </a:endParaRPr>
            </a:p>
          </p:txBody>
        </p:sp>
        <p:sp>
          <p:nvSpPr>
            <p:cNvPr id="14360" name="Text Box 29"/>
            <p:cNvSpPr txBox="1">
              <a:spLocks noChangeArrowheads="1"/>
            </p:cNvSpPr>
            <p:nvPr/>
          </p:nvSpPr>
          <p:spPr bwMode="auto">
            <a:xfrm>
              <a:off x="657" y="1162"/>
              <a:ext cx="253" cy="327"/>
            </a:xfrm>
            <a:prstGeom prst="rect">
              <a:avLst/>
            </a:prstGeom>
            <a:noFill/>
            <a:ln w="9525">
              <a:noFill/>
              <a:miter lim="800000"/>
            </a:ln>
          </p:spPr>
          <p:txBody>
            <a:bodyPr>
              <a:spAutoFit/>
            </a:bodyPr>
            <a:lstStyle/>
            <a:p>
              <a:pPr algn="ctr">
                <a:spcBef>
                  <a:spcPct val="50000"/>
                </a:spcBef>
              </a:pPr>
              <a:r>
                <a:rPr kumimoji="1" lang="en-US" altLang="ja-JP" sz="2800" b="1">
                  <a:latin typeface="Times New Roman" panose="02020603050405020304" pitchFamily="18" charset="0"/>
                  <a:ea typeface="MS PGothic" panose="020B0600070205080204" pitchFamily="34" charset="-128"/>
                </a:rPr>
                <a:t>–</a:t>
              </a:r>
              <a:endParaRPr kumimoji="1" lang="en-US" altLang="ja-JP" sz="2800" b="1">
                <a:latin typeface="MS PGothic" panose="020B0600070205080204" pitchFamily="34" charset="-128"/>
                <a:ea typeface="MS PGothic" panose="020B0600070205080204" pitchFamily="34" charset="-128"/>
              </a:endParaRPr>
            </a:p>
          </p:txBody>
        </p:sp>
        <p:grpSp>
          <p:nvGrpSpPr>
            <p:cNvPr id="5" name="Group 30"/>
            <p:cNvGrpSpPr/>
            <p:nvPr/>
          </p:nvGrpSpPr>
          <p:grpSpPr bwMode="auto">
            <a:xfrm>
              <a:off x="5102" y="935"/>
              <a:ext cx="456" cy="471"/>
              <a:chOff x="4954" y="1655"/>
              <a:chExt cx="456" cy="471"/>
            </a:xfrm>
          </p:grpSpPr>
          <p:sp>
            <p:nvSpPr>
              <p:cNvPr id="14389" name="Oval 31"/>
              <p:cNvSpPr>
                <a:spLocks noChangeArrowheads="1"/>
              </p:cNvSpPr>
              <p:nvPr/>
            </p:nvSpPr>
            <p:spPr bwMode="auto">
              <a:xfrm>
                <a:off x="4954" y="1655"/>
                <a:ext cx="456" cy="471"/>
              </a:xfrm>
              <a:prstGeom prst="ellipse">
                <a:avLst/>
              </a:prstGeom>
              <a:solidFill>
                <a:srgbClr val="00CCFF"/>
              </a:solidFill>
              <a:ln w="9525">
                <a:solidFill>
                  <a:schemeClr val="tx1"/>
                </a:solidFill>
                <a:round/>
              </a:ln>
            </p:spPr>
            <p:txBody>
              <a:bodyPr wrap="none" anchor="ctr"/>
              <a:lstStyle/>
              <a:p>
                <a:endParaRPr lang="zh-CN" altLang="en-US"/>
              </a:p>
            </p:txBody>
          </p:sp>
          <p:sp>
            <p:nvSpPr>
              <p:cNvPr id="14390" name="Text Box 32"/>
              <p:cNvSpPr txBox="1">
                <a:spLocks noChangeArrowheads="1"/>
              </p:cNvSpPr>
              <p:nvPr/>
            </p:nvSpPr>
            <p:spPr bwMode="auto">
              <a:xfrm>
                <a:off x="5012" y="1752"/>
                <a:ext cx="317" cy="288"/>
              </a:xfrm>
              <a:prstGeom prst="rect">
                <a:avLst/>
              </a:prstGeom>
              <a:noFill/>
              <a:ln w="9525">
                <a:noFill/>
                <a:miter lim="800000"/>
              </a:ln>
            </p:spPr>
            <p:txBody>
              <a:bodyPr>
                <a:spAutoFit/>
              </a:bodyPr>
              <a:lstStyle/>
              <a:p>
                <a:pPr algn="ctr">
                  <a:spcBef>
                    <a:spcPct val="50000"/>
                  </a:spcBef>
                </a:pPr>
                <a:r>
                  <a:rPr kumimoji="1" lang="zh-CN" altLang="en-US" sz="2400" b="1">
                    <a:latin typeface="华文新魏" panose="02010800040101010101" pitchFamily="2" charset="-122"/>
                    <a:ea typeface="华文新魏" panose="02010800040101010101" pitchFamily="2" charset="-122"/>
                  </a:rPr>
                  <a:t>轻</a:t>
                </a:r>
                <a:endParaRPr kumimoji="1" lang="zh-CN" altLang="en-US" sz="2400" b="1">
                  <a:latin typeface="华文新魏" panose="02010800040101010101" pitchFamily="2" charset="-122"/>
                  <a:ea typeface="华文新魏" panose="02010800040101010101" pitchFamily="2" charset="-122"/>
                </a:endParaRPr>
              </a:p>
            </p:txBody>
          </p:sp>
        </p:grpSp>
        <p:grpSp>
          <p:nvGrpSpPr>
            <p:cNvPr id="6" name="Group 33"/>
            <p:cNvGrpSpPr/>
            <p:nvPr/>
          </p:nvGrpSpPr>
          <p:grpSpPr bwMode="auto">
            <a:xfrm>
              <a:off x="294" y="2976"/>
              <a:ext cx="454" cy="470"/>
              <a:chOff x="107" y="3232"/>
              <a:chExt cx="454" cy="470"/>
            </a:xfrm>
          </p:grpSpPr>
          <p:sp>
            <p:nvSpPr>
              <p:cNvPr id="14387" name="Oval 34"/>
              <p:cNvSpPr>
                <a:spLocks noChangeArrowheads="1"/>
              </p:cNvSpPr>
              <p:nvPr/>
            </p:nvSpPr>
            <p:spPr bwMode="auto">
              <a:xfrm>
                <a:off x="107" y="3232"/>
                <a:ext cx="454" cy="470"/>
              </a:xfrm>
              <a:prstGeom prst="ellipse">
                <a:avLst/>
              </a:prstGeom>
              <a:solidFill>
                <a:srgbClr val="FF0000"/>
              </a:solidFill>
              <a:ln w="9525">
                <a:solidFill>
                  <a:schemeClr val="tx1"/>
                </a:solidFill>
                <a:round/>
              </a:ln>
            </p:spPr>
            <p:txBody>
              <a:bodyPr wrap="none" anchor="ctr"/>
              <a:lstStyle/>
              <a:p>
                <a:endParaRPr lang="zh-CN" altLang="en-US"/>
              </a:p>
            </p:txBody>
          </p:sp>
          <p:sp>
            <p:nvSpPr>
              <p:cNvPr id="14388" name="Text Box 35"/>
              <p:cNvSpPr txBox="1">
                <a:spLocks noChangeArrowheads="1"/>
              </p:cNvSpPr>
              <p:nvPr/>
            </p:nvSpPr>
            <p:spPr bwMode="auto">
              <a:xfrm>
                <a:off x="158" y="3294"/>
                <a:ext cx="363" cy="288"/>
              </a:xfrm>
              <a:prstGeom prst="rect">
                <a:avLst/>
              </a:prstGeom>
              <a:noFill/>
              <a:ln w="9525">
                <a:noFill/>
                <a:miter lim="800000"/>
              </a:ln>
            </p:spPr>
            <p:txBody>
              <a:bodyPr>
                <a:spAutoFit/>
              </a:bodyPr>
              <a:lstStyle/>
              <a:p>
                <a:pPr algn="ctr">
                  <a:spcBef>
                    <a:spcPct val="50000"/>
                  </a:spcBef>
                </a:pPr>
                <a:r>
                  <a:rPr kumimoji="1" lang="zh-CN" altLang="en-US" sz="2400" b="1">
                    <a:latin typeface="华文新魏" panose="02010800040101010101" pitchFamily="2" charset="-122"/>
                    <a:ea typeface="华文新魏" panose="02010800040101010101" pitchFamily="2" charset="-122"/>
                  </a:rPr>
                  <a:t>重</a:t>
                </a:r>
                <a:endParaRPr kumimoji="1" lang="zh-CN" altLang="en-US" sz="2400" b="1">
                  <a:latin typeface="华文新魏" panose="02010800040101010101" pitchFamily="2" charset="-122"/>
                  <a:ea typeface="华文新魏" panose="02010800040101010101" pitchFamily="2" charset="-122"/>
                </a:endParaRPr>
              </a:p>
            </p:txBody>
          </p:sp>
        </p:grpSp>
        <p:grpSp>
          <p:nvGrpSpPr>
            <p:cNvPr id="7" name="Group 36"/>
            <p:cNvGrpSpPr/>
            <p:nvPr/>
          </p:nvGrpSpPr>
          <p:grpSpPr bwMode="auto">
            <a:xfrm>
              <a:off x="1745" y="2341"/>
              <a:ext cx="545" cy="299"/>
              <a:chOff x="1791" y="2704"/>
              <a:chExt cx="545" cy="299"/>
            </a:xfrm>
          </p:grpSpPr>
          <p:sp>
            <p:nvSpPr>
              <p:cNvPr id="14385" name="Text Box 37"/>
              <p:cNvSpPr txBox="1">
                <a:spLocks noChangeArrowheads="1"/>
              </p:cNvSpPr>
              <p:nvPr/>
            </p:nvSpPr>
            <p:spPr bwMode="auto">
              <a:xfrm>
                <a:off x="1791" y="2704"/>
                <a:ext cx="505" cy="288"/>
              </a:xfrm>
              <a:prstGeom prst="rect">
                <a:avLst/>
              </a:prstGeom>
              <a:noFill/>
              <a:ln w="9525">
                <a:noFill/>
                <a:miter lim="800000"/>
              </a:ln>
            </p:spPr>
            <p:txBody>
              <a:bodyPr>
                <a:spAutoFit/>
              </a:bodyPr>
              <a:lstStyle/>
              <a:p>
                <a:pPr>
                  <a:spcBef>
                    <a:spcPct val="50000"/>
                  </a:spcBef>
                </a:pPr>
                <a:r>
                  <a:rPr kumimoji="1" lang="zh-CN" altLang="en-US" sz="2400" b="1">
                    <a:solidFill>
                      <a:srgbClr val="FF0000"/>
                    </a:solidFill>
                    <a:latin typeface="华文新魏" panose="02010800040101010101" pitchFamily="2" charset="-122"/>
                    <a:ea typeface="华文新魏" panose="02010800040101010101" pitchFamily="2" charset="-122"/>
                  </a:rPr>
                  <a:t>雨水</a:t>
                </a:r>
                <a:endParaRPr kumimoji="1" lang="zh-CN" altLang="en-US" sz="2400" b="1">
                  <a:solidFill>
                    <a:srgbClr val="FF0000"/>
                  </a:solidFill>
                  <a:latin typeface="华文新魏" panose="02010800040101010101" pitchFamily="2" charset="-122"/>
                  <a:ea typeface="华文新魏" panose="02010800040101010101" pitchFamily="2" charset="-122"/>
                </a:endParaRPr>
              </a:p>
            </p:txBody>
          </p:sp>
          <p:sp>
            <p:nvSpPr>
              <p:cNvPr id="14386" name="AutoShape 38"/>
              <p:cNvSpPr>
                <a:spLocks noChangeArrowheads="1"/>
              </p:cNvSpPr>
              <p:nvPr/>
            </p:nvSpPr>
            <p:spPr bwMode="auto">
              <a:xfrm>
                <a:off x="1791" y="2750"/>
                <a:ext cx="545" cy="253"/>
              </a:xfrm>
              <a:prstGeom prst="roundRect">
                <a:avLst>
                  <a:gd name="adj" fmla="val 16667"/>
                </a:avLst>
              </a:prstGeom>
              <a:noFill/>
              <a:ln w="9525">
                <a:solidFill>
                  <a:srgbClr val="FF0000"/>
                </a:solidFill>
                <a:round/>
              </a:ln>
            </p:spPr>
            <p:txBody>
              <a:bodyPr wrap="none" anchor="ctr"/>
              <a:lstStyle/>
              <a:p>
                <a:endParaRPr lang="zh-CN" altLang="en-US"/>
              </a:p>
            </p:txBody>
          </p:sp>
        </p:grpSp>
        <p:grpSp>
          <p:nvGrpSpPr>
            <p:cNvPr id="8" name="Group 39"/>
            <p:cNvGrpSpPr/>
            <p:nvPr/>
          </p:nvGrpSpPr>
          <p:grpSpPr bwMode="auto">
            <a:xfrm>
              <a:off x="4512" y="1026"/>
              <a:ext cx="557" cy="288"/>
              <a:chOff x="1111" y="2024"/>
              <a:chExt cx="557" cy="288"/>
            </a:xfrm>
          </p:grpSpPr>
          <p:sp>
            <p:nvSpPr>
              <p:cNvPr id="14383" name="Text Box 40"/>
              <p:cNvSpPr txBox="1">
                <a:spLocks noChangeArrowheads="1"/>
              </p:cNvSpPr>
              <p:nvPr/>
            </p:nvSpPr>
            <p:spPr bwMode="auto">
              <a:xfrm>
                <a:off x="1156" y="2024"/>
                <a:ext cx="454" cy="288"/>
              </a:xfrm>
              <a:prstGeom prst="rect">
                <a:avLst/>
              </a:prstGeom>
              <a:noFill/>
              <a:ln w="9525">
                <a:noFill/>
                <a:miter lim="800000"/>
              </a:ln>
            </p:spPr>
            <p:txBody>
              <a:bodyPr lIns="18000" rIns="18000">
                <a:spAutoFit/>
              </a:bodyPr>
              <a:lstStyle/>
              <a:p>
                <a:pPr algn="ctr">
                  <a:spcBef>
                    <a:spcPct val="50000"/>
                  </a:spcBef>
                </a:pPr>
                <a:r>
                  <a:rPr kumimoji="1" lang="zh-CN" altLang="en-US" sz="2400" b="1">
                    <a:solidFill>
                      <a:srgbClr val="009900"/>
                    </a:solidFill>
                    <a:latin typeface="华文新魏" panose="02010800040101010101" pitchFamily="2" charset="-122"/>
                    <a:ea typeface="华文新魏" panose="02010800040101010101" pitchFamily="2" charset="-122"/>
                  </a:rPr>
                  <a:t>汽团</a:t>
                </a:r>
                <a:endParaRPr kumimoji="1" lang="zh-CN" altLang="en-US" sz="2400" b="1">
                  <a:solidFill>
                    <a:srgbClr val="009900"/>
                  </a:solidFill>
                  <a:latin typeface="华文新魏" panose="02010800040101010101" pitchFamily="2" charset="-122"/>
                  <a:ea typeface="华文新魏" panose="02010800040101010101" pitchFamily="2" charset="-122"/>
                </a:endParaRPr>
              </a:p>
            </p:txBody>
          </p:sp>
          <p:sp>
            <p:nvSpPr>
              <p:cNvPr id="14384" name="AutoShape 41"/>
              <p:cNvSpPr>
                <a:spLocks noChangeArrowheads="1"/>
              </p:cNvSpPr>
              <p:nvPr/>
            </p:nvSpPr>
            <p:spPr bwMode="auto">
              <a:xfrm>
                <a:off x="1111" y="2024"/>
                <a:ext cx="557" cy="260"/>
              </a:xfrm>
              <a:prstGeom prst="roundRect">
                <a:avLst>
                  <a:gd name="adj" fmla="val 16667"/>
                </a:avLst>
              </a:prstGeom>
              <a:noFill/>
              <a:ln w="9525">
                <a:solidFill>
                  <a:srgbClr val="339966"/>
                </a:solidFill>
                <a:round/>
              </a:ln>
            </p:spPr>
            <p:txBody>
              <a:bodyPr wrap="none" anchor="ctr"/>
              <a:lstStyle/>
              <a:p>
                <a:endParaRPr lang="zh-CN" altLang="en-US"/>
              </a:p>
            </p:txBody>
          </p:sp>
        </p:grpSp>
        <p:grpSp>
          <p:nvGrpSpPr>
            <p:cNvPr id="9" name="Group 42"/>
            <p:cNvGrpSpPr/>
            <p:nvPr/>
          </p:nvGrpSpPr>
          <p:grpSpPr bwMode="auto">
            <a:xfrm>
              <a:off x="2698" y="2160"/>
              <a:ext cx="545" cy="299"/>
              <a:chOff x="1791" y="2704"/>
              <a:chExt cx="545" cy="299"/>
            </a:xfrm>
          </p:grpSpPr>
          <p:sp>
            <p:nvSpPr>
              <p:cNvPr id="14381" name="Text Box 43"/>
              <p:cNvSpPr txBox="1">
                <a:spLocks noChangeArrowheads="1"/>
              </p:cNvSpPr>
              <p:nvPr/>
            </p:nvSpPr>
            <p:spPr bwMode="auto">
              <a:xfrm>
                <a:off x="1791" y="2704"/>
                <a:ext cx="505" cy="288"/>
              </a:xfrm>
              <a:prstGeom prst="rect">
                <a:avLst/>
              </a:prstGeom>
              <a:noFill/>
              <a:ln w="9525">
                <a:noFill/>
                <a:miter lim="800000"/>
              </a:ln>
            </p:spPr>
            <p:txBody>
              <a:bodyPr>
                <a:spAutoFit/>
              </a:bodyPr>
              <a:lstStyle/>
              <a:p>
                <a:pPr>
                  <a:spcBef>
                    <a:spcPct val="50000"/>
                  </a:spcBef>
                </a:pPr>
                <a:r>
                  <a:rPr kumimoji="1" lang="zh-CN" altLang="en-US" sz="2400" b="1">
                    <a:solidFill>
                      <a:srgbClr val="FF0000"/>
                    </a:solidFill>
                    <a:latin typeface="华文新魏" panose="02010800040101010101" pitchFamily="2" charset="-122"/>
                    <a:ea typeface="华文新魏" panose="02010800040101010101" pitchFamily="2" charset="-122"/>
                  </a:rPr>
                  <a:t>雨水</a:t>
                </a:r>
                <a:endParaRPr kumimoji="1" lang="zh-CN" altLang="en-US" sz="2400" b="1">
                  <a:solidFill>
                    <a:srgbClr val="FF0000"/>
                  </a:solidFill>
                  <a:latin typeface="华文新魏" panose="02010800040101010101" pitchFamily="2" charset="-122"/>
                  <a:ea typeface="华文新魏" panose="02010800040101010101" pitchFamily="2" charset="-122"/>
                </a:endParaRPr>
              </a:p>
            </p:txBody>
          </p:sp>
          <p:sp>
            <p:nvSpPr>
              <p:cNvPr id="14382" name="AutoShape 44"/>
              <p:cNvSpPr>
                <a:spLocks noChangeArrowheads="1"/>
              </p:cNvSpPr>
              <p:nvPr/>
            </p:nvSpPr>
            <p:spPr bwMode="auto">
              <a:xfrm>
                <a:off x="1791" y="2750"/>
                <a:ext cx="545" cy="253"/>
              </a:xfrm>
              <a:prstGeom prst="roundRect">
                <a:avLst>
                  <a:gd name="adj" fmla="val 16667"/>
                </a:avLst>
              </a:prstGeom>
              <a:noFill/>
              <a:ln w="9525">
                <a:solidFill>
                  <a:srgbClr val="FF0000"/>
                </a:solidFill>
                <a:round/>
              </a:ln>
            </p:spPr>
            <p:txBody>
              <a:bodyPr wrap="none" anchor="ctr"/>
              <a:lstStyle/>
              <a:p>
                <a:endParaRPr lang="zh-CN" altLang="en-US"/>
              </a:p>
            </p:txBody>
          </p:sp>
        </p:grpSp>
        <p:grpSp>
          <p:nvGrpSpPr>
            <p:cNvPr id="10" name="Group 45"/>
            <p:cNvGrpSpPr/>
            <p:nvPr/>
          </p:nvGrpSpPr>
          <p:grpSpPr bwMode="auto">
            <a:xfrm>
              <a:off x="3696" y="1978"/>
              <a:ext cx="545" cy="299"/>
              <a:chOff x="1791" y="2704"/>
              <a:chExt cx="545" cy="299"/>
            </a:xfrm>
          </p:grpSpPr>
          <p:sp>
            <p:nvSpPr>
              <p:cNvPr id="14379" name="Text Box 46"/>
              <p:cNvSpPr txBox="1">
                <a:spLocks noChangeArrowheads="1"/>
              </p:cNvSpPr>
              <p:nvPr/>
            </p:nvSpPr>
            <p:spPr bwMode="auto">
              <a:xfrm>
                <a:off x="1791" y="2704"/>
                <a:ext cx="505" cy="288"/>
              </a:xfrm>
              <a:prstGeom prst="rect">
                <a:avLst/>
              </a:prstGeom>
              <a:noFill/>
              <a:ln w="9525">
                <a:noFill/>
                <a:miter lim="800000"/>
              </a:ln>
            </p:spPr>
            <p:txBody>
              <a:bodyPr>
                <a:spAutoFit/>
              </a:bodyPr>
              <a:lstStyle/>
              <a:p>
                <a:pPr>
                  <a:spcBef>
                    <a:spcPct val="50000"/>
                  </a:spcBef>
                </a:pPr>
                <a:r>
                  <a:rPr kumimoji="1" lang="zh-CN" altLang="en-US" sz="2400" b="1">
                    <a:solidFill>
                      <a:srgbClr val="FF0000"/>
                    </a:solidFill>
                    <a:latin typeface="华文新魏" panose="02010800040101010101" pitchFamily="2" charset="-122"/>
                    <a:ea typeface="华文新魏" panose="02010800040101010101" pitchFamily="2" charset="-122"/>
                  </a:rPr>
                  <a:t>雨水</a:t>
                </a:r>
                <a:endParaRPr kumimoji="1" lang="zh-CN" altLang="en-US" sz="2400" b="1">
                  <a:solidFill>
                    <a:srgbClr val="FF0000"/>
                  </a:solidFill>
                  <a:latin typeface="华文新魏" panose="02010800040101010101" pitchFamily="2" charset="-122"/>
                  <a:ea typeface="华文新魏" panose="02010800040101010101" pitchFamily="2" charset="-122"/>
                </a:endParaRPr>
              </a:p>
            </p:txBody>
          </p:sp>
          <p:sp>
            <p:nvSpPr>
              <p:cNvPr id="14380" name="AutoShape 47"/>
              <p:cNvSpPr>
                <a:spLocks noChangeArrowheads="1"/>
              </p:cNvSpPr>
              <p:nvPr/>
            </p:nvSpPr>
            <p:spPr bwMode="auto">
              <a:xfrm>
                <a:off x="1791" y="2750"/>
                <a:ext cx="545" cy="253"/>
              </a:xfrm>
              <a:prstGeom prst="roundRect">
                <a:avLst>
                  <a:gd name="adj" fmla="val 16667"/>
                </a:avLst>
              </a:prstGeom>
              <a:noFill/>
              <a:ln w="9525">
                <a:solidFill>
                  <a:srgbClr val="FF0000"/>
                </a:solidFill>
                <a:round/>
              </a:ln>
            </p:spPr>
            <p:txBody>
              <a:bodyPr wrap="none" anchor="ctr"/>
              <a:lstStyle/>
              <a:p>
                <a:endParaRPr lang="zh-CN" altLang="en-US"/>
              </a:p>
            </p:txBody>
          </p:sp>
        </p:grpSp>
        <p:grpSp>
          <p:nvGrpSpPr>
            <p:cNvPr id="11" name="Group 48"/>
            <p:cNvGrpSpPr/>
            <p:nvPr/>
          </p:nvGrpSpPr>
          <p:grpSpPr bwMode="auto">
            <a:xfrm>
              <a:off x="1927" y="1888"/>
              <a:ext cx="183" cy="377"/>
              <a:chOff x="1973" y="2251"/>
              <a:chExt cx="183" cy="377"/>
            </a:xfrm>
          </p:grpSpPr>
          <p:sp>
            <p:nvSpPr>
              <p:cNvPr id="14376" name="Line 49"/>
              <p:cNvSpPr>
                <a:spLocks noChangeShapeType="1"/>
              </p:cNvSpPr>
              <p:nvPr/>
            </p:nvSpPr>
            <p:spPr bwMode="auto">
              <a:xfrm flipH="1">
                <a:off x="1973" y="2251"/>
                <a:ext cx="2" cy="377"/>
              </a:xfrm>
              <a:prstGeom prst="line">
                <a:avLst/>
              </a:prstGeom>
              <a:noFill/>
              <a:ln w="38100">
                <a:solidFill>
                  <a:schemeClr val="tx1"/>
                </a:solidFill>
                <a:prstDash val="dash"/>
                <a:round/>
              </a:ln>
            </p:spPr>
            <p:txBody>
              <a:bodyPr/>
              <a:lstStyle/>
              <a:p>
                <a:endParaRPr lang="zh-CN" altLang="en-US"/>
              </a:p>
            </p:txBody>
          </p:sp>
          <p:sp>
            <p:nvSpPr>
              <p:cNvPr id="14377" name="Line 50"/>
              <p:cNvSpPr>
                <a:spLocks noChangeShapeType="1"/>
              </p:cNvSpPr>
              <p:nvPr/>
            </p:nvSpPr>
            <p:spPr bwMode="auto">
              <a:xfrm flipH="1">
                <a:off x="2064" y="2251"/>
                <a:ext cx="2" cy="377"/>
              </a:xfrm>
              <a:prstGeom prst="line">
                <a:avLst/>
              </a:prstGeom>
              <a:noFill/>
              <a:ln w="38100">
                <a:solidFill>
                  <a:schemeClr val="tx1"/>
                </a:solidFill>
                <a:prstDash val="dash"/>
                <a:round/>
              </a:ln>
            </p:spPr>
            <p:txBody>
              <a:bodyPr/>
              <a:lstStyle/>
              <a:p>
                <a:endParaRPr lang="zh-CN" altLang="en-US"/>
              </a:p>
            </p:txBody>
          </p:sp>
          <p:sp>
            <p:nvSpPr>
              <p:cNvPr id="14378" name="Line 51"/>
              <p:cNvSpPr>
                <a:spLocks noChangeShapeType="1"/>
              </p:cNvSpPr>
              <p:nvPr/>
            </p:nvSpPr>
            <p:spPr bwMode="auto">
              <a:xfrm flipH="1">
                <a:off x="2154" y="2251"/>
                <a:ext cx="2" cy="377"/>
              </a:xfrm>
              <a:prstGeom prst="line">
                <a:avLst/>
              </a:prstGeom>
              <a:noFill/>
              <a:ln w="38100">
                <a:solidFill>
                  <a:schemeClr val="tx1"/>
                </a:solidFill>
                <a:prstDash val="dash"/>
                <a:round/>
              </a:ln>
            </p:spPr>
            <p:txBody>
              <a:bodyPr/>
              <a:lstStyle/>
              <a:p>
                <a:endParaRPr lang="zh-CN" altLang="en-US"/>
              </a:p>
            </p:txBody>
          </p:sp>
        </p:grpSp>
        <p:grpSp>
          <p:nvGrpSpPr>
            <p:cNvPr id="12" name="Group 52"/>
            <p:cNvGrpSpPr/>
            <p:nvPr/>
          </p:nvGrpSpPr>
          <p:grpSpPr bwMode="auto">
            <a:xfrm>
              <a:off x="2879" y="1706"/>
              <a:ext cx="183" cy="377"/>
              <a:chOff x="1973" y="2251"/>
              <a:chExt cx="183" cy="377"/>
            </a:xfrm>
          </p:grpSpPr>
          <p:sp>
            <p:nvSpPr>
              <p:cNvPr id="14373" name="Line 53"/>
              <p:cNvSpPr>
                <a:spLocks noChangeShapeType="1"/>
              </p:cNvSpPr>
              <p:nvPr/>
            </p:nvSpPr>
            <p:spPr bwMode="auto">
              <a:xfrm flipH="1">
                <a:off x="1973" y="2251"/>
                <a:ext cx="2" cy="377"/>
              </a:xfrm>
              <a:prstGeom prst="line">
                <a:avLst/>
              </a:prstGeom>
              <a:noFill/>
              <a:ln w="38100">
                <a:solidFill>
                  <a:schemeClr val="tx1"/>
                </a:solidFill>
                <a:prstDash val="dash"/>
                <a:round/>
              </a:ln>
            </p:spPr>
            <p:txBody>
              <a:bodyPr/>
              <a:lstStyle/>
              <a:p>
                <a:endParaRPr lang="zh-CN" altLang="en-US"/>
              </a:p>
            </p:txBody>
          </p:sp>
          <p:sp>
            <p:nvSpPr>
              <p:cNvPr id="14374" name="Line 54"/>
              <p:cNvSpPr>
                <a:spLocks noChangeShapeType="1"/>
              </p:cNvSpPr>
              <p:nvPr/>
            </p:nvSpPr>
            <p:spPr bwMode="auto">
              <a:xfrm flipH="1">
                <a:off x="2064" y="2251"/>
                <a:ext cx="2" cy="377"/>
              </a:xfrm>
              <a:prstGeom prst="line">
                <a:avLst/>
              </a:prstGeom>
              <a:noFill/>
              <a:ln w="38100">
                <a:solidFill>
                  <a:schemeClr val="tx1"/>
                </a:solidFill>
                <a:prstDash val="dash"/>
                <a:round/>
              </a:ln>
            </p:spPr>
            <p:txBody>
              <a:bodyPr/>
              <a:lstStyle/>
              <a:p>
                <a:endParaRPr lang="zh-CN" altLang="en-US"/>
              </a:p>
            </p:txBody>
          </p:sp>
          <p:sp>
            <p:nvSpPr>
              <p:cNvPr id="14375" name="Line 55"/>
              <p:cNvSpPr>
                <a:spLocks noChangeShapeType="1"/>
              </p:cNvSpPr>
              <p:nvPr/>
            </p:nvSpPr>
            <p:spPr bwMode="auto">
              <a:xfrm flipH="1">
                <a:off x="2154" y="2251"/>
                <a:ext cx="2" cy="377"/>
              </a:xfrm>
              <a:prstGeom prst="line">
                <a:avLst/>
              </a:prstGeom>
              <a:noFill/>
              <a:ln w="38100">
                <a:solidFill>
                  <a:schemeClr val="tx1"/>
                </a:solidFill>
                <a:prstDash val="dash"/>
                <a:round/>
              </a:ln>
            </p:spPr>
            <p:txBody>
              <a:bodyPr/>
              <a:lstStyle/>
              <a:p>
                <a:endParaRPr lang="zh-CN" altLang="en-US"/>
              </a:p>
            </p:txBody>
          </p:sp>
        </p:grpSp>
        <p:grpSp>
          <p:nvGrpSpPr>
            <p:cNvPr id="13" name="Group 56"/>
            <p:cNvGrpSpPr/>
            <p:nvPr/>
          </p:nvGrpSpPr>
          <p:grpSpPr bwMode="auto">
            <a:xfrm>
              <a:off x="3877" y="1525"/>
              <a:ext cx="183" cy="377"/>
              <a:chOff x="1973" y="2251"/>
              <a:chExt cx="183" cy="377"/>
            </a:xfrm>
          </p:grpSpPr>
          <p:sp>
            <p:nvSpPr>
              <p:cNvPr id="14370" name="Line 57"/>
              <p:cNvSpPr>
                <a:spLocks noChangeShapeType="1"/>
              </p:cNvSpPr>
              <p:nvPr/>
            </p:nvSpPr>
            <p:spPr bwMode="auto">
              <a:xfrm flipH="1">
                <a:off x="1973" y="2251"/>
                <a:ext cx="2" cy="377"/>
              </a:xfrm>
              <a:prstGeom prst="line">
                <a:avLst/>
              </a:prstGeom>
              <a:noFill/>
              <a:ln w="38100">
                <a:solidFill>
                  <a:schemeClr val="tx1"/>
                </a:solidFill>
                <a:prstDash val="dash"/>
                <a:round/>
              </a:ln>
            </p:spPr>
            <p:txBody>
              <a:bodyPr/>
              <a:lstStyle/>
              <a:p>
                <a:endParaRPr lang="zh-CN" altLang="en-US"/>
              </a:p>
            </p:txBody>
          </p:sp>
          <p:sp>
            <p:nvSpPr>
              <p:cNvPr id="14371" name="Line 58"/>
              <p:cNvSpPr>
                <a:spLocks noChangeShapeType="1"/>
              </p:cNvSpPr>
              <p:nvPr/>
            </p:nvSpPr>
            <p:spPr bwMode="auto">
              <a:xfrm flipH="1">
                <a:off x="2064" y="2251"/>
                <a:ext cx="2" cy="377"/>
              </a:xfrm>
              <a:prstGeom prst="line">
                <a:avLst/>
              </a:prstGeom>
              <a:noFill/>
              <a:ln w="38100">
                <a:solidFill>
                  <a:schemeClr val="tx1"/>
                </a:solidFill>
                <a:prstDash val="dash"/>
                <a:round/>
              </a:ln>
            </p:spPr>
            <p:txBody>
              <a:bodyPr/>
              <a:lstStyle/>
              <a:p>
                <a:endParaRPr lang="zh-CN" altLang="en-US"/>
              </a:p>
            </p:txBody>
          </p:sp>
          <p:sp>
            <p:nvSpPr>
              <p:cNvPr id="14372" name="Line 59"/>
              <p:cNvSpPr>
                <a:spLocks noChangeShapeType="1"/>
              </p:cNvSpPr>
              <p:nvPr/>
            </p:nvSpPr>
            <p:spPr bwMode="auto">
              <a:xfrm flipH="1">
                <a:off x="2154" y="2251"/>
                <a:ext cx="2" cy="377"/>
              </a:xfrm>
              <a:prstGeom prst="line">
                <a:avLst/>
              </a:prstGeom>
              <a:noFill/>
              <a:ln w="38100">
                <a:solidFill>
                  <a:schemeClr val="tx1"/>
                </a:solidFill>
                <a:prstDash val="dash"/>
                <a:round/>
              </a:ln>
            </p:spPr>
            <p:txBody>
              <a:bodyPr/>
              <a:lstStyle/>
              <a:p>
                <a:endParaRPr lang="zh-CN" altLang="en-US"/>
              </a:p>
            </p:txBody>
          </p:sp>
        </p:grpSp>
      </p:grpSp>
      <p:grpSp>
        <p:nvGrpSpPr>
          <p:cNvPr id="14" name="Group 2"/>
          <p:cNvGrpSpPr/>
          <p:nvPr/>
        </p:nvGrpSpPr>
        <p:grpSpPr bwMode="auto">
          <a:xfrm>
            <a:off x="0" y="765175"/>
            <a:ext cx="2627313" cy="215900"/>
            <a:chOff x="58" y="1117"/>
            <a:chExt cx="2631" cy="181"/>
          </a:xfrm>
        </p:grpSpPr>
        <p:sp>
          <p:nvSpPr>
            <p:cNvPr id="14341"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4342"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4" name="Rectangle 4"/>
          <p:cNvSpPr>
            <a:spLocks noChangeArrowheads="1"/>
          </p:cNvSpPr>
          <p:nvPr/>
        </p:nvSpPr>
        <p:spPr bwMode="auto">
          <a:xfrm>
            <a:off x="541338" y="875219"/>
            <a:ext cx="6983412" cy="584775"/>
          </a:xfrm>
          <a:prstGeom prst="rect">
            <a:avLst/>
          </a:prstGeom>
          <a:noFill/>
          <a:ln w="9525" algn="ctr">
            <a:noFill/>
            <a:miter lim="800000"/>
          </a:ln>
          <a:effectLst/>
        </p:spPr>
        <p:txBody>
          <a:bodyPr anchor="ctr">
            <a:spAutoFit/>
          </a:bodyPr>
          <a:lstStyle/>
          <a:p>
            <a:pPr algn="dist"/>
            <a:r>
              <a:rPr lang="zh-CN" altLang="en-US"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应用稳定碳同位素校正地下水</a:t>
            </a:r>
            <a:r>
              <a:rPr lang="en-US" altLang="zh-CN" sz="3200" baseline="300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14</a:t>
            </a:r>
            <a:r>
              <a:rPr lang="en-US" altLang="zh-CN"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C</a:t>
            </a:r>
            <a:r>
              <a:rPr lang="zh-CN" altLang="en-US"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rPr>
              <a:t>年龄</a:t>
            </a:r>
            <a:endParaRPr lang="zh-CN" altLang="en-US" sz="3200" dirty="0">
              <a:solidFill>
                <a:srgbClr val="0000FF"/>
              </a:solidFill>
              <a:latin typeface="Times New Roman" panose="02020603050405020304" pitchFamily="18" charset="0"/>
              <a:ea typeface="黑体" panose="02010609060101010101" pitchFamily="2" charset="-122"/>
              <a:cs typeface="Times New Roman" panose="02020603050405020304" pitchFamily="18" charset="0"/>
            </a:endParaRPr>
          </a:p>
        </p:txBody>
      </p:sp>
      <p:graphicFrame>
        <p:nvGraphicFramePr>
          <p:cNvPr id="66565" name="Object 5"/>
          <p:cNvGraphicFramePr>
            <a:graphicFrameLocks noChangeAspect="1"/>
          </p:cNvGraphicFramePr>
          <p:nvPr/>
        </p:nvGraphicFramePr>
        <p:xfrm>
          <a:off x="827088" y="2557463"/>
          <a:ext cx="5618162" cy="1663700"/>
        </p:xfrm>
        <a:graphic>
          <a:graphicData uri="http://schemas.openxmlformats.org/presentationml/2006/ole">
            <mc:AlternateContent xmlns:mc="http://schemas.openxmlformats.org/markup-compatibility/2006">
              <mc:Choice xmlns:v="urn:schemas-microsoft-com:vml" Requires="v">
                <p:oleObj spid="_x0000_s10241" name="Equation" r:id="rId1" imgW="39319200" imgH="11582400" progId="">
                  <p:embed/>
                </p:oleObj>
              </mc:Choice>
              <mc:Fallback>
                <p:oleObj name="Equation" r:id="rId1" imgW="39319200" imgH="11582400" progId="">
                  <p:embed/>
                  <p:pic>
                    <p:nvPicPr>
                      <p:cNvPr id="0" name="图片 10240"/>
                      <p:cNvPicPr>
                        <a:picLocks noChangeAspect="1"/>
                      </p:cNvPicPr>
                      <p:nvPr/>
                    </p:nvPicPr>
                    <p:blipFill>
                      <a:blip r:embed="rId2"/>
                      <a:stretch>
                        <a:fillRect/>
                      </a:stretch>
                    </p:blipFill>
                    <p:spPr>
                      <a:xfrm>
                        <a:off x="827088" y="2557463"/>
                        <a:ext cx="5618162" cy="1663700"/>
                      </a:xfrm>
                      <a:prstGeom prst="rect">
                        <a:avLst/>
                      </a:prstGeom>
                      <a:noFill/>
                      <a:ln w="9525">
                        <a:noFill/>
                      </a:ln>
                    </p:spPr>
                  </p:pic>
                </p:oleObj>
              </mc:Fallback>
            </mc:AlternateContent>
          </a:graphicData>
        </a:graphic>
      </p:graphicFrame>
      <p:sp>
        <p:nvSpPr>
          <p:cNvPr id="66566" name="Rectangle 6"/>
          <p:cNvSpPr>
            <a:spLocks noChangeArrowheads="1"/>
          </p:cNvSpPr>
          <p:nvPr/>
        </p:nvSpPr>
        <p:spPr bwMode="auto">
          <a:xfrm>
            <a:off x="6443663" y="3205441"/>
            <a:ext cx="2200667" cy="369332"/>
          </a:xfrm>
          <a:prstGeom prst="rect">
            <a:avLst/>
          </a:prstGeom>
          <a:noFill/>
          <a:ln w="9525">
            <a:noFill/>
            <a:miter lim="800000"/>
          </a:ln>
          <a:effectLst/>
        </p:spPr>
        <p:txBody>
          <a:bodyPr wrap="none" anchor="ctr">
            <a:spAutoFit/>
          </a:bodyPr>
          <a:lstStyle/>
          <a:p>
            <a:r>
              <a:rPr lang="zh-CN" altLang="en-US" sz="1800">
                <a:ea typeface="宋体" panose="02010600030101010101" pitchFamily="2" charset="-122"/>
              </a:rPr>
              <a:t>（ </a:t>
            </a:r>
            <a:r>
              <a:rPr lang="en-US" altLang="zh-CN" sz="1800">
                <a:ea typeface="宋体" panose="02010600030101010101" pitchFamily="2" charset="-122"/>
              </a:rPr>
              <a:t>Pearson</a:t>
            </a:r>
            <a:r>
              <a:rPr lang="zh-CN" altLang="en-US" sz="1800">
                <a:ea typeface="宋体" panose="02010600030101010101" pitchFamily="2" charset="-122"/>
              </a:rPr>
              <a:t>，</a:t>
            </a:r>
            <a:r>
              <a:rPr lang="en-US" altLang="zh-CN" sz="1800">
                <a:ea typeface="宋体" panose="02010600030101010101" pitchFamily="2" charset="-122"/>
              </a:rPr>
              <a:t>1964</a:t>
            </a:r>
            <a:r>
              <a:rPr lang="zh-CN" altLang="en-US" sz="1800">
                <a:ea typeface="宋体" panose="02010600030101010101" pitchFamily="2" charset="-122"/>
              </a:rPr>
              <a:t>） </a:t>
            </a:r>
            <a:endParaRPr lang="zh-CN" altLang="en-US" sz="1800">
              <a:ea typeface="宋体" panose="02010600030101010101" pitchFamily="2" charset="-122"/>
            </a:endParaRPr>
          </a:p>
        </p:txBody>
      </p:sp>
      <p:sp>
        <p:nvSpPr>
          <p:cNvPr id="66567" name="Text Box 7"/>
          <p:cNvSpPr txBox="1">
            <a:spLocks noChangeArrowheads="1"/>
          </p:cNvSpPr>
          <p:nvPr/>
        </p:nvSpPr>
        <p:spPr bwMode="auto">
          <a:xfrm>
            <a:off x="900113" y="4903788"/>
            <a:ext cx="5040312" cy="523220"/>
          </a:xfrm>
          <a:prstGeom prst="rect">
            <a:avLst/>
          </a:prstGeom>
          <a:noFill/>
          <a:ln w="9525">
            <a:noFill/>
            <a:miter lim="800000"/>
          </a:ln>
          <a:effectLst/>
        </p:spPr>
        <p:txBody>
          <a:bodyPr>
            <a:spAutoFit/>
          </a:bodyPr>
          <a:lstStyle/>
          <a:p>
            <a:pPr>
              <a:spcBef>
                <a:spcPct val="50000"/>
              </a:spcBef>
            </a:pPr>
            <a:r>
              <a:rPr lang="en-US" altLang="zh-CN" sz="2800" dirty="0">
                <a:latin typeface="Times New Roman" panose="02020603050405020304" pitchFamily="18" charset="0"/>
                <a:ea typeface="黑体" panose="02010609060101010101" pitchFamily="2" charset="-122"/>
              </a:rPr>
              <a:t>A</a:t>
            </a:r>
            <a:r>
              <a:rPr lang="zh-CN" altLang="en-US" sz="2800" baseline="-25000" dirty="0">
                <a:latin typeface="Times New Roman" panose="02020603050405020304" pitchFamily="18" charset="0"/>
                <a:ea typeface="黑体" panose="02010609060101010101" pitchFamily="2" charset="-122"/>
              </a:rPr>
              <a:t>样</a:t>
            </a:r>
            <a:r>
              <a:rPr lang="zh-CN" altLang="en-US" sz="2800" dirty="0">
                <a:latin typeface="Times New Roman" panose="02020603050405020304" pitchFamily="18" charset="0"/>
                <a:ea typeface="黑体" panose="02010609060101010101" pitchFamily="2" charset="-122"/>
              </a:rPr>
              <a:t>：水样中</a:t>
            </a:r>
            <a:r>
              <a:rPr lang="en-US" altLang="zh-CN" sz="2800" baseline="30000" dirty="0">
                <a:latin typeface="Times New Roman" panose="02020603050405020304" pitchFamily="18" charset="0"/>
                <a:ea typeface="黑体" panose="02010609060101010101" pitchFamily="2" charset="-122"/>
              </a:rPr>
              <a:t>14</a:t>
            </a:r>
            <a:r>
              <a:rPr lang="en-US" altLang="zh-CN" sz="2800" dirty="0">
                <a:latin typeface="Times New Roman" panose="02020603050405020304" pitchFamily="18" charset="0"/>
                <a:ea typeface="黑体" panose="02010609060101010101" pitchFamily="2" charset="-122"/>
              </a:rPr>
              <a:t>C</a:t>
            </a:r>
            <a:r>
              <a:rPr lang="zh-CN" altLang="en-US" sz="2800" dirty="0">
                <a:latin typeface="Times New Roman" panose="02020603050405020304" pitchFamily="18" charset="0"/>
                <a:ea typeface="黑体" panose="02010609060101010101" pitchFamily="2" charset="-122"/>
              </a:rPr>
              <a:t>放射性强度</a:t>
            </a:r>
            <a:endParaRPr lang="zh-CN" altLang="en-US" sz="28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Text Box 4"/>
          <p:cNvSpPr txBox="1">
            <a:spLocks noChangeArrowheads="1"/>
          </p:cNvSpPr>
          <p:nvPr/>
        </p:nvSpPr>
        <p:spPr bwMode="auto">
          <a:xfrm>
            <a:off x="539750" y="524659"/>
            <a:ext cx="7532712" cy="954107"/>
          </a:xfrm>
          <a:prstGeom prst="rect">
            <a:avLst/>
          </a:prstGeom>
          <a:noFill/>
          <a:ln w="9525" algn="ctr">
            <a:noFill/>
            <a:miter lim="800000"/>
          </a:ln>
          <a:effectLst/>
        </p:spPr>
        <p:txBody>
          <a:bodyPr wrap="square" anchor="ctr">
            <a:spAutoFit/>
          </a:bodyPr>
          <a:lstStyle/>
          <a:p>
            <a:r>
              <a:rPr lang="zh-CN" altLang="en-US" sz="2800" dirty="0">
                <a:solidFill>
                  <a:srgbClr val="0000FF"/>
                </a:solidFill>
                <a:latin typeface="Times New Roman" panose="02020603050405020304" pitchFamily="18" charset="0"/>
                <a:ea typeface="黑体" panose="02010609060101010101" pitchFamily="2" charset="-122"/>
              </a:rPr>
              <a:t>判断地下水中</a:t>
            </a:r>
            <a:r>
              <a:rPr lang="en-US" altLang="zh-CN" sz="2800" dirty="0" smtClean="0">
                <a:solidFill>
                  <a:srgbClr val="0000FF"/>
                </a:solidFill>
                <a:latin typeface="Times New Roman" panose="02020603050405020304" pitchFamily="18" charset="0"/>
                <a:ea typeface="黑体" panose="02010609060101010101" pitchFamily="2" charset="-122"/>
              </a:rPr>
              <a:t>HCO</a:t>
            </a:r>
            <a:r>
              <a:rPr lang="en-US" altLang="zh-CN" sz="2800" baseline="-25000" dirty="0" smtClean="0">
                <a:solidFill>
                  <a:srgbClr val="0000FF"/>
                </a:solidFill>
                <a:latin typeface="Times New Roman" panose="02020603050405020304" pitchFamily="18" charset="0"/>
                <a:ea typeface="黑体" panose="02010609060101010101" pitchFamily="2" charset="-122"/>
              </a:rPr>
              <a:t>3</a:t>
            </a:r>
            <a:r>
              <a:rPr lang="en-US" altLang="zh-CN" sz="2800" baseline="30000" dirty="0" smtClean="0">
                <a:solidFill>
                  <a:srgbClr val="0000FF"/>
                </a:solidFill>
                <a:latin typeface="Times New Roman" panose="02020603050405020304" pitchFamily="18" charset="0"/>
                <a:ea typeface="黑体" panose="02010609060101010101" pitchFamily="2" charset="-122"/>
              </a:rPr>
              <a:t>-</a:t>
            </a:r>
            <a:r>
              <a:rPr lang="zh-CN" altLang="en-US" sz="2800" dirty="0" smtClean="0">
                <a:solidFill>
                  <a:srgbClr val="0000FF"/>
                </a:solidFill>
                <a:latin typeface="Times New Roman" panose="02020603050405020304" pitchFamily="18" charset="0"/>
                <a:ea typeface="黑体" panose="02010609060101010101" pitchFamily="2" charset="-122"/>
              </a:rPr>
              <a:t>、</a:t>
            </a:r>
            <a:r>
              <a:rPr lang="en-US" altLang="zh-CN" sz="2800" dirty="0">
                <a:solidFill>
                  <a:srgbClr val="0000FF"/>
                </a:solidFill>
                <a:latin typeface="Times New Roman" panose="02020603050405020304" pitchFamily="18" charset="0"/>
                <a:ea typeface="黑体" panose="02010609060101010101" pitchFamily="2" charset="-122"/>
              </a:rPr>
              <a:t>CO</a:t>
            </a:r>
            <a:r>
              <a:rPr lang="en-US" altLang="zh-CN" sz="2800" baseline="-25000" dirty="0">
                <a:solidFill>
                  <a:srgbClr val="0000FF"/>
                </a:solidFill>
                <a:latin typeface="Times New Roman" panose="02020603050405020304" pitchFamily="18" charset="0"/>
                <a:ea typeface="黑体" panose="02010609060101010101" pitchFamily="2" charset="-122"/>
              </a:rPr>
              <a:t>2</a:t>
            </a:r>
            <a:r>
              <a:rPr lang="zh-CN" altLang="en-US" sz="2800" dirty="0">
                <a:solidFill>
                  <a:srgbClr val="0000FF"/>
                </a:solidFill>
                <a:latin typeface="Times New Roman" panose="02020603050405020304" pitchFamily="18" charset="0"/>
                <a:ea typeface="黑体" panose="02010609060101010101" pitchFamily="2" charset="-122"/>
              </a:rPr>
              <a:t>的来源和碳酸盐岩石的沉积环境</a:t>
            </a:r>
            <a:endParaRPr lang="zh-CN" altLang="en-US" sz="2800" dirty="0">
              <a:solidFill>
                <a:srgbClr val="0000FF"/>
              </a:solidFill>
              <a:latin typeface="Times New Roman" panose="02020603050405020304" pitchFamily="18" charset="0"/>
              <a:ea typeface="黑体" panose="02010609060101010101" pitchFamily="2" charset="-122"/>
            </a:endParaRPr>
          </a:p>
        </p:txBody>
      </p:sp>
      <p:sp>
        <p:nvSpPr>
          <p:cNvPr id="26629" name="Text Box 5"/>
          <p:cNvSpPr txBox="1">
            <a:spLocks noChangeArrowheads="1"/>
          </p:cNvSpPr>
          <p:nvPr/>
        </p:nvSpPr>
        <p:spPr bwMode="auto">
          <a:xfrm>
            <a:off x="539750" y="1773238"/>
            <a:ext cx="7848600" cy="4893647"/>
          </a:xfrm>
          <a:prstGeom prst="rect">
            <a:avLst/>
          </a:prstGeom>
          <a:noFill/>
          <a:ln w="9525">
            <a:noFill/>
            <a:miter lim="800000"/>
          </a:ln>
          <a:effectLst/>
        </p:spPr>
        <p:txBody>
          <a:bodyPr>
            <a:spAutoFit/>
          </a:bodyPr>
          <a:lstStyle/>
          <a:p>
            <a:pPr marL="342900" indent="-342900" algn="just">
              <a:buFont typeface="Wingdings" panose="05000000000000000000" pitchFamily="2" charset="2"/>
              <a:buChar char="l"/>
            </a:pPr>
            <a:r>
              <a:rPr lang="zh-CN" altLang="en-US" sz="2400" dirty="0">
                <a:latin typeface="Times New Roman" panose="02020603050405020304" pitchFamily="18" charset="0"/>
                <a:ea typeface="黑体" panose="02010609060101010101" pitchFamily="2" charset="-122"/>
              </a:rPr>
              <a:t>大气</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与水中游离</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之间的碳同位素不断地进行交换，构成</a:t>
            </a:r>
            <a:r>
              <a:rPr lang="en-US" altLang="zh-CN" sz="2400" dirty="0">
                <a:solidFill>
                  <a:srgbClr val="FF0000"/>
                </a:solidFill>
                <a:latin typeface="Times New Roman" panose="02020603050405020304" pitchFamily="18" charset="0"/>
                <a:ea typeface="黑体" panose="02010609060101010101" pitchFamily="2" charset="-122"/>
              </a:rPr>
              <a:t>CO</a:t>
            </a:r>
            <a:r>
              <a:rPr lang="en-US" altLang="zh-CN" sz="2400" baseline="-25000" dirty="0">
                <a:solidFill>
                  <a:srgbClr val="FF0000"/>
                </a:solidFill>
                <a:latin typeface="Times New Roman" panose="02020603050405020304" pitchFamily="18" charset="0"/>
                <a:ea typeface="黑体" panose="02010609060101010101" pitchFamily="2" charset="-122"/>
              </a:rPr>
              <a:t>2</a:t>
            </a:r>
            <a:r>
              <a:rPr lang="en-US" altLang="zh-CN" sz="2400" dirty="0">
                <a:solidFill>
                  <a:srgbClr val="FF0000"/>
                </a:solidFill>
                <a:latin typeface="Times New Roman" panose="02020603050405020304" pitchFamily="18" charset="0"/>
                <a:ea typeface="黑体" panose="02010609060101010101" pitchFamily="2" charset="-122"/>
              </a:rPr>
              <a:t>(</a:t>
            </a:r>
            <a:r>
              <a:rPr lang="zh-CN" altLang="en-US" sz="2400" dirty="0">
                <a:solidFill>
                  <a:srgbClr val="FF0000"/>
                </a:solidFill>
                <a:latin typeface="Times New Roman" panose="02020603050405020304" pitchFamily="18" charset="0"/>
                <a:ea typeface="黑体" panose="02010609060101010101" pitchFamily="2" charset="-122"/>
              </a:rPr>
              <a:t>大气</a:t>
            </a:r>
            <a:r>
              <a:rPr lang="en-US" altLang="zh-CN" sz="2400" dirty="0">
                <a:solidFill>
                  <a:srgbClr val="FF0000"/>
                </a:solidFill>
                <a:latin typeface="Times New Roman" panose="02020603050405020304" pitchFamily="18" charset="0"/>
                <a:ea typeface="黑体" panose="02010609060101010101" pitchFamily="2" charset="-122"/>
              </a:rPr>
              <a:t>)</a:t>
            </a:r>
            <a:r>
              <a:rPr lang="zh-CN" altLang="en-US" sz="2400" dirty="0">
                <a:solidFill>
                  <a:srgbClr val="FF0000"/>
                </a:solidFill>
                <a:latin typeface="Times New Roman" panose="02020603050405020304" pitchFamily="18" charset="0"/>
                <a:ea typeface="黑体" panose="02010609060101010101" pitchFamily="2" charset="-122"/>
              </a:rPr>
              <a:t>－</a:t>
            </a:r>
            <a:r>
              <a:rPr lang="en-US" altLang="zh-CN" sz="2400" dirty="0">
                <a:solidFill>
                  <a:srgbClr val="FF0000"/>
                </a:solidFill>
                <a:latin typeface="Times New Roman" panose="02020603050405020304" pitchFamily="18" charset="0"/>
                <a:ea typeface="黑体" panose="02010609060101010101" pitchFamily="2" charset="-122"/>
              </a:rPr>
              <a:t>HCO</a:t>
            </a:r>
            <a:r>
              <a:rPr lang="en-US" altLang="zh-CN" sz="2400" baseline="-25000" dirty="0">
                <a:solidFill>
                  <a:srgbClr val="FF0000"/>
                </a:solidFill>
                <a:latin typeface="Times New Roman" panose="02020603050405020304" pitchFamily="18" charset="0"/>
                <a:ea typeface="黑体" panose="02010609060101010101" pitchFamily="2" charset="-122"/>
              </a:rPr>
              <a:t>3</a:t>
            </a:r>
            <a:r>
              <a:rPr lang="en-US" altLang="zh-CN" sz="2400" baseline="30000" dirty="0">
                <a:solidFill>
                  <a:srgbClr val="FF0000"/>
                </a:solidFill>
                <a:latin typeface="Times New Roman" panose="02020603050405020304" pitchFamily="18" charset="0"/>
                <a:ea typeface="黑体" panose="02010609060101010101" pitchFamily="2" charset="-122"/>
              </a:rPr>
              <a:t>-</a:t>
            </a:r>
            <a:r>
              <a:rPr lang="zh-CN" altLang="en-US" sz="2400" dirty="0">
                <a:solidFill>
                  <a:srgbClr val="FF0000"/>
                </a:solidFill>
                <a:latin typeface="Times New Roman" panose="02020603050405020304" pitchFamily="18" charset="0"/>
                <a:ea typeface="黑体" panose="02010609060101010101" pitchFamily="2" charset="-122"/>
              </a:rPr>
              <a:t>（溶液）－</a:t>
            </a:r>
            <a:r>
              <a:rPr lang="en-US" altLang="zh-CN" sz="2400" dirty="0">
                <a:solidFill>
                  <a:srgbClr val="FF0000"/>
                </a:solidFill>
                <a:latin typeface="Times New Roman" panose="02020603050405020304" pitchFamily="18" charset="0"/>
                <a:ea typeface="黑体" panose="02010609060101010101" pitchFamily="2" charset="-122"/>
              </a:rPr>
              <a:t>CO</a:t>
            </a:r>
            <a:r>
              <a:rPr lang="en-US" altLang="zh-CN" sz="2400" baseline="-25000" dirty="0">
                <a:solidFill>
                  <a:srgbClr val="FF0000"/>
                </a:solidFill>
                <a:latin typeface="Times New Roman" panose="02020603050405020304" pitchFamily="18" charset="0"/>
                <a:ea typeface="黑体" panose="02010609060101010101" pitchFamily="2" charset="-122"/>
              </a:rPr>
              <a:t>3</a:t>
            </a:r>
            <a:r>
              <a:rPr lang="en-US" altLang="zh-CN" sz="2400" baseline="30000" dirty="0">
                <a:solidFill>
                  <a:srgbClr val="FF0000"/>
                </a:solidFill>
                <a:latin typeface="Times New Roman" panose="02020603050405020304" pitchFamily="18" charset="0"/>
                <a:ea typeface="黑体" panose="02010609060101010101" pitchFamily="2" charset="-122"/>
              </a:rPr>
              <a:t>2-</a:t>
            </a:r>
            <a:r>
              <a:rPr lang="zh-CN" altLang="en-US" sz="2400" dirty="0">
                <a:solidFill>
                  <a:srgbClr val="FF0000"/>
                </a:solidFill>
                <a:latin typeface="Times New Roman" panose="02020603050405020304" pitchFamily="18" charset="0"/>
                <a:ea typeface="黑体" panose="02010609060101010101" pitchFamily="2" charset="-122"/>
              </a:rPr>
              <a:t>（碳酸盐）</a:t>
            </a:r>
            <a:r>
              <a:rPr lang="zh-CN" altLang="en-US" sz="2400" dirty="0">
                <a:latin typeface="Times New Roman" panose="02020603050405020304" pitchFamily="18" charset="0"/>
                <a:ea typeface="黑体" panose="02010609060101010101" pitchFamily="2" charset="-122"/>
              </a:rPr>
              <a:t>平衡系统。已知在正常条件下，大气</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值为</a:t>
            </a:r>
            <a:r>
              <a:rPr lang="en-US" altLang="zh-CN" sz="2400" dirty="0">
                <a:latin typeface="Times New Roman" panose="02020603050405020304" pitchFamily="18" charset="0"/>
                <a:ea typeface="黑体" panose="02010609060101010101" pitchFamily="2" charset="-122"/>
              </a:rPr>
              <a:t>-7‰</a:t>
            </a:r>
            <a:r>
              <a:rPr lang="zh-CN" altLang="en-US" sz="2400" dirty="0">
                <a:latin typeface="Times New Roman" panose="02020603050405020304" pitchFamily="18" charset="0"/>
                <a:ea typeface="黑体" panose="02010609060101010101" pitchFamily="2" charset="-122"/>
              </a:rPr>
              <a:t>；土壤</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和现代生物的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值为</a:t>
            </a:r>
            <a:r>
              <a:rPr lang="en-US" altLang="zh-CN" sz="2400" dirty="0">
                <a:latin typeface="Times New Roman" panose="02020603050405020304" pitchFamily="18" charset="0"/>
                <a:ea typeface="黑体" panose="02010609060101010101" pitchFamily="2" charset="-122"/>
              </a:rPr>
              <a:t>-25‰</a:t>
            </a:r>
            <a:r>
              <a:rPr lang="zh-CN" altLang="en-US" sz="2400" dirty="0">
                <a:latin typeface="Times New Roman" panose="02020603050405020304" pitchFamily="18" charset="0"/>
                <a:ea typeface="黑体" panose="02010609060101010101" pitchFamily="2" charset="-122"/>
              </a:rPr>
              <a:t>左右；海相石灰岩的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值接近于</a:t>
            </a:r>
            <a:r>
              <a:rPr lang="en-US" altLang="zh-CN" sz="2400" dirty="0">
                <a:latin typeface="Times New Roman" panose="02020603050405020304" pitchFamily="18" charset="0"/>
                <a:ea typeface="黑体" panose="02010609060101010101" pitchFamily="2" charset="-122"/>
              </a:rPr>
              <a:t>0‰</a:t>
            </a:r>
            <a:r>
              <a:rPr lang="zh-CN" altLang="en-US" sz="2400" dirty="0">
                <a:latin typeface="Times New Roman" panose="02020603050405020304" pitchFamily="18" charset="0"/>
                <a:ea typeface="黑体" panose="02010609060101010101" pitchFamily="2" charset="-122"/>
              </a:rPr>
              <a:t>；淡水相石灰岩的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值为负且变化范围较大等</a:t>
            </a:r>
            <a:r>
              <a:rPr lang="zh-CN" altLang="en-US" sz="2400" dirty="0" smtClean="0">
                <a:latin typeface="Times New Roman" panose="02020603050405020304" pitchFamily="18" charset="0"/>
                <a:ea typeface="黑体" panose="02010609060101010101" pitchFamily="2" charset="-122"/>
              </a:rPr>
              <a:t>。可</a:t>
            </a:r>
            <a:r>
              <a:rPr lang="zh-CN" altLang="en-US" sz="2400" dirty="0">
                <a:latin typeface="Times New Roman" panose="02020603050405020304" pitchFamily="18" charset="0"/>
                <a:ea typeface="黑体" panose="02010609060101010101" pitchFamily="2" charset="-122"/>
              </a:rPr>
              <a:t>以根据样品的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值，大致判断其成因。</a:t>
            </a:r>
            <a:endParaRPr lang="zh-CN" altLang="en-US" sz="2400" dirty="0">
              <a:latin typeface="Times New Roman" panose="02020603050405020304" pitchFamily="18" charset="0"/>
              <a:ea typeface="黑体" panose="02010609060101010101" pitchFamily="2" charset="-122"/>
            </a:endParaRPr>
          </a:p>
          <a:p>
            <a:pPr marL="342900" indent="-342900">
              <a:buFont typeface="Wingdings" panose="05000000000000000000" pitchFamily="2" charset="2"/>
              <a:buChar char="l"/>
            </a:pPr>
            <a:endParaRPr lang="zh-CN" altLang="en-US" sz="2400" dirty="0">
              <a:latin typeface="Times New Roman" panose="02020603050405020304" pitchFamily="18" charset="0"/>
              <a:ea typeface="黑体" panose="02010609060101010101" pitchFamily="2" charset="-122"/>
            </a:endParaRPr>
          </a:p>
          <a:p>
            <a:pPr marL="342900" indent="-342900" algn="just">
              <a:buFont typeface="Wingdings" panose="05000000000000000000" pitchFamily="2" charset="2"/>
              <a:buChar char="l"/>
            </a:pPr>
            <a:r>
              <a:rPr lang="zh-CN" altLang="en-US" sz="2400" dirty="0">
                <a:latin typeface="Times New Roman" panose="02020603050405020304" pitchFamily="18" charset="0"/>
                <a:ea typeface="黑体" panose="02010609060101010101" pitchFamily="2" charset="-122"/>
              </a:rPr>
              <a:t>例如，若地下水的</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只来自大气，据同位素平衡分馏（</a:t>
            </a:r>
            <a:r>
              <a:rPr lang="en-US" altLang="zh-CN" sz="2400" dirty="0">
                <a:latin typeface="Times New Roman" panose="02020603050405020304" pitchFamily="18" charset="0"/>
                <a:ea typeface="黑体" panose="02010609060101010101" pitchFamily="2" charset="-122"/>
              </a:rPr>
              <a:t>20℃</a:t>
            </a:r>
            <a:r>
              <a:rPr lang="zh-CN" altLang="en-US" sz="2400" dirty="0">
                <a:latin typeface="Times New Roman" panose="02020603050405020304" pitchFamily="18" charset="0"/>
                <a:ea typeface="黑体" panose="02010609060101010101" pitchFamily="2" charset="-122"/>
              </a:rPr>
              <a:t>）计算，其</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值为</a:t>
            </a:r>
            <a:r>
              <a:rPr lang="en-US" altLang="zh-CN" sz="24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左右；如果地下水中的</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是由腐植酸溶解海相石灰岩生成的</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，其</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值则为</a:t>
            </a:r>
            <a:r>
              <a:rPr lang="en-US" altLang="zh-CN" sz="2400" dirty="0">
                <a:latin typeface="Times New Roman" panose="02020603050405020304" pitchFamily="18" charset="0"/>
                <a:ea typeface="黑体" panose="02010609060101010101" pitchFamily="2" charset="-122"/>
              </a:rPr>
              <a:t>-13‰</a:t>
            </a:r>
            <a:r>
              <a:rPr lang="zh-CN" altLang="en-US" sz="2400" dirty="0">
                <a:latin typeface="Times New Roman" panose="02020603050405020304" pitchFamily="18" charset="0"/>
                <a:ea typeface="黑体" panose="02010609060101010101" pitchFamily="2" charset="-122"/>
              </a:rPr>
              <a:t>左右。</a:t>
            </a:r>
            <a:endParaRPr lang="zh-CN" altLang="en-US" sz="2400" dirty="0">
              <a:latin typeface="Times New Roman" panose="02020603050405020304" pitchFamily="18" charset="0"/>
              <a:ea typeface="黑体" panose="02010609060101010101" pitchFamily="2" charset="-122"/>
            </a:endParaRPr>
          </a:p>
          <a:p>
            <a:pPr marL="342900" indent="-342900">
              <a:buFont typeface="Wingdings" panose="05000000000000000000" pitchFamily="2" charset="2"/>
              <a:buChar char="l"/>
            </a:pP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Text Box 5"/>
          <p:cNvSpPr txBox="1">
            <a:spLocks noChangeArrowheads="1"/>
          </p:cNvSpPr>
          <p:nvPr/>
        </p:nvSpPr>
        <p:spPr bwMode="auto">
          <a:xfrm>
            <a:off x="539750" y="1773238"/>
            <a:ext cx="7848600" cy="2308324"/>
          </a:xfrm>
          <a:prstGeom prst="rect">
            <a:avLst/>
          </a:prstGeom>
          <a:noFill/>
          <a:ln w="9525">
            <a:noFill/>
            <a:miter lim="800000"/>
          </a:ln>
          <a:effectLst/>
        </p:spPr>
        <p:txBody>
          <a:bodyPr>
            <a:spAutoFit/>
          </a:bodyPr>
          <a:lstStyle/>
          <a:p>
            <a:pPr marL="342900" indent="-342900">
              <a:buFont typeface="Wingdings" panose="05000000000000000000" pitchFamily="2" charset="2"/>
              <a:buChar char="l"/>
            </a:pPr>
            <a:endParaRPr lang="zh-CN" altLang="en-US" sz="2400" dirty="0">
              <a:latin typeface="Times New Roman" panose="02020603050405020304" pitchFamily="18" charset="0"/>
              <a:ea typeface="黑体" panose="02010609060101010101" pitchFamily="2" charset="-122"/>
            </a:endParaRPr>
          </a:p>
          <a:p>
            <a:pPr marL="342900" indent="-342900" algn="just">
              <a:buFont typeface="Wingdings" panose="05000000000000000000" pitchFamily="2" charset="2"/>
              <a:buChar char="l"/>
            </a:pPr>
            <a:r>
              <a:rPr lang="zh-CN" altLang="en-US" sz="2400" dirty="0">
                <a:latin typeface="Times New Roman" panose="02020603050405020304" pitchFamily="18" charset="0"/>
                <a:ea typeface="黑体" panose="02010609060101010101" pitchFamily="2" charset="-122"/>
              </a:rPr>
              <a:t>实际上，地下水中</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的成因比较复杂，其</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值往往是多解</a:t>
            </a:r>
            <a:r>
              <a:rPr lang="zh-CN" altLang="en-US" sz="2400" dirty="0" smtClean="0">
                <a:latin typeface="Times New Roman" panose="02020603050405020304" pitchFamily="18" charset="0"/>
                <a:ea typeface="黑体" panose="02010609060101010101" pitchFamily="2" charset="-122"/>
              </a:rPr>
              <a:t>的。</a:t>
            </a:r>
            <a:endParaRPr lang="zh-CN" altLang="en-US" sz="2400" dirty="0">
              <a:latin typeface="Times New Roman" panose="02020603050405020304" pitchFamily="18" charset="0"/>
              <a:ea typeface="黑体" panose="02010609060101010101" pitchFamily="2" charset="-122"/>
            </a:endParaRPr>
          </a:p>
          <a:p>
            <a:pPr marL="342900" indent="-342900">
              <a:buFont typeface="Wingdings" panose="05000000000000000000" pitchFamily="2" charset="2"/>
              <a:buChar char="l"/>
            </a:pPr>
            <a:endParaRPr lang="zh-CN" altLang="en-US" sz="2400" dirty="0">
              <a:latin typeface="Times New Roman" panose="02020603050405020304" pitchFamily="18" charset="0"/>
              <a:ea typeface="黑体" panose="02010609060101010101" pitchFamily="2" charset="-122"/>
            </a:endParaRPr>
          </a:p>
          <a:p>
            <a:pPr marL="342900" indent="-342900" algn="just">
              <a:buFont typeface="Wingdings" panose="05000000000000000000" pitchFamily="2" charset="2"/>
              <a:buChar char="l"/>
            </a:pPr>
            <a:r>
              <a:rPr lang="zh-CN" altLang="en-US" sz="2400" dirty="0">
                <a:latin typeface="Times New Roman" panose="02020603050405020304" pitchFamily="18" charset="0"/>
                <a:ea typeface="黑体" panose="02010609060101010101" pitchFamily="2" charset="-122"/>
              </a:rPr>
              <a:t>据统计，世界各地淡水相石灰岩比海水相石灰岩富含轻同位素</a:t>
            </a:r>
            <a:r>
              <a:rPr lang="en-US" altLang="zh-CN" sz="2400" baseline="30000" dirty="0">
                <a:latin typeface="Times New Roman" panose="02020603050405020304" pitchFamily="18" charset="0"/>
                <a:ea typeface="黑体" panose="02010609060101010101" pitchFamily="2" charset="-122"/>
              </a:rPr>
              <a:t>12</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，这种明显差异可作为沉积环境的标志。</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Grp="1" noChangeAspect="1" noChangeArrowheads="1"/>
          </p:cNvPicPr>
          <p:nvPr>
            <p:ph sz="half" idx="1"/>
          </p:nvPr>
        </p:nvPicPr>
        <p:blipFill>
          <a:blip r:embed="rId1" cstate="print"/>
          <a:srcRect/>
          <a:stretch>
            <a:fillRect/>
          </a:stretch>
        </p:blipFill>
        <p:spPr>
          <a:xfrm>
            <a:off x="1071538" y="571480"/>
            <a:ext cx="6677041" cy="5734488"/>
          </a:xfrm>
          <a:noFill/>
        </p:spPr>
      </p:pic>
      <p:sp>
        <p:nvSpPr>
          <p:cNvPr id="27654" name="Rectangle 6"/>
          <p:cNvSpPr>
            <a:spLocks noChangeArrowheads="1"/>
          </p:cNvSpPr>
          <p:nvPr/>
        </p:nvSpPr>
        <p:spPr bwMode="auto">
          <a:xfrm>
            <a:off x="1000100" y="6457890"/>
            <a:ext cx="7786742" cy="400110"/>
          </a:xfrm>
          <a:prstGeom prst="rect">
            <a:avLst/>
          </a:prstGeom>
          <a:noFill/>
          <a:ln w="28575" cap="rnd">
            <a:solidFill>
              <a:schemeClr val="accent2"/>
            </a:solidFill>
            <a:prstDash val="sysDot"/>
            <a:miter lim="800000"/>
          </a:ln>
          <a:effectLst/>
        </p:spPr>
        <p:txBody>
          <a:bodyPr wrap="square">
            <a:spAutoFit/>
          </a:bodyPr>
          <a:lstStyle/>
          <a:p>
            <a:pPr algn="ctr"/>
            <a:r>
              <a:rPr lang="en-US" altLang="zh-CN" sz="2000" dirty="0" smtClean="0">
                <a:latin typeface="Times New Roman" panose="02020603050405020304" pitchFamily="18" charset="0"/>
                <a:ea typeface="黑体" panose="02010609060101010101" pitchFamily="2" charset="-122"/>
              </a:rPr>
              <a:t> </a:t>
            </a:r>
            <a:r>
              <a:rPr lang="en-US" altLang="zh-CN" sz="2000" dirty="0">
                <a:latin typeface="Times New Roman" panose="02020603050405020304" pitchFamily="18" charset="0"/>
                <a:ea typeface="黑体" panose="02010609060101010101" pitchFamily="2" charset="-122"/>
              </a:rPr>
              <a:t>1928</a:t>
            </a:r>
            <a:r>
              <a:rPr lang="zh-CN" altLang="en-US" sz="2000" dirty="0">
                <a:latin typeface="Times New Roman" panose="02020603050405020304" pitchFamily="18" charset="0"/>
                <a:ea typeface="黑体" panose="02010609060101010101" pitchFamily="2" charset="-122"/>
              </a:rPr>
              <a:t>－</a:t>
            </a:r>
            <a:r>
              <a:rPr lang="en-US" altLang="zh-CN" sz="2000" dirty="0">
                <a:latin typeface="Times New Roman" panose="02020603050405020304" pitchFamily="18" charset="0"/>
                <a:ea typeface="黑体" panose="02010609060101010101" pitchFamily="2" charset="-122"/>
              </a:rPr>
              <a:t>1999</a:t>
            </a:r>
            <a:r>
              <a:rPr lang="zh-CN" altLang="en-US" sz="2000" dirty="0">
                <a:latin typeface="Times New Roman" panose="02020603050405020304" pitchFamily="18" charset="0"/>
                <a:ea typeface="黑体" panose="02010609060101010101" pitchFamily="2" charset="-122"/>
              </a:rPr>
              <a:t>年北京地区白皮松纤维素稳定碳同位素与温度变化趋势</a:t>
            </a:r>
            <a:endParaRPr lang="zh-CN" altLang="en-US" sz="2000" dirty="0">
              <a:latin typeface="Times New Roman" panose="02020603050405020304" pitchFamily="18" charset="0"/>
              <a:ea typeface="黑体" panose="02010609060101010101" pitchFamily="2" charset="-122"/>
            </a:endParaRPr>
          </a:p>
        </p:txBody>
      </p:sp>
      <p:sp>
        <p:nvSpPr>
          <p:cNvPr id="27659" name="Text Box 11"/>
          <p:cNvSpPr txBox="1">
            <a:spLocks noChangeArrowheads="1"/>
          </p:cNvSpPr>
          <p:nvPr/>
        </p:nvSpPr>
        <p:spPr bwMode="auto">
          <a:xfrm>
            <a:off x="250825" y="371803"/>
            <a:ext cx="6840538" cy="523220"/>
          </a:xfrm>
          <a:prstGeom prst="rect">
            <a:avLst/>
          </a:prstGeom>
          <a:noFill/>
          <a:ln w="9525" algn="ctr">
            <a:noFill/>
            <a:miter lim="800000"/>
          </a:ln>
          <a:effectLst/>
        </p:spPr>
        <p:txBody>
          <a:bodyPr anchor="ctr">
            <a:spAutoFit/>
          </a:bodyPr>
          <a:lstStyle/>
          <a:p>
            <a:r>
              <a:rPr lang="zh-CN" altLang="en-US" sz="2800" dirty="0">
                <a:solidFill>
                  <a:srgbClr val="0000FF"/>
                </a:solidFill>
                <a:latin typeface="Times New Roman" panose="02020603050405020304" pitchFamily="18" charset="0"/>
                <a:ea typeface="黑体" panose="02010609060101010101" pitchFamily="2" charset="-122"/>
              </a:rPr>
              <a:t>应用树轮的碳同位素研究全球气候变化</a:t>
            </a:r>
            <a:endParaRPr lang="zh-CN" altLang="en-US" sz="2800" dirty="0">
              <a:solidFill>
                <a:srgbClr val="0000FF"/>
              </a:solidFill>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5" name="Picture 7"/>
          <p:cNvPicPr>
            <a:picLocks noGrp="1" noChangeAspect="1" noChangeArrowheads="1"/>
          </p:cNvPicPr>
          <p:nvPr>
            <p:ph sz="half" idx="2"/>
          </p:nvPr>
        </p:nvPicPr>
        <p:blipFill>
          <a:blip r:embed="rId1" cstate="print"/>
          <a:srcRect/>
          <a:stretch>
            <a:fillRect/>
          </a:stretch>
        </p:blipFill>
        <p:spPr>
          <a:xfrm>
            <a:off x="1571603" y="1000108"/>
            <a:ext cx="5781209" cy="5000660"/>
          </a:xfrm>
          <a:noFill/>
        </p:spPr>
      </p:pic>
      <p:sp>
        <p:nvSpPr>
          <p:cNvPr id="27658" name="Rectangle 10"/>
          <p:cNvSpPr>
            <a:spLocks noChangeArrowheads="1"/>
          </p:cNvSpPr>
          <p:nvPr/>
        </p:nvSpPr>
        <p:spPr bwMode="auto">
          <a:xfrm>
            <a:off x="642910" y="6273225"/>
            <a:ext cx="8286808" cy="400110"/>
          </a:xfrm>
          <a:prstGeom prst="rect">
            <a:avLst/>
          </a:prstGeom>
          <a:noFill/>
          <a:ln w="28575" cap="rnd">
            <a:solidFill>
              <a:schemeClr val="accent2"/>
            </a:solidFill>
            <a:prstDash val="sysDot"/>
            <a:miter lim="800000"/>
          </a:ln>
          <a:effectLst/>
        </p:spPr>
        <p:txBody>
          <a:bodyPr wrap="square">
            <a:spAutoFit/>
          </a:bodyPr>
          <a:lstStyle/>
          <a:p>
            <a:pPr algn="ctr"/>
            <a:r>
              <a:rPr lang="zh-CN" altLang="en-US" sz="2000" dirty="0" smtClean="0">
                <a:latin typeface="Times New Roman" panose="02020603050405020304" pitchFamily="18" charset="0"/>
                <a:ea typeface="黑体" panose="02010609060101010101" pitchFamily="2" charset="-122"/>
              </a:rPr>
              <a:t>图</a:t>
            </a:r>
            <a:r>
              <a:rPr lang="en-US" altLang="zh-CN" sz="2000" dirty="0" smtClean="0">
                <a:latin typeface="Times New Roman" panose="02020603050405020304" pitchFamily="18" charset="0"/>
                <a:ea typeface="黑体" panose="02010609060101010101" pitchFamily="2" charset="-122"/>
              </a:rPr>
              <a:t> </a:t>
            </a:r>
            <a:r>
              <a:rPr lang="en-US" altLang="zh-CN" sz="2000" dirty="0">
                <a:latin typeface="Times New Roman" panose="02020603050405020304" pitchFamily="18" charset="0"/>
                <a:ea typeface="黑体" panose="02010609060101010101" pitchFamily="2" charset="-122"/>
              </a:rPr>
              <a:t>1928</a:t>
            </a:r>
            <a:r>
              <a:rPr lang="zh-CN" altLang="en-US" sz="2000" dirty="0">
                <a:latin typeface="Times New Roman" panose="02020603050405020304" pitchFamily="18" charset="0"/>
                <a:ea typeface="黑体" panose="02010609060101010101" pitchFamily="2" charset="-122"/>
              </a:rPr>
              <a:t>－</a:t>
            </a:r>
            <a:r>
              <a:rPr lang="en-US" altLang="zh-CN" sz="2000" dirty="0">
                <a:latin typeface="Times New Roman" panose="02020603050405020304" pitchFamily="18" charset="0"/>
                <a:ea typeface="黑体" panose="02010609060101010101" pitchFamily="2" charset="-122"/>
              </a:rPr>
              <a:t>1999</a:t>
            </a:r>
            <a:r>
              <a:rPr lang="zh-CN" altLang="en-US" sz="2000" dirty="0">
                <a:latin typeface="Times New Roman" panose="02020603050405020304" pitchFamily="18" charset="0"/>
                <a:ea typeface="黑体" panose="02010609060101010101" pitchFamily="2" charset="-122"/>
              </a:rPr>
              <a:t>年北京地区白皮松纤维素稳定碳同位素与降雨量变化趋势</a:t>
            </a:r>
            <a:endParaRPr lang="zh-CN" altLang="en-US" sz="20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p:cNvPicPr>
            <a:picLocks noGrp="1" noChangeAspect="1" noChangeArrowheads="1"/>
          </p:cNvPicPr>
          <p:nvPr>
            <p:ph idx="1"/>
          </p:nvPr>
        </p:nvPicPr>
        <p:blipFill>
          <a:blip r:embed="rId1" cstate="print"/>
          <a:srcRect/>
          <a:stretch>
            <a:fillRect/>
          </a:stretch>
        </p:blipFill>
        <p:spPr>
          <a:xfrm>
            <a:off x="440405" y="642918"/>
            <a:ext cx="8274999" cy="5018107"/>
          </a:xfrm>
          <a:noFill/>
        </p:spPr>
      </p:pic>
      <p:sp>
        <p:nvSpPr>
          <p:cNvPr id="39940" name="Rectangle 4"/>
          <p:cNvSpPr>
            <a:spLocks noChangeArrowheads="1"/>
          </p:cNvSpPr>
          <p:nvPr/>
        </p:nvSpPr>
        <p:spPr bwMode="auto">
          <a:xfrm>
            <a:off x="1357290" y="6000768"/>
            <a:ext cx="6994222" cy="369332"/>
          </a:xfrm>
          <a:prstGeom prst="rect">
            <a:avLst/>
          </a:prstGeom>
          <a:noFill/>
          <a:ln w="28575" cap="rnd">
            <a:solidFill>
              <a:schemeClr val="accent2"/>
            </a:solidFill>
            <a:prstDash val="sysDot"/>
            <a:miter lim="800000"/>
          </a:ln>
          <a:effectLst/>
        </p:spPr>
        <p:txBody>
          <a:bodyPr wrap="none">
            <a:spAutoFit/>
          </a:bodyPr>
          <a:lstStyle/>
          <a:p>
            <a:r>
              <a:rPr lang="en-US" altLang="zh-CN" sz="1800" dirty="0" smtClean="0">
                <a:latin typeface="黑体" panose="02010609060101010101" pitchFamily="2" charset="-122"/>
                <a:ea typeface="黑体" panose="02010609060101010101" pitchFamily="2" charset="-122"/>
              </a:rPr>
              <a:t> </a:t>
            </a:r>
            <a:r>
              <a:rPr lang="zh-CN" altLang="en-US" sz="1800" dirty="0">
                <a:latin typeface="黑体" panose="02010609060101010101" pitchFamily="2" charset="-122"/>
                <a:ea typeface="黑体" panose="02010609060101010101" pitchFamily="2" charset="-122"/>
              </a:rPr>
              <a:t>雨季草地系统与林地系统土壤呼吸及其碳稳定同位素的日动态变化</a:t>
            </a:r>
            <a:endParaRPr lang="zh-CN" altLang="en-US" sz="1800" dirty="0">
              <a:latin typeface="黑体" panose="02010609060101010101" pitchFamily="2" charset="-122"/>
              <a:ea typeface="黑体" panose="02010609060101010101" pitchFamily="2" charset="-122"/>
            </a:endParaRPr>
          </a:p>
        </p:txBody>
      </p:sp>
      <p:sp>
        <p:nvSpPr>
          <p:cNvPr id="39941" name="Text Box 5"/>
          <p:cNvSpPr txBox="1">
            <a:spLocks noChangeArrowheads="1"/>
          </p:cNvSpPr>
          <p:nvPr/>
        </p:nvSpPr>
        <p:spPr bwMode="auto">
          <a:xfrm>
            <a:off x="652489" y="357166"/>
            <a:ext cx="7705725" cy="523220"/>
          </a:xfrm>
          <a:prstGeom prst="rect">
            <a:avLst/>
          </a:prstGeom>
          <a:noFill/>
          <a:ln w="9525" algn="ctr">
            <a:noFill/>
            <a:miter lim="800000"/>
          </a:ln>
          <a:effectLst/>
        </p:spPr>
        <p:txBody>
          <a:bodyPr anchor="ctr">
            <a:spAutoFit/>
          </a:bodyPr>
          <a:lstStyle/>
          <a:p>
            <a:r>
              <a:rPr lang="zh-CN" altLang="en-US" sz="2800" dirty="0">
                <a:solidFill>
                  <a:srgbClr val="0000FF"/>
                </a:solidFill>
                <a:latin typeface="Times New Roman" panose="02020603050405020304" pitchFamily="18" charset="0"/>
                <a:ea typeface="黑体" panose="02010609060101010101" pitchFamily="2" charset="-122"/>
              </a:rPr>
              <a:t>土壤呼吸及其碳稳定同位素对环境变化的敏感性</a:t>
            </a:r>
            <a:endParaRPr lang="zh-CN" altLang="en-US" sz="2800" dirty="0">
              <a:solidFill>
                <a:srgbClr val="0000FF"/>
              </a:solidFill>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p:cNvPicPr>
            <a:picLocks noGrp="1" noChangeAspect="1" noChangeArrowheads="1"/>
          </p:cNvPicPr>
          <p:nvPr>
            <p:ph sz="half" idx="1"/>
          </p:nvPr>
        </p:nvPicPr>
        <p:blipFill>
          <a:blip r:embed="rId1" cstate="print"/>
          <a:srcRect/>
          <a:stretch>
            <a:fillRect/>
          </a:stretch>
        </p:blipFill>
        <p:spPr>
          <a:xfrm>
            <a:off x="827088" y="1052513"/>
            <a:ext cx="4752975" cy="2252662"/>
          </a:xfrm>
          <a:noFill/>
        </p:spPr>
      </p:pic>
      <p:sp>
        <p:nvSpPr>
          <p:cNvPr id="40964" name="Rectangle 4"/>
          <p:cNvSpPr>
            <a:spLocks noChangeArrowheads="1"/>
          </p:cNvSpPr>
          <p:nvPr/>
        </p:nvSpPr>
        <p:spPr bwMode="auto">
          <a:xfrm>
            <a:off x="5940425" y="1844675"/>
            <a:ext cx="2233613" cy="669925"/>
          </a:xfrm>
          <a:prstGeom prst="rect">
            <a:avLst/>
          </a:prstGeom>
          <a:noFill/>
          <a:ln w="28575" cap="rnd">
            <a:solidFill>
              <a:schemeClr val="accent2"/>
            </a:solidFill>
            <a:prstDash val="sysDot"/>
            <a:miter lim="800000"/>
          </a:ln>
          <a:effectLst/>
        </p:spPr>
        <p:txBody>
          <a:bodyPr>
            <a:spAutoFit/>
          </a:bodyPr>
          <a:lstStyle/>
          <a:p>
            <a:r>
              <a:rPr lang="zh-CN" altLang="en-US" sz="1800" b="1">
                <a:latin typeface="Times New Roman" panose="02020603050405020304" pitchFamily="18" charset="0"/>
                <a:ea typeface="黑体" panose="02010609060101010101" pitchFamily="2" charset="-122"/>
              </a:rPr>
              <a:t>植物对土壤碳酸盐</a:t>
            </a:r>
            <a:r>
              <a:rPr lang="en-US" altLang="zh-CN" sz="1800" b="1">
                <a:latin typeface="Times New Roman" panose="02020603050405020304" pitchFamily="18" charset="0"/>
                <a:ea typeface="黑体" panose="02010609060101010101" pitchFamily="2" charset="-122"/>
              </a:rPr>
              <a:t>δ</a:t>
            </a:r>
            <a:r>
              <a:rPr lang="en-US" altLang="zh-CN" b="1" baseline="30000">
                <a:latin typeface="Times New Roman" panose="02020603050405020304" pitchFamily="18" charset="0"/>
                <a:ea typeface="黑体" panose="02010609060101010101" pitchFamily="2" charset="-122"/>
              </a:rPr>
              <a:t>13</a:t>
            </a:r>
            <a:r>
              <a:rPr lang="en-US" altLang="zh-CN" sz="1800" b="1">
                <a:latin typeface="Times New Roman" panose="02020603050405020304" pitchFamily="18" charset="0"/>
                <a:ea typeface="黑体" panose="02010609060101010101" pitchFamily="2" charset="-122"/>
              </a:rPr>
              <a:t>C</a:t>
            </a:r>
            <a:r>
              <a:rPr lang="zh-CN" altLang="en-US" sz="1800" b="1">
                <a:latin typeface="Times New Roman" panose="02020603050405020304" pitchFamily="18" charset="0"/>
                <a:ea typeface="黑体" panose="02010609060101010101" pitchFamily="2" charset="-122"/>
              </a:rPr>
              <a:t>值的影响</a:t>
            </a:r>
            <a:endParaRPr lang="zh-CN" altLang="en-US" sz="1800" b="1">
              <a:latin typeface="Times New Roman" panose="02020603050405020304" pitchFamily="18" charset="0"/>
              <a:ea typeface="黑体" panose="02010609060101010101" pitchFamily="2" charset="-122"/>
            </a:endParaRPr>
          </a:p>
        </p:txBody>
      </p:sp>
      <p:sp>
        <p:nvSpPr>
          <p:cNvPr id="40969" name="Text Box 9"/>
          <p:cNvSpPr txBox="1">
            <a:spLocks noChangeArrowheads="1"/>
          </p:cNvSpPr>
          <p:nvPr/>
        </p:nvSpPr>
        <p:spPr bwMode="auto">
          <a:xfrm>
            <a:off x="214282" y="346403"/>
            <a:ext cx="8675688" cy="523220"/>
          </a:xfrm>
          <a:prstGeom prst="rect">
            <a:avLst/>
          </a:prstGeom>
          <a:noFill/>
          <a:ln w="9525" algn="ctr">
            <a:noFill/>
            <a:miter lim="800000"/>
          </a:ln>
          <a:effectLst/>
        </p:spPr>
        <p:txBody>
          <a:bodyPr wrap="square" anchor="ctr">
            <a:spAutoFit/>
          </a:bodyPr>
          <a:lstStyle/>
          <a:p>
            <a:r>
              <a:rPr lang="zh-CN" altLang="en-US" sz="2800" dirty="0">
                <a:solidFill>
                  <a:srgbClr val="0000FF"/>
                </a:solidFill>
                <a:latin typeface="Times New Roman" panose="02020603050405020304" pitchFamily="18" charset="0"/>
                <a:ea typeface="黑体" panose="02010609060101010101" pitchFamily="2" charset="-122"/>
              </a:rPr>
              <a:t>土壤碳酸盐的</a:t>
            </a:r>
            <a:r>
              <a:rPr lang="en-US" altLang="zh-CN" sz="2800" dirty="0">
                <a:solidFill>
                  <a:srgbClr val="0000FF"/>
                </a:solidFill>
                <a:latin typeface="Times New Roman" panose="02020603050405020304" pitchFamily="18" charset="0"/>
                <a:ea typeface="黑体" panose="02010609060101010101" pitchFamily="2" charset="-122"/>
              </a:rPr>
              <a:t>δ</a:t>
            </a:r>
            <a:r>
              <a:rPr lang="en-US" altLang="zh-CN" sz="2800" baseline="30000" dirty="0">
                <a:solidFill>
                  <a:srgbClr val="0000FF"/>
                </a:solidFill>
                <a:latin typeface="Times New Roman" panose="02020603050405020304" pitchFamily="18" charset="0"/>
                <a:ea typeface="黑体" panose="02010609060101010101" pitchFamily="2" charset="-122"/>
              </a:rPr>
              <a:t>13</a:t>
            </a:r>
            <a:r>
              <a:rPr lang="en-US" altLang="zh-CN" sz="2800" dirty="0">
                <a:solidFill>
                  <a:srgbClr val="0000FF"/>
                </a:solidFill>
                <a:latin typeface="Times New Roman" panose="02020603050405020304" pitchFamily="18" charset="0"/>
                <a:ea typeface="黑体" panose="02010609060101010101" pitchFamily="2" charset="-122"/>
              </a:rPr>
              <a:t>C</a:t>
            </a:r>
            <a:r>
              <a:rPr lang="zh-CN" altLang="en-US" sz="2800" dirty="0">
                <a:solidFill>
                  <a:srgbClr val="0000FF"/>
                </a:solidFill>
                <a:latin typeface="Times New Roman" panose="02020603050405020304" pitchFamily="18" charset="0"/>
                <a:ea typeface="黑体" panose="02010609060101010101" pitchFamily="2" charset="-122"/>
              </a:rPr>
              <a:t>值：土壤盐碱化的一个动态监测指标</a:t>
            </a:r>
            <a:endParaRPr lang="zh-CN" altLang="en-US" sz="2800" dirty="0">
              <a:solidFill>
                <a:srgbClr val="0000FF"/>
              </a:solidFill>
              <a:latin typeface="Times New Roman" panose="02020603050405020304" pitchFamily="18" charset="0"/>
              <a:ea typeface="黑体" panose="02010609060101010101" pitchFamily="2" charset="-122"/>
            </a:endParaRPr>
          </a:p>
        </p:txBody>
      </p:sp>
      <p:sp>
        <p:nvSpPr>
          <p:cNvPr id="40971" name="Text Box 11"/>
          <p:cNvSpPr txBox="1">
            <a:spLocks noChangeArrowheads="1"/>
          </p:cNvSpPr>
          <p:nvPr/>
        </p:nvSpPr>
        <p:spPr bwMode="auto">
          <a:xfrm>
            <a:off x="684213" y="3533775"/>
            <a:ext cx="7416800" cy="2709140"/>
          </a:xfrm>
          <a:prstGeom prst="rect">
            <a:avLst/>
          </a:prstGeom>
          <a:noFill/>
          <a:ln w="9525">
            <a:noFill/>
            <a:miter lim="800000"/>
          </a:ln>
          <a:effectLst/>
        </p:spPr>
        <p:txBody>
          <a:bodyPr>
            <a:spAutoFit/>
          </a:bodyPr>
          <a:lstStyle/>
          <a:p>
            <a:pPr algn="just">
              <a:lnSpc>
                <a:spcPct val="120000"/>
              </a:lnSpc>
              <a:spcBef>
                <a:spcPct val="50000"/>
              </a:spcBef>
            </a:pPr>
            <a:r>
              <a:rPr lang="zh-CN" altLang="en-US" sz="2400" dirty="0" smtClean="0">
                <a:latin typeface="Times New Roman" panose="02020603050405020304" pitchFamily="18" charset="0"/>
                <a:ea typeface="黑体" panose="02010609060101010101" pitchFamily="2" charset="-122"/>
              </a:rPr>
              <a:t>在</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en-US" altLang="zh-CN" sz="24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气</a:t>
            </a:r>
            <a:r>
              <a:rPr lang="en-US" altLang="zh-CN" sz="2400" dirty="0">
                <a:latin typeface="Times New Roman" panose="02020603050405020304" pitchFamily="18" charset="0"/>
                <a:ea typeface="黑体" panose="02010609060101010101" pitchFamily="2" charset="-122"/>
              </a:rPr>
              <a:t>)-H</a:t>
            </a:r>
            <a:r>
              <a:rPr lang="en-US" altLang="zh-CN" sz="2400" baseline="-25000" dirty="0">
                <a:latin typeface="Times New Roman" panose="02020603050405020304" pitchFamily="18" charset="0"/>
                <a:ea typeface="黑体" panose="02010609060101010101" pitchFamily="2" charset="-122"/>
              </a:rPr>
              <a:t>2</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3</a:t>
            </a:r>
            <a:r>
              <a:rPr lang="en-US" altLang="zh-CN" sz="24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液</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碳同位素平衡分馏体系中，通过同位素的平衡分馏机制，改变了土壤碳酸盐的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值，而不同于一般无机沉积岩或碳酸岩中的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a:t>
            </a:r>
            <a:r>
              <a:rPr lang="zh-CN" altLang="en-US" sz="2400" dirty="0" smtClean="0">
                <a:latin typeface="Times New Roman" panose="02020603050405020304" pitchFamily="18" charset="0"/>
                <a:ea typeface="黑体" panose="02010609060101010101" pitchFamily="2" charset="-122"/>
              </a:rPr>
              <a:t>。</a:t>
            </a:r>
            <a:r>
              <a:rPr lang="zh-CN" altLang="en-US" sz="2400" dirty="0" smtClean="0">
                <a:solidFill>
                  <a:srgbClr val="FF0000"/>
                </a:solidFill>
                <a:latin typeface="Times New Roman" panose="02020603050405020304" pitchFamily="18" charset="0"/>
                <a:ea typeface="黑体" panose="02010609060101010101" pitchFamily="2" charset="-122"/>
              </a:rPr>
              <a:t>土</a:t>
            </a:r>
            <a:r>
              <a:rPr lang="zh-CN" altLang="en-US" sz="2400" dirty="0">
                <a:solidFill>
                  <a:srgbClr val="FF0000"/>
                </a:solidFill>
                <a:latin typeface="Times New Roman" panose="02020603050405020304" pitchFamily="18" charset="0"/>
                <a:ea typeface="黑体" panose="02010609060101010101" pitchFamily="2" charset="-122"/>
              </a:rPr>
              <a:t>壤中碳酸盐的碳同位素组成与原地植物之间存在一定的联系，可以反映地表植被生长状况及其生物量。</a:t>
            </a:r>
            <a:endParaRPr lang="zh-CN" altLang="en-US" sz="2400" dirty="0">
              <a:solidFill>
                <a:srgbClr val="FF0000"/>
              </a:solidFill>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8" name="Picture 4"/>
          <p:cNvPicPr>
            <a:picLocks noChangeAspect="1" noChangeArrowheads="1"/>
          </p:cNvPicPr>
          <p:nvPr/>
        </p:nvPicPr>
        <p:blipFill>
          <a:blip r:embed="rId1" cstate="print"/>
          <a:srcRect/>
          <a:stretch>
            <a:fillRect/>
          </a:stretch>
        </p:blipFill>
        <p:spPr bwMode="auto">
          <a:xfrm>
            <a:off x="468313" y="404813"/>
            <a:ext cx="4895850" cy="2055812"/>
          </a:xfrm>
          <a:prstGeom prst="rect">
            <a:avLst/>
          </a:prstGeom>
          <a:noFill/>
          <a:ln w="9525">
            <a:noFill/>
            <a:miter lim="800000"/>
            <a:headEnd/>
            <a:tailEnd/>
          </a:ln>
          <a:effectLst/>
        </p:spPr>
      </p:pic>
      <p:sp>
        <p:nvSpPr>
          <p:cNvPr id="67589" name="Rectangle 5"/>
          <p:cNvSpPr>
            <a:spLocks noChangeArrowheads="1"/>
          </p:cNvSpPr>
          <p:nvPr/>
        </p:nvSpPr>
        <p:spPr bwMode="auto">
          <a:xfrm>
            <a:off x="468313" y="2825750"/>
            <a:ext cx="8208962" cy="3933384"/>
          </a:xfrm>
          <a:prstGeom prst="rect">
            <a:avLst/>
          </a:prstGeom>
          <a:noFill/>
          <a:ln w="9525">
            <a:noFill/>
            <a:miter lim="800000"/>
          </a:ln>
          <a:effectLst/>
        </p:spPr>
        <p:txBody>
          <a:bodyPr>
            <a:spAutoFit/>
          </a:bodyPr>
          <a:lstStyle/>
          <a:p>
            <a:pPr marL="342900" indent="-342900" algn="just">
              <a:lnSpc>
                <a:spcPct val="130000"/>
              </a:lnSpc>
              <a:buFontTx/>
              <a:buChar char="•"/>
            </a:pPr>
            <a:r>
              <a:rPr lang="zh-CN" altLang="en-US" sz="2400" dirty="0">
                <a:latin typeface="Times New Roman" panose="02020603050405020304" pitchFamily="18" charset="0"/>
                <a:ea typeface="黑体" panose="02010609060101010101" pitchFamily="2" charset="-122"/>
              </a:rPr>
              <a:t>在土壤盐碱化的这一个动态过程中，使得土壤中含有</a:t>
            </a:r>
            <a:r>
              <a:rPr lang="en-US" altLang="zh-CN" sz="2400" baseline="30000" dirty="0">
                <a:latin typeface="Times New Roman" panose="02020603050405020304" pitchFamily="18" charset="0"/>
                <a:ea typeface="黑体" panose="02010609060101010101" pitchFamily="2" charset="-122"/>
              </a:rPr>
              <a:t>12</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的二氧化碳减少以及盐分的增加，从而引起了土壤碳酸盐碳同位素分馏的变化，土壤中碳酸盐积累了</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，使得碳酸盐的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值增加，并向着正方向移动。</a:t>
            </a:r>
            <a:endParaRPr lang="zh-CN" altLang="en-US" sz="2400" dirty="0">
              <a:latin typeface="Times New Roman" panose="02020603050405020304" pitchFamily="18" charset="0"/>
              <a:ea typeface="黑体" panose="02010609060101010101" pitchFamily="2" charset="-122"/>
            </a:endParaRPr>
          </a:p>
          <a:p>
            <a:pPr marL="342900" indent="-342900">
              <a:lnSpc>
                <a:spcPct val="130000"/>
              </a:lnSpc>
              <a:buFontTx/>
              <a:buChar char="•"/>
            </a:pPr>
            <a:endParaRPr lang="zh-CN" altLang="en-US" sz="2400" dirty="0">
              <a:latin typeface="Times New Roman" panose="02020603050405020304" pitchFamily="18" charset="0"/>
              <a:ea typeface="黑体" panose="02010609060101010101" pitchFamily="2" charset="-122"/>
            </a:endParaRPr>
          </a:p>
          <a:p>
            <a:pPr marL="342900" indent="-342900" algn="just">
              <a:lnSpc>
                <a:spcPct val="130000"/>
              </a:lnSpc>
              <a:buFontTx/>
              <a:buChar char="•"/>
            </a:pPr>
            <a:r>
              <a:rPr lang="zh-CN" altLang="en-US" sz="2400" dirty="0" smtClean="0">
                <a:latin typeface="Times New Roman" panose="02020603050405020304" pitchFamily="18" charset="0"/>
                <a:ea typeface="黑体" panose="02010609060101010101" pitchFamily="2" charset="-122"/>
              </a:rPr>
              <a:t>土壤盐碱化越严重，则土壤碳酸盐的</a:t>
            </a:r>
            <a:r>
              <a:rPr lang="en-US" altLang="zh-CN" sz="2400" dirty="0" smtClean="0">
                <a:latin typeface="Times New Roman" panose="02020603050405020304" pitchFamily="18" charset="0"/>
                <a:ea typeface="黑体" panose="02010609060101010101" pitchFamily="2" charset="-122"/>
              </a:rPr>
              <a:t>δ</a:t>
            </a:r>
            <a:r>
              <a:rPr lang="en-US" altLang="zh-CN" sz="2400" baseline="30000" dirty="0" smtClean="0">
                <a:latin typeface="Times New Roman" panose="02020603050405020304" pitchFamily="18" charset="0"/>
                <a:ea typeface="黑体" panose="02010609060101010101" pitchFamily="2" charset="-122"/>
              </a:rPr>
              <a:t>13</a:t>
            </a:r>
            <a:r>
              <a:rPr lang="en-US" altLang="zh-CN" sz="2400" dirty="0" smtClean="0">
                <a:latin typeface="Times New Roman" panose="02020603050405020304" pitchFamily="18" charset="0"/>
                <a:ea typeface="黑体" panose="02010609060101010101" pitchFamily="2" charset="-122"/>
              </a:rPr>
              <a:t>C</a:t>
            </a:r>
            <a:r>
              <a:rPr lang="zh-CN" altLang="en-US" sz="2400" dirty="0" smtClean="0">
                <a:latin typeface="Times New Roman" panose="02020603050405020304" pitchFamily="18" charset="0"/>
                <a:ea typeface="黑体" panose="02010609060101010101" pitchFamily="2" charset="-122"/>
              </a:rPr>
              <a:t>值就越偏大。进而可以把土壤碳酸盐的</a:t>
            </a:r>
            <a:r>
              <a:rPr lang="en-US" altLang="zh-CN" sz="2400" dirty="0" smtClean="0">
                <a:latin typeface="Times New Roman" panose="02020603050405020304" pitchFamily="18" charset="0"/>
                <a:ea typeface="黑体" panose="02010609060101010101" pitchFamily="2" charset="-122"/>
              </a:rPr>
              <a:t>δ</a:t>
            </a:r>
            <a:r>
              <a:rPr lang="en-US" altLang="zh-CN" sz="2400" baseline="30000" dirty="0" smtClean="0">
                <a:latin typeface="Times New Roman" panose="02020603050405020304" pitchFamily="18" charset="0"/>
                <a:ea typeface="黑体" panose="02010609060101010101" pitchFamily="2" charset="-122"/>
              </a:rPr>
              <a:t>13</a:t>
            </a:r>
            <a:r>
              <a:rPr lang="en-US" altLang="zh-CN" sz="2400" dirty="0" smtClean="0">
                <a:latin typeface="Times New Roman" panose="02020603050405020304" pitchFamily="18" charset="0"/>
                <a:ea typeface="黑体" panose="02010609060101010101" pitchFamily="2" charset="-122"/>
              </a:rPr>
              <a:t>C</a:t>
            </a:r>
            <a:r>
              <a:rPr lang="zh-CN" altLang="en-US" sz="2400" dirty="0" smtClean="0">
                <a:latin typeface="Times New Roman" panose="02020603050405020304" pitchFamily="18" charset="0"/>
                <a:ea typeface="黑体" panose="02010609060101010101" pitchFamily="2" charset="-122"/>
              </a:rPr>
              <a:t>值与土壤的盐碱化进行量化，准确地反映土壤盐碱化的变化过程。</a:t>
            </a:r>
            <a:endParaRPr lang="zh-CN" altLang="en-US" sz="2400" dirty="0">
              <a:latin typeface="Times New Roman" panose="02020603050405020304" pitchFamily="18" charset="0"/>
              <a:ea typeface="黑体" panose="02010609060101010101" pitchFamily="2" charset="-122"/>
            </a:endParaRPr>
          </a:p>
        </p:txBody>
      </p:sp>
      <p:sp>
        <p:nvSpPr>
          <p:cNvPr id="67590" name="Rectangle 6"/>
          <p:cNvSpPr>
            <a:spLocks noChangeArrowheads="1"/>
          </p:cNvSpPr>
          <p:nvPr/>
        </p:nvSpPr>
        <p:spPr bwMode="auto">
          <a:xfrm>
            <a:off x="5580063" y="1196975"/>
            <a:ext cx="2808287" cy="669925"/>
          </a:xfrm>
          <a:prstGeom prst="rect">
            <a:avLst/>
          </a:prstGeom>
          <a:noFill/>
          <a:ln w="28575" cap="rnd" algn="ctr">
            <a:solidFill>
              <a:schemeClr val="accent2"/>
            </a:solidFill>
            <a:prstDash val="sysDot"/>
            <a:miter lim="800000"/>
          </a:ln>
          <a:effectLst/>
        </p:spPr>
        <p:txBody>
          <a:bodyPr>
            <a:spAutoFit/>
          </a:bodyPr>
          <a:lstStyle/>
          <a:p>
            <a:r>
              <a:rPr lang="zh-CN" altLang="en-US" sz="1800" b="1" dirty="0">
                <a:latin typeface="Times New Roman" panose="02020603050405020304" pitchFamily="18" charset="0"/>
                <a:ea typeface="黑体" panose="02010609060101010101" pitchFamily="2" charset="-122"/>
              </a:rPr>
              <a:t>盐碱化与土壤碳酸盐</a:t>
            </a:r>
            <a:r>
              <a:rPr lang="en-US" altLang="zh-CN" sz="1800" b="1" dirty="0">
                <a:latin typeface="Times New Roman" panose="02020603050405020304" pitchFamily="18" charset="0"/>
                <a:ea typeface="黑体" panose="02010609060101010101" pitchFamily="2" charset="-122"/>
              </a:rPr>
              <a:t>δ</a:t>
            </a:r>
            <a:r>
              <a:rPr lang="en-US" altLang="zh-CN" sz="1800" b="1" baseline="30000" dirty="0">
                <a:latin typeface="Times New Roman" panose="02020603050405020304" pitchFamily="18" charset="0"/>
                <a:ea typeface="黑体" panose="02010609060101010101" pitchFamily="2" charset="-122"/>
              </a:rPr>
              <a:t>13</a:t>
            </a:r>
            <a:r>
              <a:rPr lang="en-US" altLang="zh-CN" sz="1800" b="1" dirty="0">
                <a:latin typeface="Times New Roman" panose="02020603050405020304" pitchFamily="18" charset="0"/>
                <a:ea typeface="黑体" panose="02010609060101010101" pitchFamily="2" charset="-122"/>
              </a:rPr>
              <a:t>C</a:t>
            </a:r>
            <a:r>
              <a:rPr lang="zh-CN" altLang="en-US" sz="1800" b="1" dirty="0">
                <a:latin typeface="Times New Roman" panose="02020603050405020304" pitchFamily="18" charset="0"/>
                <a:ea typeface="黑体" panose="02010609060101010101" pitchFamily="2" charset="-122"/>
              </a:rPr>
              <a:t>值变化的关系</a:t>
            </a:r>
            <a:endParaRPr lang="zh-CN" altLang="en-US" sz="1800" b="1"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1" name="Text Box 5"/>
          <p:cNvSpPr txBox="1">
            <a:spLocks noChangeArrowheads="1"/>
          </p:cNvSpPr>
          <p:nvPr/>
        </p:nvSpPr>
        <p:spPr bwMode="auto">
          <a:xfrm>
            <a:off x="682627" y="516265"/>
            <a:ext cx="8175653" cy="523220"/>
          </a:xfrm>
          <a:prstGeom prst="rect">
            <a:avLst/>
          </a:prstGeom>
          <a:noFill/>
          <a:ln w="9525" algn="ctr">
            <a:noFill/>
            <a:miter lim="800000"/>
          </a:ln>
          <a:effectLst/>
        </p:spPr>
        <p:txBody>
          <a:bodyPr wrap="square" anchor="ctr">
            <a:spAutoFit/>
          </a:bodyPr>
          <a:lstStyle/>
          <a:p>
            <a:r>
              <a:rPr lang="zh-CN" altLang="en-US" sz="2800" dirty="0">
                <a:solidFill>
                  <a:srgbClr val="0000FF"/>
                </a:solidFill>
                <a:latin typeface="Times New Roman" panose="02020603050405020304" pitchFamily="18" charset="0"/>
                <a:ea typeface="黑体" panose="02010609060101010101" pitchFamily="2" charset="-122"/>
              </a:rPr>
              <a:t>碳同位素在天然气成藏，迁移、转化中的应用</a:t>
            </a:r>
            <a:endParaRPr lang="zh-CN" altLang="en-US" sz="2800" dirty="0">
              <a:solidFill>
                <a:srgbClr val="0000FF"/>
              </a:solidFill>
              <a:latin typeface="Times New Roman" panose="02020603050405020304" pitchFamily="18" charset="0"/>
              <a:ea typeface="黑体" panose="02010609060101010101" pitchFamily="2" charset="-122"/>
            </a:endParaRPr>
          </a:p>
        </p:txBody>
      </p:sp>
      <p:sp>
        <p:nvSpPr>
          <p:cNvPr id="45062" name="Text Box 6"/>
          <p:cNvSpPr txBox="1">
            <a:spLocks noChangeArrowheads="1"/>
          </p:cNvSpPr>
          <p:nvPr/>
        </p:nvSpPr>
        <p:spPr bwMode="auto">
          <a:xfrm>
            <a:off x="468313" y="1341438"/>
            <a:ext cx="8280400" cy="4893647"/>
          </a:xfrm>
          <a:prstGeom prst="rect">
            <a:avLst/>
          </a:prstGeom>
          <a:noFill/>
          <a:ln w="9525">
            <a:noFill/>
            <a:miter lim="800000"/>
          </a:ln>
          <a:effectLst/>
        </p:spPr>
        <p:txBody>
          <a:bodyPr>
            <a:spAutoFit/>
          </a:bodyPr>
          <a:lstStyle/>
          <a:p>
            <a:pPr>
              <a:lnSpc>
                <a:spcPct val="130000"/>
              </a:lnSpc>
            </a:pPr>
            <a:r>
              <a:rPr lang="zh-CN" altLang="en-US" sz="2400" dirty="0">
                <a:latin typeface="Times New Roman" panose="02020603050405020304" pitchFamily="18" charset="0"/>
                <a:ea typeface="黑体" panose="02010609060101010101" pitchFamily="2" charset="-122"/>
              </a:rPr>
              <a:t>天然气是一种以轻烃为主的混合物，它不像组成比较复杂的石油，本身富含丰富的大分子指纹化石，能够指示源岩的特征及成熟度情况，其组成简单，故许多重要的成因信息，如天然气及其潜在源岩的性质和热成熟度、运移路径、混源气以及气藏的运聚和散失史等，难以单纯依靠组分获得。因此，根据稳定同位素特征来判识天然气的特征就成了一项重要的研究内容</a:t>
            </a:r>
            <a:r>
              <a:rPr lang="zh-CN" altLang="en-US" sz="2400" dirty="0" smtClean="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a:p>
            <a:pPr>
              <a:lnSpc>
                <a:spcPct val="130000"/>
              </a:lnSpc>
            </a:pPr>
            <a:endParaRPr lang="zh-CN" altLang="en-US" sz="2400" dirty="0">
              <a:latin typeface="Times New Roman" panose="02020603050405020304" pitchFamily="18" charset="0"/>
              <a:ea typeface="黑体" panose="02010609060101010101" pitchFamily="2" charset="-122"/>
            </a:endParaRPr>
          </a:p>
          <a:p>
            <a:pPr>
              <a:lnSpc>
                <a:spcPct val="130000"/>
              </a:lnSpc>
            </a:pPr>
            <a:r>
              <a:rPr lang="zh-CN" altLang="en-US" sz="2400" dirty="0">
                <a:latin typeface="Times New Roman" panose="02020603050405020304" pitchFamily="18" charset="0"/>
                <a:ea typeface="黑体" panose="02010609060101010101" pitchFamily="2" charset="-122"/>
              </a:rPr>
              <a:t>在天然气的</a:t>
            </a:r>
            <a:r>
              <a:rPr lang="zh-CN" altLang="en-US" sz="2400" dirty="0">
                <a:solidFill>
                  <a:srgbClr val="FF0000"/>
                </a:solidFill>
                <a:latin typeface="Times New Roman" panose="02020603050405020304" pitchFamily="18" charset="0"/>
                <a:ea typeface="黑体" panose="02010609060101010101" pitchFamily="2" charset="-122"/>
              </a:rPr>
              <a:t>生成过程</a:t>
            </a:r>
            <a:r>
              <a:rPr lang="zh-CN" altLang="en-US" sz="2400" dirty="0">
                <a:latin typeface="Times New Roman" panose="02020603050405020304" pitchFamily="18" charset="0"/>
                <a:ea typeface="黑体" panose="02010609060101010101" pitchFamily="2" charset="-122"/>
              </a:rPr>
              <a:t>中，以及</a:t>
            </a:r>
            <a:r>
              <a:rPr lang="zh-CN" altLang="en-US" sz="2400" dirty="0">
                <a:solidFill>
                  <a:srgbClr val="FF0000"/>
                </a:solidFill>
                <a:latin typeface="Times New Roman" panose="02020603050405020304" pitchFamily="18" charset="0"/>
                <a:ea typeface="黑体" panose="02010609060101010101" pitchFamily="2" charset="-122"/>
              </a:rPr>
              <a:t>后期的运移</a:t>
            </a:r>
            <a:r>
              <a:rPr lang="zh-CN" altLang="en-US" sz="2400" dirty="0">
                <a:latin typeface="Times New Roman" panose="02020603050405020304" pitchFamily="18" charset="0"/>
                <a:ea typeface="黑体" panose="02010609060101010101" pitchFamily="2" charset="-122"/>
              </a:rPr>
              <a:t>（扩散）过程中都不同程度的存在着碳同位素的分馏作用。</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3" name="Text Box 5"/>
          <p:cNvSpPr txBox="1">
            <a:spLocks noChangeArrowheads="1"/>
          </p:cNvSpPr>
          <p:nvPr/>
        </p:nvSpPr>
        <p:spPr bwMode="auto">
          <a:xfrm>
            <a:off x="684213" y="958850"/>
            <a:ext cx="7704137" cy="4659737"/>
          </a:xfrm>
          <a:prstGeom prst="rect">
            <a:avLst/>
          </a:prstGeom>
          <a:noFill/>
          <a:ln w="9525">
            <a:noFill/>
            <a:miter lim="800000"/>
          </a:ln>
          <a:effectLst/>
        </p:spPr>
        <p:txBody>
          <a:bodyPr>
            <a:spAutoFit/>
          </a:bodyPr>
          <a:lstStyle/>
          <a:p>
            <a:pPr>
              <a:lnSpc>
                <a:spcPct val="140000"/>
              </a:lnSpc>
            </a:pPr>
            <a:endParaRPr lang="zh-CN" altLang="en-US" sz="1000" dirty="0">
              <a:latin typeface="Times New Roman" panose="02020603050405020304" pitchFamily="18" charset="0"/>
              <a:ea typeface="黑体" panose="02010609060101010101" pitchFamily="2" charset="-122"/>
            </a:endParaRPr>
          </a:p>
          <a:p>
            <a:pPr>
              <a:lnSpc>
                <a:spcPct val="140000"/>
              </a:lnSpc>
            </a:pPr>
            <a:r>
              <a:rPr lang="zh-CN" altLang="en-US" sz="2400" dirty="0">
                <a:latin typeface="Times New Roman" panose="02020603050405020304" pitchFamily="18" charset="0"/>
                <a:ea typeface="黑体" panose="02010609060101010101" pitchFamily="2" charset="-122"/>
              </a:rPr>
              <a:t>天然气中碳同位素组成是判识其母质类型和演化程度的最有效方法之一。</a:t>
            </a:r>
            <a:endParaRPr lang="zh-CN" altLang="en-US" sz="2400" dirty="0">
              <a:latin typeface="Times New Roman" panose="02020603050405020304" pitchFamily="18" charset="0"/>
              <a:ea typeface="黑体" panose="02010609060101010101" pitchFamily="2" charset="-122"/>
            </a:endParaRPr>
          </a:p>
          <a:p>
            <a:pPr>
              <a:lnSpc>
                <a:spcPct val="140000"/>
              </a:lnSpc>
            </a:pPr>
            <a:r>
              <a:rPr lang="zh-CN" altLang="en-US" sz="2400" dirty="0">
                <a:latin typeface="Times New Roman" panose="02020603050405020304" pitchFamily="18" charset="0"/>
                <a:ea typeface="黑体" panose="02010609060101010101" pitchFamily="2" charset="-122"/>
              </a:rPr>
              <a:t>研究结果表明</a:t>
            </a:r>
            <a:r>
              <a:rPr lang="zh-CN" altLang="en-US" sz="2400" dirty="0" smtClean="0">
                <a:latin typeface="Times New Roman" panose="02020603050405020304" pitchFamily="18" charset="0"/>
                <a:ea typeface="黑体" panose="02010609060101010101" pitchFamily="2" charset="-122"/>
              </a:rPr>
              <a:t>，在相同演化阶段内，</a:t>
            </a:r>
            <a:r>
              <a:rPr lang="zh-CN" altLang="en-US" sz="2400" dirty="0" smtClean="0">
                <a:solidFill>
                  <a:srgbClr val="FF0000"/>
                </a:solidFill>
                <a:latin typeface="Times New Roman" panose="02020603050405020304" pitchFamily="18" charset="0"/>
                <a:ea typeface="黑体" panose="02010609060101010101" pitchFamily="2" charset="-122"/>
              </a:rPr>
              <a:t>煤成气比油型气富集重 </a:t>
            </a:r>
            <a:r>
              <a:rPr lang="en-US" altLang="zh-CN" sz="2400" dirty="0" smtClean="0">
                <a:solidFill>
                  <a:srgbClr val="FF0000"/>
                </a:solidFill>
                <a:latin typeface="Times New Roman" panose="02020603050405020304" pitchFamily="18" charset="0"/>
                <a:ea typeface="黑体" panose="02010609060101010101" pitchFamily="2" charset="-122"/>
              </a:rPr>
              <a:t>C </a:t>
            </a:r>
            <a:r>
              <a:rPr lang="zh-CN" altLang="en-US" sz="2400" dirty="0" smtClean="0">
                <a:solidFill>
                  <a:srgbClr val="FF0000"/>
                </a:solidFill>
                <a:latin typeface="Times New Roman" panose="02020603050405020304" pitchFamily="18" charset="0"/>
                <a:ea typeface="黑体" panose="02010609060101010101" pitchFamily="2" charset="-122"/>
              </a:rPr>
              <a:t>同位素</a:t>
            </a:r>
            <a:r>
              <a:rPr lang="zh-CN" altLang="en-US" sz="2400" dirty="0" smtClean="0">
                <a:latin typeface="Times New Roman" panose="02020603050405020304" pitchFamily="18" charset="0"/>
                <a:ea typeface="黑体" panose="02010609060101010101" pitchFamily="2" charset="-122"/>
              </a:rPr>
              <a:t>；</a:t>
            </a:r>
            <a:r>
              <a:rPr lang="zh-CN" altLang="en-US" sz="2400" dirty="0" smtClean="0">
                <a:solidFill>
                  <a:srgbClr val="FF0000"/>
                </a:solidFill>
                <a:latin typeface="Times New Roman" panose="02020603050405020304" pitchFamily="18" charset="0"/>
                <a:ea typeface="黑体" panose="02010609060101010101" pitchFamily="2" charset="-122"/>
              </a:rPr>
              <a:t>天然气组分同位素组成随气源岩成熟度的</a:t>
            </a:r>
            <a:r>
              <a:rPr lang="zh-CN" altLang="en-US" sz="2400" dirty="0">
                <a:solidFill>
                  <a:srgbClr val="FF0000"/>
                </a:solidFill>
                <a:latin typeface="Times New Roman" panose="02020603050405020304" pitchFamily="18" charset="0"/>
                <a:ea typeface="黑体" panose="02010609060101010101" pitchFamily="2" charset="-122"/>
              </a:rPr>
              <a:t>增加而变重</a:t>
            </a:r>
            <a:r>
              <a:rPr lang="zh-CN" altLang="en-US" sz="2400" dirty="0" smtClean="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a:p>
            <a:pPr>
              <a:lnSpc>
                <a:spcPct val="140000"/>
              </a:lnSpc>
            </a:pPr>
            <a:endParaRPr lang="zh-CN" altLang="en-US" sz="1000" dirty="0">
              <a:latin typeface="Times New Roman" panose="02020603050405020304" pitchFamily="18" charset="0"/>
              <a:ea typeface="黑体" panose="02010609060101010101" pitchFamily="2" charset="-122"/>
            </a:endParaRPr>
          </a:p>
          <a:p>
            <a:pPr>
              <a:lnSpc>
                <a:spcPct val="140000"/>
              </a:lnSpc>
            </a:pPr>
            <a:r>
              <a:rPr lang="zh-CN" altLang="en-US" sz="2400" dirty="0">
                <a:latin typeface="Times New Roman" panose="02020603050405020304" pitchFamily="18" charset="0"/>
                <a:ea typeface="黑体" panose="02010609060101010101" pitchFamily="2" charset="-122"/>
              </a:rPr>
              <a:t>因此，天然气母质的类型是影响天然气碳同位素组成的首要因素，反过来我们可以根据天然气的碳同位素组成来判断天然气的母质类型。</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descr="gnip_globe_o"/>
          <p:cNvPicPr>
            <a:picLocks noChangeAspect="1" noChangeArrowheads="1"/>
          </p:cNvPicPr>
          <p:nvPr/>
        </p:nvPicPr>
        <p:blipFill>
          <a:blip r:embed="rId1" cstate="print"/>
          <a:srcRect t="4321" b="5556"/>
          <a:stretch>
            <a:fillRect/>
          </a:stretch>
        </p:blipFill>
        <p:spPr bwMode="auto">
          <a:xfrm>
            <a:off x="539750" y="981075"/>
            <a:ext cx="7920038" cy="5351463"/>
          </a:xfrm>
          <a:prstGeom prst="rect">
            <a:avLst/>
          </a:prstGeom>
          <a:noFill/>
          <a:ln w="9525">
            <a:noFill/>
            <a:miter lim="800000"/>
            <a:headEnd/>
            <a:tailEnd/>
          </a:ln>
        </p:spPr>
      </p:pic>
      <p:sp>
        <p:nvSpPr>
          <p:cNvPr id="15363" name="Text Box 5"/>
          <p:cNvSpPr txBox="1">
            <a:spLocks noChangeArrowheads="1"/>
          </p:cNvSpPr>
          <p:nvPr/>
        </p:nvSpPr>
        <p:spPr bwMode="auto">
          <a:xfrm>
            <a:off x="6300788" y="6308725"/>
            <a:ext cx="2376487" cy="366713"/>
          </a:xfrm>
          <a:prstGeom prst="rect">
            <a:avLst/>
          </a:prstGeom>
          <a:noFill/>
          <a:ln w="9525">
            <a:noFill/>
            <a:miter lim="800000"/>
          </a:ln>
        </p:spPr>
        <p:txBody>
          <a:bodyPr>
            <a:spAutoFit/>
          </a:bodyPr>
          <a:lstStyle/>
          <a:p>
            <a:pPr>
              <a:spcBef>
                <a:spcPct val="50000"/>
              </a:spcBef>
            </a:pPr>
            <a:r>
              <a:rPr kumimoji="1" lang="en-US" altLang="ja-JP" b="1">
                <a:latin typeface="Times New Roman" panose="02020603050405020304" pitchFamily="18" charset="0"/>
                <a:ea typeface="黑体" panose="02010609060101010101" pitchFamily="2" charset="-122"/>
              </a:rPr>
              <a:t>IAEA</a:t>
            </a:r>
            <a:r>
              <a:rPr kumimoji="1" lang="zh-CN" altLang="en-US" b="1">
                <a:latin typeface="Times New Roman" panose="02020603050405020304" pitchFamily="18" charset="0"/>
                <a:ea typeface="黑体" panose="02010609060101010101" pitchFamily="2" charset="-122"/>
              </a:rPr>
              <a:t>全球雨水监测网</a:t>
            </a:r>
            <a:r>
              <a:rPr kumimoji="1" lang="ja-JP" altLang="en-US" b="1">
                <a:latin typeface="Times New Roman" panose="02020603050405020304" pitchFamily="18" charset="0"/>
                <a:ea typeface="黑体" panose="02010609060101010101" pitchFamily="2" charset="-122"/>
              </a:rPr>
              <a:t> </a:t>
            </a:r>
            <a:endParaRPr kumimoji="1" lang="ja-JP" altLang="en-US" b="1">
              <a:latin typeface="Times New Roman" panose="02020603050405020304" pitchFamily="18" charset="0"/>
              <a:ea typeface="黑体" panose="02010609060101010101" pitchFamily="2" charset="-122"/>
            </a:endParaRPr>
          </a:p>
        </p:txBody>
      </p:sp>
      <p:sp>
        <p:nvSpPr>
          <p:cNvPr id="15364" name="Text Box 11"/>
          <p:cNvSpPr txBox="1">
            <a:spLocks noChangeArrowheads="1"/>
          </p:cNvSpPr>
          <p:nvPr/>
        </p:nvSpPr>
        <p:spPr bwMode="auto">
          <a:xfrm>
            <a:off x="179388" y="115888"/>
            <a:ext cx="2808287" cy="579437"/>
          </a:xfrm>
          <a:prstGeom prst="rect">
            <a:avLst/>
          </a:prstGeom>
          <a:noFill/>
          <a:ln w="9525">
            <a:noFill/>
            <a:miter lim="800000"/>
          </a:ln>
        </p:spPr>
        <p:txBody>
          <a:bodyPr>
            <a:spAutoFit/>
          </a:bodyPr>
          <a:lstStyle/>
          <a:p>
            <a:pPr>
              <a:spcBef>
                <a:spcPct val="50000"/>
              </a:spcBef>
            </a:pPr>
            <a:r>
              <a:rPr kumimoji="1" lang="zh-CN" altLang="en-US" sz="3200" b="1">
                <a:solidFill>
                  <a:srgbClr val="0000FF"/>
                </a:solidFill>
                <a:latin typeface="Times New Roman" panose="02020603050405020304" pitchFamily="18" charset="0"/>
                <a:ea typeface="黑体" panose="02010609060101010101" pitchFamily="2" charset="-122"/>
              </a:rPr>
              <a:t>雨水</a:t>
            </a:r>
            <a:r>
              <a:rPr kumimoji="1" lang="zh-CN" altLang="en-US" sz="3200" b="1">
                <a:solidFill>
                  <a:srgbClr val="0000FF"/>
                </a:solidFill>
                <a:latin typeface="Times New Roman" panose="02020603050405020304" pitchFamily="18" charset="0"/>
                <a:ea typeface="黑体" panose="02010609060101010101" pitchFamily="2" charset="-122"/>
                <a:sym typeface="Symbol" panose="05050102010706020507" pitchFamily="18" charset="2"/>
              </a:rPr>
              <a:t></a:t>
            </a:r>
            <a:r>
              <a:rPr kumimoji="1" lang="en-US" altLang="zh-CN" sz="3200" b="1" baseline="30000">
                <a:solidFill>
                  <a:srgbClr val="0000FF"/>
                </a:solidFill>
                <a:latin typeface="Times New Roman" panose="02020603050405020304" pitchFamily="18" charset="0"/>
                <a:ea typeface="黑体" panose="02010609060101010101" pitchFamily="2" charset="-122"/>
              </a:rPr>
              <a:t>18</a:t>
            </a:r>
            <a:r>
              <a:rPr kumimoji="1" lang="en-US" altLang="zh-CN" sz="3200" b="1">
                <a:solidFill>
                  <a:srgbClr val="0000FF"/>
                </a:solidFill>
                <a:latin typeface="Times New Roman" panose="02020603050405020304" pitchFamily="18" charset="0"/>
                <a:ea typeface="黑体" panose="02010609060101010101" pitchFamily="2" charset="-122"/>
              </a:rPr>
              <a:t>O</a:t>
            </a:r>
            <a:r>
              <a:rPr kumimoji="1" lang="zh-CN" altLang="en-US" sz="3200" b="1">
                <a:solidFill>
                  <a:srgbClr val="0000FF"/>
                </a:solidFill>
                <a:latin typeface="Times New Roman" panose="02020603050405020304" pitchFamily="18" charset="0"/>
                <a:ea typeface="黑体" panose="02010609060101010101" pitchFamily="2" charset="-122"/>
              </a:rPr>
              <a:t>分布</a:t>
            </a:r>
            <a:endParaRPr kumimoji="1" lang="zh-CN" altLang="en-US" sz="3200" b="1">
              <a:solidFill>
                <a:srgbClr val="0000FF"/>
              </a:solidFill>
              <a:latin typeface="Times New Roman" panose="02020603050405020304" pitchFamily="18" charset="0"/>
              <a:ea typeface="黑体" panose="02010609060101010101" pitchFamily="2" charset="-122"/>
            </a:endParaRPr>
          </a:p>
        </p:txBody>
      </p:sp>
      <p:grpSp>
        <p:nvGrpSpPr>
          <p:cNvPr id="2" name="Group 2"/>
          <p:cNvGrpSpPr/>
          <p:nvPr/>
        </p:nvGrpSpPr>
        <p:grpSpPr bwMode="auto">
          <a:xfrm>
            <a:off x="0" y="692150"/>
            <a:ext cx="2916238" cy="215900"/>
            <a:chOff x="58" y="1117"/>
            <a:chExt cx="2631" cy="181"/>
          </a:xfrm>
        </p:grpSpPr>
        <p:sp>
          <p:nvSpPr>
            <p:cNvPr id="15366"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5367"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
          <p:cNvGrpSpPr/>
          <p:nvPr/>
        </p:nvGrpSpPr>
        <p:grpSpPr bwMode="auto">
          <a:xfrm>
            <a:off x="73025" y="260350"/>
            <a:ext cx="8675688" cy="3921125"/>
            <a:chOff x="46" y="210"/>
            <a:chExt cx="5465" cy="2470"/>
          </a:xfrm>
        </p:grpSpPr>
        <p:pic>
          <p:nvPicPr>
            <p:cNvPr id="46084" name="Picture 4"/>
            <p:cNvPicPr>
              <a:picLocks noChangeAspect="1" noChangeArrowheads="1"/>
            </p:cNvPicPr>
            <p:nvPr/>
          </p:nvPicPr>
          <p:blipFill>
            <a:blip r:embed="rId1" cstate="print"/>
            <a:srcRect/>
            <a:stretch>
              <a:fillRect/>
            </a:stretch>
          </p:blipFill>
          <p:spPr bwMode="auto">
            <a:xfrm>
              <a:off x="46" y="222"/>
              <a:ext cx="2676" cy="2172"/>
            </a:xfrm>
            <a:prstGeom prst="rect">
              <a:avLst/>
            </a:prstGeom>
            <a:noFill/>
            <a:ln w="9525">
              <a:noFill/>
              <a:miter lim="800000"/>
              <a:headEnd/>
              <a:tailEnd/>
            </a:ln>
            <a:effectLst/>
          </p:spPr>
        </p:pic>
        <p:pic>
          <p:nvPicPr>
            <p:cNvPr id="46085" name="Picture 5"/>
            <p:cNvPicPr>
              <a:picLocks noChangeAspect="1" noChangeArrowheads="1"/>
            </p:cNvPicPr>
            <p:nvPr/>
          </p:nvPicPr>
          <p:blipFill>
            <a:blip r:embed="rId2" cstate="print"/>
            <a:srcRect/>
            <a:stretch>
              <a:fillRect/>
            </a:stretch>
          </p:blipFill>
          <p:spPr bwMode="auto">
            <a:xfrm>
              <a:off x="2790" y="210"/>
              <a:ext cx="2721" cy="2182"/>
            </a:xfrm>
            <a:prstGeom prst="rect">
              <a:avLst/>
            </a:prstGeom>
            <a:noFill/>
            <a:ln w="9525">
              <a:noFill/>
              <a:miter lim="800000"/>
              <a:headEnd/>
              <a:tailEnd/>
            </a:ln>
            <a:effectLst/>
          </p:spPr>
        </p:pic>
        <p:pic>
          <p:nvPicPr>
            <p:cNvPr id="46086" name="Picture 6"/>
            <p:cNvPicPr>
              <a:picLocks noChangeAspect="1" noChangeArrowheads="1"/>
            </p:cNvPicPr>
            <p:nvPr/>
          </p:nvPicPr>
          <p:blipFill>
            <a:blip r:embed="rId3" cstate="print"/>
            <a:srcRect r="6801" b="-3181"/>
            <a:stretch>
              <a:fillRect/>
            </a:stretch>
          </p:blipFill>
          <p:spPr bwMode="auto">
            <a:xfrm>
              <a:off x="341" y="2445"/>
              <a:ext cx="2494" cy="227"/>
            </a:xfrm>
            <a:prstGeom prst="rect">
              <a:avLst/>
            </a:prstGeom>
            <a:noFill/>
            <a:ln w="9525">
              <a:noFill/>
              <a:miter lim="800000"/>
              <a:headEnd/>
              <a:tailEnd/>
            </a:ln>
            <a:effectLst/>
          </p:spPr>
        </p:pic>
        <p:pic>
          <p:nvPicPr>
            <p:cNvPr id="46087" name="Picture 7"/>
            <p:cNvPicPr>
              <a:picLocks noChangeAspect="1" noChangeArrowheads="1"/>
            </p:cNvPicPr>
            <p:nvPr/>
          </p:nvPicPr>
          <p:blipFill>
            <a:blip r:embed="rId4" cstate="print"/>
            <a:srcRect/>
            <a:stretch>
              <a:fillRect/>
            </a:stretch>
          </p:blipFill>
          <p:spPr bwMode="auto">
            <a:xfrm>
              <a:off x="3153" y="2416"/>
              <a:ext cx="2268" cy="264"/>
            </a:xfrm>
            <a:prstGeom prst="rect">
              <a:avLst/>
            </a:prstGeom>
            <a:noFill/>
            <a:ln w="9525">
              <a:noFill/>
              <a:miter lim="800000"/>
              <a:headEnd/>
              <a:tailEnd/>
            </a:ln>
            <a:effectLst/>
          </p:spPr>
        </p:pic>
      </p:grpSp>
      <p:sp>
        <p:nvSpPr>
          <p:cNvPr id="46089" name="Text Box 9"/>
          <p:cNvSpPr txBox="1">
            <a:spLocks noChangeArrowheads="1"/>
          </p:cNvSpPr>
          <p:nvPr/>
        </p:nvSpPr>
        <p:spPr bwMode="auto">
          <a:xfrm>
            <a:off x="468313" y="4451350"/>
            <a:ext cx="8207375" cy="1930400"/>
          </a:xfrm>
          <a:prstGeom prst="rect">
            <a:avLst/>
          </a:prstGeom>
          <a:noFill/>
          <a:ln w="9525">
            <a:solidFill>
              <a:srgbClr val="FF0000"/>
            </a:solidFill>
            <a:miter lim="800000"/>
          </a:ln>
          <a:effectLst/>
        </p:spPr>
        <p:txBody>
          <a:bodyPr>
            <a:spAutoFit/>
          </a:bodyPr>
          <a:lstStyle/>
          <a:p>
            <a:pPr>
              <a:lnSpc>
                <a:spcPct val="150000"/>
              </a:lnSpc>
              <a:spcBef>
                <a:spcPct val="50000"/>
              </a:spcBef>
            </a:pPr>
            <a:r>
              <a:rPr lang="zh-CN" altLang="en-US" sz="2000" dirty="0">
                <a:latin typeface="Times New Roman" panose="02020603050405020304" pitchFamily="18" charset="0"/>
                <a:ea typeface="黑体" panose="02010609060101010101" pitchFamily="2" charset="-122"/>
              </a:rPr>
              <a:t>依据天然气碳同位素中</a:t>
            </a:r>
            <a:r>
              <a:rPr lang="en-US" altLang="zh-CN" sz="2000" baseline="30000" dirty="0">
                <a:latin typeface="Times New Roman" panose="02020603050405020304" pitchFamily="18" charset="0"/>
                <a:ea typeface="黑体" panose="02010609060101010101" pitchFamily="2" charset="-122"/>
              </a:rPr>
              <a:t>13</a:t>
            </a:r>
            <a:r>
              <a:rPr lang="en-US" altLang="zh-CN" sz="2000" dirty="0">
                <a:latin typeface="Times New Roman" panose="02020603050405020304" pitchFamily="18" charset="0"/>
                <a:ea typeface="黑体" panose="02010609060101010101" pitchFamily="2" charset="-122"/>
              </a:rPr>
              <a:t>C</a:t>
            </a:r>
            <a:r>
              <a:rPr lang="zh-CN" altLang="en-US" sz="2000" dirty="0">
                <a:latin typeface="Times New Roman" panose="02020603050405020304" pitchFamily="18" charset="0"/>
                <a:ea typeface="黑体" panose="02010609060101010101" pitchFamily="2" charset="-122"/>
              </a:rPr>
              <a:t>的组成与划分标准，一般可将天然气划分为</a:t>
            </a:r>
            <a:r>
              <a:rPr lang="zh-CN" altLang="en-US" sz="2000" dirty="0">
                <a:solidFill>
                  <a:srgbClr val="FF0000"/>
                </a:solidFill>
                <a:latin typeface="Times New Roman" panose="02020603050405020304" pitchFamily="18" charset="0"/>
                <a:ea typeface="黑体" panose="02010609060101010101" pitchFamily="2" charset="-122"/>
              </a:rPr>
              <a:t>煤型气</a:t>
            </a:r>
            <a:r>
              <a:rPr lang="zh-CN" altLang="en-US" sz="2000" dirty="0">
                <a:latin typeface="Times New Roman" panose="02020603050405020304" pitchFamily="18" charset="0"/>
                <a:ea typeface="黑体" panose="02010609060101010101" pitchFamily="2" charset="-122"/>
              </a:rPr>
              <a:t>、</a:t>
            </a:r>
            <a:r>
              <a:rPr lang="zh-CN" altLang="en-US" sz="2000" dirty="0">
                <a:solidFill>
                  <a:srgbClr val="FF0000"/>
                </a:solidFill>
                <a:latin typeface="Times New Roman" panose="02020603050405020304" pitchFamily="18" charset="0"/>
                <a:ea typeface="黑体" panose="02010609060101010101" pitchFamily="2" charset="-122"/>
              </a:rPr>
              <a:t>裂解气</a:t>
            </a:r>
            <a:r>
              <a:rPr lang="zh-CN" altLang="en-US" sz="2000" dirty="0">
                <a:latin typeface="Times New Roman" panose="02020603050405020304" pitchFamily="18" charset="0"/>
                <a:ea typeface="黑体" panose="02010609060101010101" pitchFamily="2" charset="-122"/>
              </a:rPr>
              <a:t>、</a:t>
            </a:r>
            <a:r>
              <a:rPr lang="zh-CN" altLang="en-US" sz="2000" dirty="0">
                <a:solidFill>
                  <a:srgbClr val="FF0000"/>
                </a:solidFill>
                <a:latin typeface="Times New Roman" panose="02020603050405020304" pitchFamily="18" charset="0"/>
                <a:ea typeface="黑体" panose="02010609060101010101" pitchFamily="2" charset="-122"/>
              </a:rPr>
              <a:t>油型气</a:t>
            </a:r>
            <a:r>
              <a:rPr lang="zh-CN" altLang="en-US" sz="2000" dirty="0">
                <a:latin typeface="Times New Roman" panose="02020603050405020304" pitchFamily="18" charset="0"/>
                <a:ea typeface="黑体" panose="02010609060101010101" pitchFamily="2" charset="-122"/>
              </a:rPr>
              <a:t>与</a:t>
            </a:r>
            <a:r>
              <a:rPr lang="zh-CN" altLang="en-US" sz="2000" dirty="0">
                <a:solidFill>
                  <a:srgbClr val="FF0000"/>
                </a:solidFill>
                <a:latin typeface="Times New Roman" panose="02020603050405020304" pitchFamily="18" charset="0"/>
                <a:ea typeface="黑体" panose="02010609060101010101" pitchFamily="2" charset="-122"/>
              </a:rPr>
              <a:t>生物气</a:t>
            </a:r>
            <a:r>
              <a:rPr lang="zh-CN" altLang="en-US" sz="2000" dirty="0">
                <a:latin typeface="Times New Roman" panose="02020603050405020304" pitchFamily="18" charset="0"/>
                <a:ea typeface="黑体" panose="02010609060101010101" pitchFamily="2" charset="-122"/>
              </a:rPr>
              <a:t>四种类型，这对于探讨不同地区天然气的成因以及影响因素，探索成气规律以及在不同地区天然气勘探的目标选择都有着现实意义。</a:t>
            </a:r>
            <a:endParaRPr lang="zh-CN" altLang="en-US" sz="20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p:cNvPicPr>
            <a:picLocks noChangeArrowheads="1"/>
          </p:cNvPicPr>
          <p:nvPr/>
        </p:nvPicPr>
        <p:blipFill>
          <a:blip r:embed="rId1" cstate="print"/>
          <a:srcRect/>
          <a:stretch>
            <a:fillRect/>
          </a:stretch>
        </p:blipFill>
        <p:spPr bwMode="auto">
          <a:xfrm>
            <a:off x="1187450" y="549275"/>
            <a:ext cx="6886575" cy="5427663"/>
          </a:xfrm>
          <a:prstGeom prst="rect">
            <a:avLst/>
          </a:prstGeom>
          <a:noFill/>
          <a:ln w="12700">
            <a:noFill/>
            <a:miter lim="800000"/>
            <a:headEnd/>
            <a:tailEnd/>
          </a:ln>
          <a:effectLst/>
        </p:spPr>
      </p:pic>
    </p:spTree>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Text Box 4"/>
          <p:cNvSpPr txBox="1">
            <a:spLocks noChangeArrowheads="1"/>
          </p:cNvSpPr>
          <p:nvPr/>
        </p:nvSpPr>
        <p:spPr bwMode="auto">
          <a:xfrm>
            <a:off x="539750" y="1007090"/>
            <a:ext cx="8064500" cy="4862870"/>
          </a:xfrm>
          <a:prstGeom prst="rect">
            <a:avLst/>
          </a:prstGeom>
          <a:noFill/>
          <a:ln w="9525" algn="ctr">
            <a:noFill/>
            <a:miter lim="800000"/>
          </a:ln>
          <a:effectLst/>
        </p:spPr>
        <p:txBody>
          <a:bodyPr anchor="ctr">
            <a:spAutoFit/>
          </a:bodyPr>
          <a:lstStyle/>
          <a:p>
            <a:pPr indent="-342900"/>
            <a:r>
              <a:rPr lang="zh-CN" altLang="en-US" sz="2800" dirty="0">
                <a:solidFill>
                  <a:srgbClr val="0000FF"/>
                </a:solidFill>
                <a:latin typeface="Times New Roman" panose="02020603050405020304" pitchFamily="18" charset="0"/>
                <a:ea typeface="黑体" panose="02010609060101010101" pitchFamily="2" charset="-122"/>
              </a:rPr>
              <a:t>应用碳、氮稳定性同位素探讨淡水湖泊的食物网结构和营养级关系</a:t>
            </a:r>
            <a:endParaRPr lang="zh-CN" altLang="en-US" sz="2800" dirty="0">
              <a:solidFill>
                <a:srgbClr val="0000FF"/>
              </a:solidFill>
              <a:latin typeface="Times New Roman" panose="02020603050405020304" pitchFamily="18" charset="0"/>
              <a:ea typeface="黑体" panose="02010609060101010101" pitchFamily="2" charset="-122"/>
            </a:endParaRPr>
          </a:p>
          <a:p>
            <a:pPr marL="342900" indent="-342900"/>
            <a:endParaRPr lang="zh-CN" altLang="en-US" dirty="0">
              <a:latin typeface="Times New Roman" panose="02020603050405020304" pitchFamily="18" charset="0"/>
              <a:ea typeface="黑体" panose="02010609060101010101" pitchFamily="2" charset="-122"/>
            </a:endParaRPr>
          </a:p>
          <a:p>
            <a:pPr marL="342900" indent="-342900" algn="just">
              <a:buFont typeface="Wingdings" panose="05000000000000000000" pitchFamily="2" charset="2"/>
              <a:buChar char="l"/>
            </a:pPr>
            <a:r>
              <a:rPr lang="zh-CN" altLang="en-US" sz="2400" dirty="0" smtClean="0">
                <a:latin typeface="Times New Roman" panose="02020603050405020304" pitchFamily="18" charset="0"/>
                <a:ea typeface="黑体" panose="02010609060101010101" pitchFamily="2" charset="-122"/>
              </a:rPr>
              <a:t>应</a:t>
            </a:r>
            <a:r>
              <a:rPr lang="zh-CN" altLang="en-US" sz="2400" dirty="0">
                <a:latin typeface="Times New Roman" panose="02020603050405020304" pitchFamily="18" charset="0"/>
                <a:ea typeface="黑体" panose="02010609060101010101" pitchFamily="2" charset="-122"/>
              </a:rPr>
              <a:t>用碳、氮稳定性同位素技术可作为有效手段来探讨：</a:t>
            </a:r>
            <a:r>
              <a:rPr lang="zh-CN" altLang="en-US" sz="2400" dirty="0">
                <a:solidFill>
                  <a:srgbClr val="FF0000"/>
                </a:solidFill>
                <a:latin typeface="Times New Roman" panose="02020603050405020304" pitchFamily="18" charset="0"/>
                <a:ea typeface="黑体" panose="02010609060101010101" pitchFamily="2" charset="-122"/>
              </a:rPr>
              <a:t>食物网结构</a:t>
            </a:r>
            <a:r>
              <a:rPr lang="zh-CN" altLang="en-US" sz="2400" dirty="0">
                <a:latin typeface="Times New Roman" panose="02020603050405020304" pitchFamily="18" charset="0"/>
                <a:ea typeface="黑体" panose="02010609060101010101" pitchFamily="2" charset="-122"/>
              </a:rPr>
              <a:t>、</a:t>
            </a:r>
            <a:r>
              <a:rPr lang="zh-CN" altLang="en-US" sz="2400" dirty="0">
                <a:solidFill>
                  <a:srgbClr val="FF0000"/>
                </a:solidFill>
                <a:latin typeface="Times New Roman" panose="02020603050405020304" pitchFamily="18" charset="0"/>
                <a:ea typeface="黑体" panose="02010609060101010101" pitchFamily="2" charset="-122"/>
              </a:rPr>
              <a:t>营养级关系</a:t>
            </a:r>
            <a:r>
              <a:rPr lang="zh-CN" altLang="en-US" sz="2400" dirty="0">
                <a:latin typeface="Times New Roman" panose="02020603050405020304" pitchFamily="18" charset="0"/>
                <a:ea typeface="黑体" panose="02010609060101010101" pitchFamily="2" charset="-122"/>
              </a:rPr>
              <a:t>、</a:t>
            </a:r>
            <a:r>
              <a:rPr lang="zh-CN" altLang="en-US" sz="2400" dirty="0">
                <a:solidFill>
                  <a:srgbClr val="FF0000"/>
                </a:solidFill>
                <a:latin typeface="Times New Roman" panose="02020603050405020304" pitchFamily="18" charset="0"/>
                <a:ea typeface="黑体" panose="02010609060101010101" pitchFamily="2" charset="-122"/>
              </a:rPr>
              <a:t>初级生产者</a:t>
            </a:r>
            <a:r>
              <a:rPr lang="zh-CN" altLang="en-US" sz="2400" dirty="0">
                <a:latin typeface="Times New Roman" panose="02020603050405020304" pitchFamily="18" charset="0"/>
                <a:ea typeface="黑体" panose="02010609060101010101" pitchFamily="2" charset="-122"/>
              </a:rPr>
              <a:t>和</a:t>
            </a:r>
            <a:r>
              <a:rPr lang="zh-CN" altLang="en-US" sz="2400" dirty="0">
                <a:solidFill>
                  <a:srgbClr val="FF0000"/>
                </a:solidFill>
                <a:latin typeface="Times New Roman" panose="02020603050405020304" pitchFamily="18" charset="0"/>
                <a:ea typeface="黑体" panose="02010609060101010101" pitchFamily="2" charset="-122"/>
              </a:rPr>
              <a:t>消费者的季节和空间变化</a:t>
            </a:r>
            <a:r>
              <a:rPr lang="zh-CN" altLang="en-US" sz="2400" dirty="0">
                <a:latin typeface="Times New Roman" panose="02020603050405020304" pitchFamily="18" charset="0"/>
                <a:ea typeface="黑体" panose="02010609060101010101" pitchFamily="2" charset="-122"/>
              </a:rPr>
              <a:t>、</a:t>
            </a:r>
            <a:r>
              <a:rPr lang="zh-CN" altLang="en-US" sz="2400" dirty="0">
                <a:solidFill>
                  <a:srgbClr val="FF0000"/>
                </a:solidFill>
                <a:latin typeface="Times New Roman" panose="02020603050405020304" pitchFamily="18" charset="0"/>
                <a:ea typeface="黑体" panose="02010609060101010101" pitchFamily="2" charset="-122"/>
              </a:rPr>
              <a:t>食性转变、鱼类寄生虫和宿主间</a:t>
            </a:r>
            <a:r>
              <a:rPr lang="zh-CN" altLang="en-US" sz="2400" dirty="0">
                <a:latin typeface="Times New Roman" panose="02020603050405020304" pitchFamily="18" charset="0"/>
                <a:ea typeface="黑体" panose="02010609060101010101" pitchFamily="2" charset="-122"/>
              </a:rPr>
              <a:t>的特殊营养级关系以及</a:t>
            </a:r>
            <a:r>
              <a:rPr lang="zh-CN" altLang="en-US" sz="2400" dirty="0">
                <a:solidFill>
                  <a:srgbClr val="FF0000"/>
                </a:solidFill>
                <a:latin typeface="Times New Roman" panose="02020603050405020304" pitchFamily="18" charset="0"/>
                <a:ea typeface="黑体" panose="02010609060101010101" pitchFamily="2" charset="-122"/>
              </a:rPr>
              <a:t>外来种入侵</a:t>
            </a:r>
            <a:r>
              <a:rPr lang="zh-CN" altLang="en-US" sz="2400" dirty="0">
                <a:latin typeface="Times New Roman" panose="02020603050405020304" pitchFamily="18" charset="0"/>
                <a:ea typeface="黑体" panose="02010609060101010101" pitchFamily="2" charset="-122"/>
              </a:rPr>
              <a:t>的生态学效应等一系列生态学问题。</a:t>
            </a:r>
            <a:endParaRPr lang="zh-CN" altLang="en-US" sz="2400" dirty="0">
              <a:latin typeface="Times New Roman" panose="02020603050405020304" pitchFamily="18" charset="0"/>
              <a:ea typeface="黑体" panose="02010609060101010101" pitchFamily="2" charset="-122"/>
            </a:endParaRPr>
          </a:p>
          <a:p>
            <a:pPr marL="342900" indent="-342900">
              <a:buFont typeface="Wingdings" panose="05000000000000000000" pitchFamily="2" charset="2"/>
              <a:buChar char="l"/>
            </a:pPr>
            <a:endParaRPr lang="zh-CN" altLang="en-US" sz="2400" dirty="0">
              <a:latin typeface="Times New Roman" panose="02020603050405020304" pitchFamily="18" charset="0"/>
              <a:ea typeface="黑体" panose="02010609060101010101" pitchFamily="2" charset="-122"/>
            </a:endParaRPr>
          </a:p>
          <a:p>
            <a:pPr marL="342900" indent="-342900" algn="just">
              <a:buFont typeface="Wingdings" panose="05000000000000000000" pitchFamily="2" charset="2"/>
              <a:buChar char="l"/>
            </a:pPr>
            <a:r>
              <a:rPr lang="zh-CN" altLang="en-US" sz="2400" dirty="0">
                <a:latin typeface="Times New Roman" panose="02020603050405020304" pitchFamily="18" charset="0"/>
                <a:ea typeface="黑体" panose="02010609060101010101" pitchFamily="2" charset="-122"/>
              </a:rPr>
              <a:t>东湖主要生物类群</a:t>
            </a:r>
            <a:r>
              <a:rPr lang="en-US" altLang="zh-CN" sz="24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浮游植物、浮游动物、底栖动物和浮游生物食性鱼类</a:t>
            </a:r>
            <a:r>
              <a:rPr lang="en-US" altLang="zh-CN" sz="2400" dirty="0">
                <a:latin typeface="Times New Roman" panose="02020603050405020304" pitchFamily="18" charset="0"/>
                <a:ea typeface="黑体" panose="02010609060101010101" pitchFamily="2" charset="-122"/>
              </a:rPr>
              <a:t>)</a:t>
            </a:r>
            <a:r>
              <a:rPr lang="el-GR"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相似，说明浮游植物是东湖食物网消费者主要食物来源。</a:t>
            </a:r>
            <a:endParaRPr lang="zh-CN" altLang="en-US" sz="2400" dirty="0">
              <a:latin typeface="Times New Roman" panose="02020603050405020304" pitchFamily="18" charset="0"/>
              <a:ea typeface="黑体" panose="02010609060101010101" pitchFamily="2" charset="-122"/>
            </a:endParaRPr>
          </a:p>
          <a:p>
            <a:pPr marL="342900" indent="-342900">
              <a:buFont typeface="Wingdings" panose="05000000000000000000" pitchFamily="2" charset="2"/>
              <a:buChar char="l"/>
            </a:pPr>
            <a:endParaRPr lang="zh-CN" altLang="en-US" sz="20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6" name="Text Box 4"/>
          <p:cNvSpPr txBox="1">
            <a:spLocks noChangeArrowheads="1"/>
          </p:cNvSpPr>
          <p:nvPr/>
        </p:nvSpPr>
        <p:spPr bwMode="auto">
          <a:xfrm>
            <a:off x="684213" y="728048"/>
            <a:ext cx="7848600" cy="4985980"/>
          </a:xfrm>
          <a:prstGeom prst="rect">
            <a:avLst/>
          </a:prstGeom>
          <a:noFill/>
          <a:ln w="9525" algn="ctr">
            <a:noFill/>
            <a:miter lim="800000"/>
          </a:ln>
          <a:effectLst/>
        </p:spPr>
        <p:txBody>
          <a:bodyPr anchor="ctr">
            <a:spAutoFit/>
          </a:bodyPr>
          <a:lstStyle/>
          <a:p>
            <a:r>
              <a:rPr lang="zh-CN" altLang="en-US" sz="2800" dirty="0">
                <a:solidFill>
                  <a:srgbClr val="0000FF"/>
                </a:solidFill>
                <a:latin typeface="Times New Roman" panose="02020603050405020304" pitchFamily="18" charset="0"/>
                <a:ea typeface="黑体" panose="02010609060101010101" pitchFamily="2" charset="-122"/>
              </a:rPr>
              <a:t>岩溶洞穴系统稳定碳同位素演化的地球化学过程及其环境意义</a:t>
            </a:r>
            <a:endParaRPr lang="zh-CN" altLang="en-US" sz="2800" dirty="0">
              <a:solidFill>
                <a:srgbClr val="0000FF"/>
              </a:solidFill>
              <a:latin typeface="Times New Roman" panose="02020603050405020304" pitchFamily="18" charset="0"/>
              <a:ea typeface="黑体" panose="02010609060101010101" pitchFamily="2" charset="-122"/>
            </a:endParaRPr>
          </a:p>
          <a:p>
            <a:endParaRPr lang="zh-CN" altLang="en-US" dirty="0">
              <a:latin typeface="Times New Roman" panose="02020603050405020304" pitchFamily="18" charset="0"/>
              <a:ea typeface="黑体" panose="02010609060101010101" pitchFamily="2" charset="-122"/>
            </a:endParaRPr>
          </a:p>
          <a:p>
            <a:r>
              <a:rPr lang="zh-CN" altLang="en-US" sz="2000" dirty="0">
                <a:latin typeface="Times New Roman" panose="02020603050405020304" pitchFamily="18" charset="0"/>
                <a:ea typeface="黑体" panose="02010609060101010101" pitchFamily="2" charset="-122"/>
              </a:rPr>
              <a:t>稳定碳同位素作为环境替代指标己经在不同的载体上得到了广泛运用，例如树轮、泥炭、碳酸盐岩等。目前岩溶学者也逐渐开始运用洞穴次生化学沉积物中的稳定碳同位素探讨古气候环境的变迁史，例如植被的更替、大气</a:t>
            </a:r>
            <a:r>
              <a:rPr lang="en-US" altLang="zh-CN" sz="2000" dirty="0">
                <a:latin typeface="Times New Roman" panose="02020603050405020304" pitchFamily="18" charset="0"/>
                <a:ea typeface="黑体" panose="02010609060101010101" pitchFamily="2" charset="-122"/>
              </a:rPr>
              <a:t>CO</a:t>
            </a:r>
            <a:r>
              <a:rPr lang="en-US" altLang="zh-CN" sz="2000" baseline="-25000" dirty="0">
                <a:latin typeface="Times New Roman" panose="02020603050405020304" pitchFamily="18" charset="0"/>
                <a:ea typeface="黑体" panose="02010609060101010101" pitchFamily="2" charset="-122"/>
              </a:rPr>
              <a:t>2</a:t>
            </a:r>
            <a:r>
              <a:rPr lang="zh-CN" altLang="en-US" sz="2000" dirty="0">
                <a:latin typeface="Times New Roman" panose="02020603050405020304" pitchFamily="18" charset="0"/>
                <a:ea typeface="黑体" panose="02010609060101010101" pitchFamily="2" charset="-122"/>
              </a:rPr>
              <a:t>的浓度变化等。</a:t>
            </a:r>
            <a:endParaRPr lang="zh-CN" altLang="en-US" sz="2000" dirty="0">
              <a:latin typeface="Times New Roman" panose="02020603050405020304" pitchFamily="18" charset="0"/>
              <a:ea typeface="黑体" panose="02010609060101010101" pitchFamily="2" charset="-122"/>
            </a:endParaRPr>
          </a:p>
          <a:p>
            <a:endParaRPr lang="zh-CN" altLang="en-US" sz="2000" dirty="0">
              <a:latin typeface="Times New Roman" panose="02020603050405020304" pitchFamily="18" charset="0"/>
              <a:ea typeface="黑体" panose="02010609060101010101" pitchFamily="2" charset="-122"/>
            </a:endParaRPr>
          </a:p>
          <a:p>
            <a:endParaRPr lang="zh-CN" altLang="en-US" dirty="0">
              <a:solidFill>
                <a:srgbClr val="0000FF"/>
              </a:solidFill>
              <a:latin typeface="Times New Roman" panose="02020603050405020304" pitchFamily="18" charset="0"/>
              <a:ea typeface="黑体" panose="02010609060101010101" pitchFamily="2" charset="-122"/>
            </a:endParaRPr>
          </a:p>
          <a:p>
            <a:r>
              <a:rPr lang="zh-CN" altLang="en-US" sz="2800" dirty="0">
                <a:solidFill>
                  <a:srgbClr val="0000FF"/>
                </a:solidFill>
                <a:latin typeface="Times New Roman" panose="02020603050405020304" pitchFamily="18" charset="0"/>
                <a:ea typeface="黑体" panose="02010609060101010101" pitchFamily="2" charset="-122"/>
              </a:rPr>
              <a:t>大气甲醛稳定碳同位素分析方法及应用研究</a:t>
            </a:r>
            <a:endParaRPr lang="zh-CN" altLang="en-US" sz="2800" dirty="0">
              <a:solidFill>
                <a:srgbClr val="0000FF"/>
              </a:solidFill>
              <a:latin typeface="Times New Roman" panose="02020603050405020304" pitchFamily="18" charset="0"/>
              <a:ea typeface="黑体" panose="02010609060101010101" pitchFamily="2" charset="-122"/>
            </a:endParaRPr>
          </a:p>
          <a:p>
            <a:endParaRPr lang="zh-CN" altLang="en-US" dirty="0">
              <a:latin typeface="Times New Roman" panose="02020603050405020304" pitchFamily="18" charset="0"/>
              <a:ea typeface="黑体" panose="02010609060101010101" pitchFamily="2" charset="-122"/>
            </a:endParaRPr>
          </a:p>
          <a:p>
            <a:r>
              <a:rPr lang="zh-CN" altLang="en-US" sz="2000" dirty="0">
                <a:latin typeface="Times New Roman" panose="02020603050405020304" pitchFamily="18" charset="0"/>
                <a:ea typeface="黑体" panose="02010609060101010101" pitchFamily="2" charset="-122"/>
              </a:rPr>
              <a:t>利用气相色谱</a:t>
            </a:r>
            <a:r>
              <a:rPr lang="en-US" altLang="zh-CN" sz="2000" dirty="0">
                <a:latin typeface="Times New Roman" panose="02020603050405020304" pitchFamily="18" charset="0"/>
                <a:ea typeface="黑体" panose="02010609060101010101" pitchFamily="2" charset="-122"/>
              </a:rPr>
              <a:t>/</a:t>
            </a:r>
            <a:r>
              <a:rPr lang="zh-CN" altLang="en-US" sz="2000" dirty="0">
                <a:latin typeface="Times New Roman" panose="02020603050405020304" pitchFamily="18" charset="0"/>
                <a:ea typeface="黑体" panose="02010609060101010101" pitchFamily="2" charset="-122"/>
              </a:rPr>
              <a:t>燃烧</a:t>
            </a:r>
            <a:r>
              <a:rPr lang="en-US" altLang="zh-CN" sz="2000" dirty="0">
                <a:latin typeface="Times New Roman" panose="02020603050405020304" pitchFamily="18" charset="0"/>
                <a:ea typeface="黑体" panose="02010609060101010101" pitchFamily="2" charset="-122"/>
              </a:rPr>
              <a:t>/</a:t>
            </a:r>
            <a:r>
              <a:rPr lang="zh-CN" altLang="en-US" sz="2000" dirty="0">
                <a:latin typeface="Times New Roman" panose="02020603050405020304" pitchFamily="18" charset="0"/>
                <a:ea typeface="黑体" panose="02010609060101010101" pitchFamily="2" charset="-122"/>
              </a:rPr>
              <a:t>同位素比值质谱</a:t>
            </a:r>
            <a:r>
              <a:rPr lang="en-US" altLang="zh-CN" sz="2000" dirty="0">
                <a:latin typeface="Times New Roman" panose="02020603050405020304" pitchFamily="18" charset="0"/>
                <a:ea typeface="黑体" panose="02010609060101010101" pitchFamily="2" charset="-122"/>
              </a:rPr>
              <a:t>(GC/C/IRMS)</a:t>
            </a:r>
            <a:r>
              <a:rPr lang="zh-CN" altLang="en-US" sz="2000" dirty="0">
                <a:latin typeface="Times New Roman" panose="02020603050405020304" pitchFamily="18" charset="0"/>
                <a:ea typeface="黑体" panose="02010609060101010101" pitchFamily="2" charset="-122"/>
              </a:rPr>
              <a:t>技术，根据单体化合物稳定碳同位素方法研究大气甲醛来源问题。结果表明不同来源的甲醛同位素组成具有显著差异，可以为大气甲醛的来源分析提供非常有效的信息。</a:t>
            </a:r>
            <a:endParaRPr lang="zh-CN" altLang="en-US" sz="20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ChangeArrowheads="1"/>
          </p:cNvSpPr>
          <p:nvPr/>
        </p:nvSpPr>
        <p:spPr bwMode="auto">
          <a:xfrm>
            <a:off x="0" y="-184666"/>
            <a:ext cx="184731" cy="369332"/>
          </a:xfrm>
          <a:prstGeom prst="rect">
            <a:avLst/>
          </a:prstGeom>
          <a:noFill/>
          <a:ln w="9525">
            <a:noFill/>
            <a:miter lim="800000"/>
          </a:ln>
          <a:effectLst/>
        </p:spPr>
        <p:txBody>
          <a:bodyPr wrap="none" anchor="ctr">
            <a:spAutoFit/>
          </a:bodyPr>
          <a:lstStyle/>
          <a:p>
            <a:endParaRPr lang="zh-CN" altLang="en-US"/>
          </a:p>
        </p:txBody>
      </p:sp>
      <p:sp>
        <p:nvSpPr>
          <p:cNvPr id="83971" name="Rectangle 3"/>
          <p:cNvSpPr>
            <a:spLocks noChangeArrowheads="1"/>
          </p:cNvSpPr>
          <p:nvPr/>
        </p:nvSpPr>
        <p:spPr bwMode="auto">
          <a:xfrm>
            <a:off x="468313" y="2054225"/>
            <a:ext cx="8280400" cy="942975"/>
          </a:xfrm>
          <a:prstGeom prst="rect">
            <a:avLst/>
          </a:prstGeom>
          <a:noFill/>
          <a:ln w="9525">
            <a:solidFill>
              <a:schemeClr val="tx1"/>
            </a:solidFill>
            <a:miter lim="800000"/>
          </a:ln>
          <a:effectLst/>
        </p:spPr>
        <p:txBody>
          <a:bodyPr lIns="79900" tIns="39950" rIns="79900" bIns="39950">
            <a:spAutoFit/>
          </a:bodyPr>
          <a:lstStyle/>
          <a:p>
            <a:pPr marL="342900" indent="-342900" algn="ctr">
              <a:spcBef>
                <a:spcPct val="50000"/>
              </a:spcBef>
            </a:pPr>
            <a:r>
              <a:rPr lang="zh-CN" altLang="en-US" sz="2800" dirty="0">
                <a:latin typeface="Times New Roman" panose="02020603050405020304" pitchFamily="18" charset="0"/>
                <a:ea typeface="黑体" panose="02010609060101010101" pitchFamily="2" charset="-122"/>
              </a:rPr>
              <a:t>案例一：利用</a:t>
            </a:r>
            <a:r>
              <a:rPr lang="en-US" altLang="zh-CN" sz="2800" dirty="0">
                <a:latin typeface="Times New Roman" panose="02020603050405020304" pitchFamily="18" charset="0"/>
                <a:ea typeface="黑体" panose="02010609060101010101" pitchFamily="2" charset="-122"/>
              </a:rPr>
              <a:t>CSIA-C(</a:t>
            </a:r>
            <a:r>
              <a:rPr lang="zh-CN" altLang="en-US" sz="2800" dirty="0">
                <a:latin typeface="Times New Roman" panose="02020603050405020304" pitchFamily="18" charset="0"/>
                <a:ea typeface="黑体" panose="02010609060101010101" pitchFamily="2" charset="-122"/>
              </a:rPr>
              <a:t>单体有机碳同位素</a:t>
            </a:r>
            <a:r>
              <a:rPr lang="en-US" altLang="zh-CN" sz="2800" dirty="0">
                <a:latin typeface="Times New Roman" panose="02020603050405020304" pitchFamily="18" charset="0"/>
                <a:ea typeface="黑体" panose="02010609060101010101" pitchFamily="2" charset="-122"/>
              </a:rPr>
              <a:t>)</a:t>
            </a:r>
            <a:r>
              <a:rPr lang="zh-CN" altLang="en-US" sz="2800" dirty="0">
                <a:latin typeface="Times New Roman" panose="02020603050405020304" pitchFamily="18" charset="0"/>
                <a:ea typeface="黑体" panose="02010609060101010101" pitchFamily="2" charset="-122"/>
              </a:rPr>
              <a:t>分析技术进行有机污染物的源解析</a:t>
            </a:r>
            <a:r>
              <a:rPr lang="en-US" altLang="zh-CN" sz="2800" dirty="0">
                <a:latin typeface="Times New Roman" panose="02020603050405020304" pitchFamily="18" charset="0"/>
                <a:ea typeface="黑体" panose="02010609060101010101" pitchFamily="2" charset="-122"/>
              </a:rPr>
              <a:t>-</a:t>
            </a:r>
            <a:r>
              <a:rPr lang="zh-CN" altLang="en-US" sz="2800" dirty="0">
                <a:latin typeface="Times New Roman" panose="02020603050405020304" pitchFamily="18" charset="0"/>
                <a:ea typeface="黑体" panose="02010609060101010101" pitchFamily="2" charset="-122"/>
              </a:rPr>
              <a:t>以四氯乙烯</a:t>
            </a:r>
            <a:r>
              <a:rPr lang="en-US" altLang="zh-CN" sz="2800" dirty="0">
                <a:latin typeface="Times New Roman" panose="02020603050405020304" pitchFamily="18" charset="0"/>
                <a:ea typeface="黑体" panose="02010609060101010101" pitchFamily="2" charset="-122"/>
              </a:rPr>
              <a:t>(PCE)</a:t>
            </a:r>
            <a:r>
              <a:rPr lang="zh-CN" altLang="en-US" sz="2800" dirty="0">
                <a:latin typeface="Times New Roman" panose="02020603050405020304" pitchFamily="18" charset="0"/>
                <a:ea typeface="黑体" panose="02010609060101010101" pitchFamily="2" charset="-122"/>
              </a:rPr>
              <a:t>为例</a:t>
            </a:r>
            <a:endParaRPr lang="zh-CN" altLang="en-US" sz="2800" dirty="0">
              <a:latin typeface="Times New Roman" panose="02020603050405020304" pitchFamily="18" charset="0"/>
              <a:ea typeface="黑体" panose="02010609060101010101" pitchFamily="2" charset="-122"/>
            </a:endParaRPr>
          </a:p>
        </p:txBody>
      </p:sp>
      <p:pic>
        <p:nvPicPr>
          <p:cNvPr id="83972" name="Picture 4"/>
          <p:cNvPicPr>
            <a:picLocks noChangeAspect="1" noChangeArrowheads="1"/>
          </p:cNvPicPr>
          <p:nvPr/>
        </p:nvPicPr>
        <p:blipFill>
          <a:blip r:embed="rId1" cstate="print"/>
          <a:srcRect l="6787" t="5016" r="2420"/>
          <a:stretch>
            <a:fillRect/>
          </a:stretch>
        </p:blipFill>
        <p:spPr bwMode="auto">
          <a:xfrm>
            <a:off x="3059113" y="3573463"/>
            <a:ext cx="5703887" cy="2519362"/>
          </a:xfrm>
          <a:prstGeom prst="rect">
            <a:avLst/>
          </a:prstGeom>
          <a:noFill/>
          <a:ln w="9525">
            <a:noFill/>
            <a:miter lim="800000"/>
            <a:headEnd/>
            <a:tailEnd/>
          </a:ln>
          <a:effectLst/>
        </p:spPr>
      </p:pic>
      <p:sp>
        <p:nvSpPr>
          <p:cNvPr id="83973" name="Line 5"/>
          <p:cNvSpPr>
            <a:spLocks noChangeShapeType="1"/>
          </p:cNvSpPr>
          <p:nvPr/>
        </p:nvSpPr>
        <p:spPr bwMode="auto">
          <a:xfrm>
            <a:off x="7596188" y="4292600"/>
            <a:ext cx="792162" cy="0"/>
          </a:xfrm>
          <a:prstGeom prst="line">
            <a:avLst/>
          </a:prstGeom>
          <a:noFill/>
          <a:ln w="28575">
            <a:solidFill>
              <a:srgbClr val="FF3300"/>
            </a:solidFill>
            <a:round/>
          </a:ln>
          <a:effectLst/>
        </p:spPr>
        <p:txBody>
          <a:bodyPr/>
          <a:lstStyle/>
          <a:p>
            <a:endParaRPr lang="zh-CN" altLang="en-US"/>
          </a:p>
        </p:txBody>
      </p:sp>
      <p:sp>
        <p:nvSpPr>
          <p:cNvPr id="83974" name="Rectangle 6"/>
          <p:cNvSpPr>
            <a:spLocks noChangeArrowheads="1"/>
          </p:cNvSpPr>
          <p:nvPr/>
        </p:nvSpPr>
        <p:spPr bwMode="auto">
          <a:xfrm>
            <a:off x="571472" y="500042"/>
            <a:ext cx="8027987" cy="1072473"/>
          </a:xfrm>
          <a:prstGeom prst="rect">
            <a:avLst/>
          </a:prstGeom>
          <a:noFill/>
          <a:ln w="9525">
            <a:noFill/>
            <a:miter lim="800000"/>
          </a:ln>
          <a:effectLst/>
        </p:spPr>
        <p:txBody>
          <a:bodyPr wrap="square">
            <a:spAutoFit/>
          </a:bodyPr>
          <a:lstStyle/>
          <a:p>
            <a:pPr>
              <a:lnSpc>
                <a:spcPct val="140000"/>
              </a:lnSpc>
              <a:buFont typeface="Wingdings" panose="05000000000000000000" pitchFamily="2" charset="2"/>
              <a:buNone/>
            </a:pPr>
            <a:r>
              <a:rPr lang="zh-CN" altLang="en-US" sz="2400" dirty="0" smtClean="0">
                <a:ea typeface="黑体" panose="02010609060101010101" pitchFamily="2" charset="-122"/>
              </a:rPr>
              <a:t>利</a:t>
            </a:r>
            <a:r>
              <a:rPr lang="zh-CN" altLang="en-US" sz="2400" dirty="0">
                <a:ea typeface="黑体" panose="02010609060101010101" pitchFamily="2" charset="-122"/>
              </a:rPr>
              <a:t>用</a:t>
            </a:r>
            <a:r>
              <a:rPr lang="zh-CN" altLang="en-US" sz="2400" dirty="0">
                <a:solidFill>
                  <a:srgbClr val="0000FF"/>
                </a:solidFill>
                <a:ea typeface="黑体" panose="02010609060101010101" pitchFamily="2" charset="-122"/>
              </a:rPr>
              <a:t>单体碳同位素分析技术</a:t>
            </a:r>
            <a:r>
              <a:rPr lang="zh-CN" altLang="en-US" sz="2400" dirty="0">
                <a:ea typeface="黑体" panose="02010609060101010101" pitchFamily="2" charset="-122"/>
              </a:rPr>
              <a:t>进行野外场地</a:t>
            </a:r>
            <a:r>
              <a:rPr lang="zh-CN" altLang="en-US" sz="2400" dirty="0">
                <a:solidFill>
                  <a:srgbClr val="0000FF"/>
                </a:solidFill>
                <a:ea typeface="黑体" panose="02010609060101010101" pitchFamily="2" charset="-122"/>
              </a:rPr>
              <a:t>地下水有机污染物源解析研</a:t>
            </a:r>
            <a:r>
              <a:rPr lang="zh-CN" altLang="en-US" sz="2400" dirty="0" smtClean="0">
                <a:solidFill>
                  <a:srgbClr val="0000FF"/>
                </a:solidFill>
                <a:ea typeface="黑体" panose="02010609060101010101" pitchFamily="2" charset="-122"/>
              </a:rPr>
              <a:t>究</a:t>
            </a:r>
            <a:endParaRPr lang="zh-CN" altLang="en-US" sz="2400" dirty="0">
              <a:ea typeface="黑体" panose="02010609060101010101" pitchFamily="2" charset="-122"/>
            </a:endParaRPr>
          </a:p>
        </p:txBody>
      </p:sp>
      <p:sp>
        <p:nvSpPr>
          <p:cNvPr id="83975" name="Line 7"/>
          <p:cNvSpPr>
            <a:spLocks noChangeShapeType="1"/>
          </p:cNvSpPr>
          <p:nvPr/>
        </p:nvSpPr>
        <p:spPr bwMode="auto">
          <a:xfrm>
            <a:off x="3924300" y="4292600"/>
            <a:ext cx="2376488" cy="0"/>
          </a:xfrm>
          <a:prstGeom prst="line">
            <a:avLst/>
          </a:prstGeom>
          <a:noFill/>
          <a:ln w="28575">
            <a:solidFill>
              <a:srgbClr val="FF3300"/>
            </a:solidFill>
            <a:round/>
          </a:ln>
          <a:effectLst/>
        </p:spPr>
        <p:txBody>
          <a:bodyPr/>
          <a:lstStyle/>
          <a:p>
            <a:endParaRPr lang="zh-CN" altLang="en-US"/>
          </a:p>
        </p:txBody>
      </p:sp>
      <p:pic>
        <p:nvPicPr>
          <p:cNvPr id="83976" name="Picture 8"/>
          <p:cNvPicPr>
            <a:picLocks noChangeAspect="1" noChangeArrowheads="1"/>
          </p:cNvPicPr>
          <p:nvPr/>
        </p:nvPicPr>
        <p:blipFill>
          <a:blip r:embed="rId2" cstate="print"/>
          <a:srcRect/>
          <a:stretch>
            <a:fillRect/>
          </a:stretch>
        </p:blipFill>
        <p:spPr bwMode="auto">
          <a:xfrm>
            <a:off x="468313" y="3933825"/>
            <a:ext cx="2428875" cy="1687513"/>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0" y="-184666"/>
            <a:ext cx="184731" cy="369332"/>
          </a:xfrm>
          <a:prstGeom prst="rect">
            <a:avLst/>
          </a:prstGeom>
          <a:noFill/>
          <a:ln w="9525">
            <a:noFill/>
            <a:miter lim="800000"/>
          </a:ln>
          <a:effectLst/>
        </p:spPr>
        <p:txBody>
          <a:bodyPr wrap="none" anchor="ctr">
            <a:spAutoFit/>
          </a:bodyPr>
          <a:lstStyle/>
          <a:p>
            <a:endParaRPr lang="zh-CN" altLang="en-US"/>
          </a:p>
        </p:txBody>
      </p:sp>
      <p:pic>
        <p:nvPicPr>
          <p:cNvPr id="84995" name="Picture 3"/>
          <p:cNvPicPr>
            <a:picLocks noChangeAspect="1" noChangeArrowheads="1"/>
          </p:cNvPicPr>
          <p:nvPr/>
        </p:nvPicPr>
        <p:blipFill>
          <a:blip r:embed="rId1" cstate="print"/>
          <a:srcRect l="1555" t="1918" r="4530"/>
          <a:stretch>
            <a:fillRect/>
          </a:stretch>
        </p:blipFill>
        <p:spPr bwMode="auto">
          <a:xfrm>
            <a:off x="179388" y="622300"/>
            <a:ext cx="4887912" cy="3598863"/>
          </a:xfrm>
          <a:prstGeom prst="rect">
            <a:avLst/>
          </a:prstGeom>
          <a:noFill/>
          <a:ln w="9525">
            <a:noFill/>
            <a:miter lim="800000"/>
            <a:headEnd/>
            <a:tailEnd/>
          </a:ln>
          <a:effectLst/>
        </p:spPr>
      </p:pic>
      <p:sp>
        <p:nvSpPr>
          <p:cNvPr id="84996" name="Rectangle 4"/>
          <p:cNvSpPr>
            <a:spLocks noChangeArrowheads="1"/>
          </p:cNvSpPr>
          <p:nvPr/>
        </p:nvSpPr>
        <p:spPr bwMode="auto">
          <a:xfrm>
            <a:off x="5183188" y="981075"/>
            <a:ext cx="3925887" cy="2946400"/>
          </a:xfrm>
          <a:prstGeom prst="rect">
            <a:avLst/>
          </a:prstGeom>
          <a:noFill/>
          <a:ln w="9525">
            <a:solidFill>
              <a:schemeClr val="tx1"/>
            </a:solidFill>
            <a:miter lim="800000"/>
          </a:ln>
          <a:effectLst/>
        </p:spPr>
        <p:txBody>
          <a:bodyPr lIns="0" tIns="39950" rIns="0" bIns="39950">
            <a:spAutoFit/>
          </a:bodyPr>
          <a:lstStyle/>
          <a:p>
            <a:pPr marL="342900" indent="-342900">
              <a:lnSpc>
                <a:spcPct val="130000"/>
              </a:lnSpc>
              <a:buFont typeface="Wingdings" panose="05000000000000000000" pitchFamily="2" charset="2"/>
              <a:buChar char="l"/>
            </a:pPr>
            <a:r>
              <a:rPr kumimoji="1" lang="zh-CN" altLang="en-US" sz="1800">
                <a:latin typeface="黑体" panose="02010609060101010101" pitchFamily="2" charset="-122"/>
                <a:ea typeface="黑体" panose="02010609060101010101" pitchFamily="2" charset="-122"/>
              </a:rPr>
              <a:t>研究区位于加拿大安大略湖境内，区内分布着典型的沙质含水层；</a:t>
            </a:r>
            <a:endParaRPr kumimoji="1" lang="zh-CN" altLang="en-US" sz="1800">
              <a:latin typeface="黑体" panose="02010609060101010101" pitchFamily="2" charset="-122"/>
              <a:ea typeface="黑体" panose="02010609060101010101" pitchFamily="2" charset="-122"/>
            </a:endParaRPr>
          </a:p>
          <a:p>
            <a:pPr marL="342900" indent="-342900">
              <a:lnSpc>
                <a:spcPct val="130000"/>
              </a:lnSpc>
              <a:buFont typeface="Wingdings" panose="05000000000000000000" pitchFamily="2" charset="2"/>
              <a:buChar char="l"/>
            </a:pPr>
            <a:r>
              <a:rPr kumimoji="1" lang="zh-CN" altLang="en-US" sz="1800">
                <a:latin typeface="黑体" panose="02010609060101010101" pitchFamily="2" charset="-122"/>
                <a:ea typeface="黑体" panose="02010609060101010101" pitchFamily="2" charset="-122"/>
              </a:rPr>
              <a:t>该研究区含水层中分布着多个</a:t>
            </a:r>
            <a:r>
              <a:rPr kumimoji="1" lang="en-US" altLang="zh-CN" sz="1800">
                <a:latin typeface="黑体" panose="02010609060101010101" pitchFamily="2" charset="-122"/>
                <a:ea typeface="黑体" panose="02010609060101010101" pitchFamily="2" charset="-122"/>
              </a:rPr>
              <a:t>PCE</a:t>
            </a:r>
            <a:r>
              <a:rPr kumimoji="1" lang="zh-CN" altLang="en-US" sz="1800">
                <a:latin typeface="黑体" panose="02010609060101010101" pitchFamily="2" charset="-122"/>
                <a:ea typeface="黑体" panose="02010609060101010101" pitchFamily="2" charset="-122"/>
              </a:rPr>
              <a:t>（四氯乙烯）污染羽；</a:t>
            </a:r>
            <a:endParaRPr kumimoji="1" lang="zh-CN" altLang="en-US" sz="1800">
              <a:latin typeface="黑体" panose="02010609060101010101" pitchFamily="2" charset="-122"/>
              <a:ea typeface="黑体" panose="02010609060101010101" pitchFamily="2" charset="-122"/>
            </a:endParaRPr>
          </a:p>
          <a:p>
            <a:pPr marL="342900" indent="-342900">
              <a:lnSpc>
                <a:spcPct val="130000"/>
              </a:lnSpc>
              <a:buFont typeface="Wingdings" panose="05000000000000000000" pitchFamily="2" charset="2"/>
              <a:buChar char="l"/>
            </a:pPr>
            <a:r>
              <a:rPr kumimoji="1" lang="zh-CN" altLang="en-US" sz="1800">
                <a:latin typeface="黑体" panose="02010609060101010101" pitchFamily="2" charset="-122"/>
                <a:ea typeface="黑体" panose="02010609060101010101" pitchFamily="2" charset="-122"/>
              </a:rPr>
              <a:t>污染羽与推测的污染源距离很近；</a:t>
            </a:r>
            <a:endParaRPr kumimoji="1" lang="zh-CN" altLang="en-US" sz="1800">
              <a:latin typeface="黑体" panose="02010609060101010101" pitchFamily="2" charset="-122"/>
              <a:ea typeface="黑体" panose="02010609060101010101" pitchFamily="2" charset="-122"/>
            </a:endParaRPr>
          </a:p>
          <a:p>
            <a:pPr marL="342900" indent="-342900">
              <a:lnSpc>
                <a:spcPct val="130000"/>
              </a:lnSpc>
              <a:buFont typeface="Wingdings" panose="05000000000000000000" pitchFamily="2" charset="2"/>
              <a:buChar char="l"/>
            </a:pPr>
            <a:r>
              <a:rPr kumimoji="1" lang="zh-CN" altLang="en-US" sz="1800" i="1">
                <a:latin typeface="黑体" panose="02010609060101010101" pitchFamily="2" charset="-122"/>
                <a:ea typeface="黑体" panose="02010609060101010101" pitchFamily="2" charset="-122"/>
              </a:rPr>
              <a:t>问题：地下水中的</a:t>
            </a:r>
            <a:r>
              <a:rPr kumimoji="1" lang="en-US" altLang="zh-CN" sz="1800" i="1">
                <a:latin typeface="黑体" panose="02010609060101010101" pitchFamily="2" charset="-122"/>
                <a:ea typeface="黑体" panose="02010609060101010101" pitchFamily="2" charset="-122"/>
              </a:rPr>
              <a:t>PCE</a:t>
            </a:r>
            <a:r>
              <a:rPr kumimoji="1" lang="zh-CN" altLang="en-US" sz="1800" i="1">
                <a:latin typeface="黑体" panose="02010609060101010101" pitchFamily="2" charset="-122"/>
                <a:ea typeface="黑体" panose="02010609060101010101" pitchFamily="2" charset="-122"/>
              </a:rPr>
              <a:t>来源？</a:t>
            </a:r>
            <a:endParaRPr kumimoji="1" lang="zh-CN" altLang="en-US" sz="1800" i="1">
              <a:latin typeface="黑体" panose="02010609060101010101" pitchFamily="2" charset="-122"/>
              <a:ea typeface="黑体" panose="02010609060101010101" pitchFamily="2" charset="-122"/>
            </a:endParaRPr>
          </a:p>
          <a:p>
            <a:pPr marL="342900" indent="-342900">
              <a:lnSpc>
                <a:spcPct val="130000"/>
              </a:lnSpc>
              <a:buFont typeface="Wingdings" panose="05000000000000000000" pitchFamily="2" charset="2"/>
              <a:buChar char="l"/>
            </a:pPr>
            <a:r>
              <a:rPr kumimoji="1" lang="zh-CN" altLang="en-US" sz="1800" i="1">
                <a:latin typeface="黑体" panose="02010609060101010101" pitchFamily="2" charset="-122"/>
                <a:ea typeface="黑体" panose="02010609060101010101" pitchFamily="2" charset="-122"/>
              </a:rPr>
              <a:t>方法：利用“同位素指纹特征”（即，碳同位素特征值）</a:t>
            </a:r>
            <a:endParaRPr kumimoji="1" lang="zh-CN" altLang="en-US" sz="1800" i="1">
              <a:latin typeface="黑体" panose="02010609060101010101" pitchFamily="2" charset="-122"/>
              <a:ea typeface="黑体" panose="02010609060101010101" pitchFamily="2" charset="-122"/>
            </a:endParaRPr>
          </a:p>
        </p:txBody>
      </p:sp>
      <p:sp>
        <p:nvSpPr>
          <p:cNvPr id="84997" name="Rectangle 5"/>
          <p:cNvSpPr>
            <a:spLocks noChangeArrowheads="1"/>
          </p:cNvSpPr>
          <p:nvPr/>
        </p:nvSpPr>
        <p:spPr bwMode="auto">
          <a:xfrm>
            <a:off x="-180975" y="4641850"/>
            <a:ext cx="9144000" cy="1666875"/>
          </a:xfrm>
          <a:prstGeom prst="rect">
            <a:avLst/>
          </a:prstGeom>
          <a:noFill/>
          <a:ln w="9525">
            <a:noFill/>
            <a:miter lim="800000"/>
          </a:ln>
          <a:effectLst/>
        </p:spPr>
        <p:txBody>
          <a:bodyPr lIns="79900" tIns="39950" rIns="79900" bIns="39950">
            <a:spAutoFit/>
          </a:bodyPr>
          <a:lstStyle/>
          <a:p>
            <a:pPr marL="800100" lvl="1" indent="-342900" algn="just">
              <a:lnSpc>
                <a:spcPct val="130000"/>
              </a:lnSpc>
              <a:buFontTx/>
              <a:buAutoNum type="arabicPeriod"/>
            </a:pPr>
            <a:r>
              <a:rPr kumimoji="1" lang="zh-CN" altLang="en-US" sz="2000" dirty="0">
                <a:latin typeface="Times New Roman" panose="02020603050405020304" pitchFamily="18" charset="0"/>
                <a:ea typeface="黑体" panose="02010609060101010101" pitchFamily="2" charset="-122"/>
              </a:rPr>
              <a:t>第一个剖面中，</a:t>
            </a:r>
            <a:r>
              <a:rPr kumimoji="1" lang="en-US" altLang="zh-CN" sz="2000" dirty="0">
                <a:latin typeface="Times New Roman" panose="02020603050405020304" pitchFamily="18" charset="0"/>
                <a:ea typeface="黑体" panose="02010609060101010101" pitchFamily="2" charset="-122"/>
              </a:rPr>
              <a:t>PCE</a:t>
            </a:r>
            <a:r>
              <a:rPr kumimoji="1" lang="zh-CN" altLang="en-US" sz="2000" dirty="0">
                <a:latin typeface="Times New Roman" panose="02020603050405020304" pitchFamily="18" charset="0"/>
                <a:ea typeface="黑体" panose="02010609060101010101" pitchFamily="2" charset="-122"/>
              </a:rPr>
              <a:t>污染羽具有明显三类不同的</a:t>
            </a:r>
            <a:r>
              <a:rPr kumimoji="1" lang="el-GR" altLang="zh-CN" sz="2000" dirty="0">
                <a:latin typeface="Times New Roman" panose="02020603050405020304" pitchFamily="18" charset="0"/>
                <a:ea typeface="黑体" panose="02010609060101010101" pitchFamily="2" charset="-122"/>
              </a:rPr>
              <a:t>δ</a:t>
            </a:r>
            <a:r>
              <a:rPr kumimoji="1" lang="en-US" altLang="zh-CN" sz="2000" baseline="30000" dirty="0">
                <a:latin typeface="Times New Roman" panose="02020603050405020304" pitchFamily="18" charset="0"/>
                <a:ea typeface="黑体" panose="02010609060101010101" pitchFamily="2" charset="-122"/>
              </a:rPr>
              <a:t>13</a:t>
            </a:r>
            <a:r>
              <a:rPr kumimoji="1" lang="en-US" altLang="zh-CN" sz="2000" dirty="0">
                <a:latin typeface="Times New Roman" panose="02020603050405020304" pitchFamily="18" charset="0"/>
                <a:ea typeface="黑体" panose="02010609060101010101" pitchFamily="2" charset="-122"/>
              </a:rPr>
              <a:t>C</a:t>
            </a:r>
            <a:r>
              <a:rPr kumimoji="1" lang="zh-CN" altLang="en-US" sz="2000" dirty="0">
                <a:latin typeface="Times New Roman" panose="02020603050405020304" pitchFamily="18" charset="0"/>
                <a:ea typeface="黑体" panose="02010609060101010101" pitchFamily="2" charset="-122"/>
              </a:rPr>
              <a:t>值（</a:t>
            </a:r>
            <a:r>
              <a:rPr kumimoji="1" lang="en-US" altLang="zh-CN" sz="2000" dirty="0">
                <a:latin typeface="Times New Roman" panose="02020603050405020304" pitchFamily="18" charset="0"/>
                <a:ea typeface="黑体" panose="02010609060101010101" pitchFamily="2" charset="-122"/>
              </a:rPr>
              <a:t>A</a:t>
            </a:r>
            <a:r>
              <a:rPr kumimoji="1" lang="zh-CN" altLang="en-US" sz="2000" dirty="0">
                <a:latin typeface="Times New Roman" panose="02020603050405020304" pitchFamily="18" charset="0"/>
                <a:ea typeface="黑体" panose="02010609060101010101" pitchFamily="2" charset="-122"/>
              </a:rPr>
              <a:t>、</a:t>
            </a:r>
            <a:r>
              <a:rPr kumimoji="1" lang="en-US" altLang="zh-CN" sz="2000" dirty="0">
                <a:latin typeface="Times New Roman" panose="02020603050405020304" pitchFamily="18" charset="0"/>
                <a:ea typeface="黑体" panose="02010609060101010101" pitchFamily="2" charset="-122"/>
              </a:rPr>
              <a:t>B</a:t>
            </a:r>
            <a:r>
              <a:rPr kumimoji="1" lang="zh-CN" altLang="en-US" sz="2000" dirty="0">
                <a:latin typeface="Times New Roman" panose="02020603050405020304" pitchFamily="18" charset="0"/>
                <a:ea typeface="黑体" panose="02010609060101010101" pitchFamily="2" charset="-122"/>
              </a:rPr>
              <a:t>、</a:t>
            </a:r>
            <a:r>
              <a:rPr kumimoji="1" lang="en-US" altLang="zh-CN" sz="2000" dirty="0">
                <a:latin typeface="Times New Roman" panose="02020603050405020304" pitchFamily="18" charset="0"/>
                <a:ea typeface="黑体" panose="02010609060101010101" pitchFamily="2" charset="-122"/>
              </a:rPr>
              <a:t>C</a:t>
            </a:r>
            <a:r>
              <a:rPr kumimoji="1" lang="zh-CN" altLang="en-US" sz="2000" dirty="0">
                <a:latin typeface="Times New Roman" panose="02020603050405020304" pitchFamily="18" charset="0"/>
                <a:ea typeface="黑体" panose="02010609060101010101" pitchFamily="2" charset="-122"/>
              </a:rPr>
              <a:t>）；</a:t>
            </a:r>
            <a:endParaRPr kumimoji="1" lang="zh-CN" altLang="en-US" sz="2000" dirty="0">
              <a:latin typeface="Times New Roman" panose="02020603050405020304" pitchFamily="18" charset="0"/>
              <a:ea typeface="黑体" panose="02010609060101010101" pitchFamily="2" charset="-122"/>
            </a:endParaRPr>
          </a:p>
          <a:p>
            <a:pPr marL="800100" lvl="1" indent="-342900" algn="just">
              <a:lnSpc>
                <a:spcPct val="130000"/>
              </a:lnSpc>
              <a:buFontTx/>
              <a:buAutoNum type="arabicPeriod"/>
            </a:pPr>
            <a:r>
              <a:rPr kumimoji="1" lang="zh-CN" altLang="en-US" sz="2000" dirty="0">
                <a:latin typeface="Times New Roman" panose="02020603050405020304" pitchFamily="18" charset="0"/>
                <a:ea typeface="黑体" panose="02010609060101010101" pitchFamily="2" charset="-122"/>
              </a:rPr>
              <a:t>通过图中污染羽的中心及辐射宽度，可进一步判别该地下水中</a:t>
            </a:r>
            <a:r>
              <a:rPr kumimoji="1" lang="en-US" altLang="zh-CN" sz="2000" dirty="0">
                <a:latin typeface="Times New Roman" panose="02020603050405020304" pitchFamily="18" charset="0"/>
                <a:ea typeface="黑体" panose="02010609060101010101" pitchFamily="2" charset="-122"/>
              </a:rPr>
              <a:t>PCE</a:t>
            </a:r>
            <a:r>
              <a:rPr kumimoji="1" lang="zh-CN" altLang="en-US" sz="2000" dirty="0">
                <a:latin typeface="Times New Roman" panose="02020603050405020304" pitchFamily="18" charset="0"/>
                <a:ea typeface="黑体" panose="02010609060101010101" pitchFamily="2" charset="-122"/>
              </a:rPr>
              <a:t>污染的三类的污染源；</a:t>
            </a:r>
            <a:endParaRPr kumimoji="1" lang="zh-CN" altLang="en-US" sz="2000" dirty="0">
              <a:latin typeface="Times New Roman" panose="02020603050405020304" pitchFamily="18" charset="0"/>
              <a:ea typeface="黑体" panose="02010609060101010101" pitchFamily="2" charset="-122"/>
            </a:endParaRPr>
          </a:p>
          <a:p>
            <a:pPr marL="800100" lvl="1" indent="-342900" algn="just">
              <a:lnSpc>
                <a:spcPct val="130000"/>
              </a:lnSpc>
              <a:buFontTx/>
              <a:buAutoNum type="arabicPeriod"/>
            </a:pPr>
            <a:r>
              <a:rPr kumimoji="1" lang="zh-CN" altLang="en-US" sz="2000" dirty="0">
                <a:latin typeface="Times New Roman" panose="02020603050405020304" pitchFamily="18" charset="0"/>
                <a:ea typeface="黑体" panose="02010609060101010101" pitchFamily="2" charset="-122"/>
              </a:rPr>
              <a:t>低浓度区的</a:t>
            </a:r>
            <a:r>
              <a:rPr kumimoji="1" lang="en-US" altLang="zh-CN" sz="2000" dirty="0">
                <a:latin typeface="Times New Roman" panose="02020603050405020304" pitchFamily="18" charset="0"/>
                <a:ea typeface="黑体" panose="02010609060101010101" pitchFamily="2" charset="-122"/>
              </a:rPr>
              <a:t>PCE</a:t>
            </a:r>
            <a:r>
              <a:rPr kumimoji="1" lang="zh-CN" altLang="en-US" sz="2000" dirty="0">
                <a:latin typeface="Times New Roman" panose="02020603050405020304" pitchFamily="18" charset="0"/>
                <a:ea typeface="黑体" panose="02010609060101010101" pitchFamily="2" charset="-122"/>
              </a:rPr>
              <a:t>亏损重同位素，而具有偏负的</a:t>
            </a:r>
            <a:r>
              <a:rPr kumimoji="1" lang="el-GR" altLang="zh-CN" sz="2000" dirty="0">
                <a:latin typeface="Times New Roman" panose="02020603050405020304" pitchFamily="18" charset="0"/>
                <a:ea typeface="黑体" panose="02010609060101010101" pitchFamily="2" charset="-122"/>
              </a:rPr>
              <a:t>δ</a:t>
            </a:r>
            <a:r>
              <a:rPr kumimoji="1" lang="en-US" altLang="zh-CN" sz="2000" baseline="30000" dirty="0">
                <a:latin typeface="Times New Roman" panose="02020603050405020304" pitchFamily="18" charset="0"/>
                <a:ea typeface="黑体" panose="02010609060101010101" pitchFamily="2" charset="-122"/>
              </a:rPr>
              <a:t>13</a:t>
            </a:r>
            <a:r>
              <a:rPr kumimoji="1" lang="en-US" altLang="zh-CN" sz="2000" dirty="0">
                <a:latin typeface="Times New Roman" panose="02020603050405020304" pitchFamily="18" charset="0"/>
                <a:ea typeface="黑体" panose="02010609060101010101" pitchFamily="2" charset="-122"/>
              </a:rPr>
              <a:t>C</a:t>
            </a:r>
            <a:r>
              <a:rPr kumimoji="1" lang="zh-CN" altLang="en-US" sz="2000" dirty="0">
                <a:latin typeface="Times New Roman" panose="02020603050405020304" pitchFamily="18" charset="0"/>
                <a:ea typeface="黑体" panose="02010609060101010101" pitchFamily="2" charset="-122"/>
              </a:rPr>
              <a:t>值。</a:t>
            </a:r>
            <a:endParaRPr kumimoji="1" lang="zh-CN" altLang="el-GR" sz="20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0" y="0"/>
            <a:ext cx="9144000" cy="0"/>
          </a:xfrm>
          <a:prstGeom prst="rect">
            <a:avLst/>
          </a:prstGeom>
          <a:noFill/>
          <a:ln w="9525">
            <a:noFill/>
            <a:miter lim="800000"/>
          </a:ln>
          <a:effectLst/>
        </p:spPr>
        <p:txBody>
          <a:bodyPr wrap="none" anchor="ctr">
            <a:spAutoFit/>
          </a:bodyPr>
          <a:lstStyle/>
          <a:p>
            <a:endParaRPr lang="zh-CN" altLang="en-US"/>
          </a:p>
        </p:txBody>
      </p:sp>
      <p:pic>
        <p:nvPicPr>
          <p:cNvPr id="86019" name="Picture 3"/>
          <p:cNvPicPr>
            <a:picLocks noChangeAspect="1" noChangeArrowheads="1"/>
          </p:cNvPicPr>
          <p:nvPr/>
        </p:nvPicPr>
        <p:blipFill>
          <a:blip r:embed="rId1" cstate="print"/>
          <a:srcRect/>
          <a:stretch>
            <a:fillRect/>
          </a:stretch>
        </p:blipFill>
        <p:spPr bwMode="auto">
          <a:xfrm>
            <a:off x="1476375" y="476250"/>
            <a:ext cx="6048375" cy="4148138"/>
          </a:xfrm>
          <a:prstGeom prst="rect">
            <a:avLst/>
          </a:prstGeom>
          <a:noFill/>
          <a:ln w="9525">
            <a:noFill/>
            <a:miter lim="800000"/>
            <a:headEnd/>
            <a:tailEnd/>
          </a:ln>
          <a:effectLst/>
        </p:spPr>
      </p:pic>
      <p:sp>
        <p:nvSpPr>
          <p:cNvPr id="86020" name="Rectangle 4"/>
          <p:cNvSpPr>
            <a:spLocks noChangeArrowheads="1"/>
          </p:cNvSpPr>
          <p:nvPr/>
        </p:nvSpPr>
        <p:spPr bwMode="auto">
          <a:xfrm>
            <a:off x="611188" y="4849813"/>
            <a:ext cx="7632700" cy="1619563"/>
          </a:xfrm>
          <a:prstGeom prst="rect">
            <a:avLst/>
          </a:prstGeom>
          <a:noFill/>
          <a:ln w="9525">
            <a:noFill/>
            <a:miter lim="800000"/>
          </a:ln>
          <a:effectLst/>
        </p:spPr>
        <p:txBody>
          <a:bodyPr lIns="79900" tIns="39950" rIns="79900" bIns="39950">
            <a:spAutoFit/>
          </a:bodyPr>
          <a:lstStyle/>
          <a:p>
            <a:pPr marL="800100" lvl="1" indent="-342900">
              <a:buFontTx/>
              <a:buAutoNum type="arabicPeriod"/>
            </a:pPr>
            <a:r>
              <a:rPr kumimoji="1" lang="zh-CN" altLang="en-US" sz="2000" dirty="0">
                <a:latin typeface="黑体" panose="02010609060101010101" pitchFamily="2" charset="-122"/>
                <a:ea typeface="黑体" panose="02010609060101010101" pitchFamily="2" charset="-122"/>
              </a:rPr>
              <a:t>第二个剖面中，</a:t>
            </a:r>
            <a:r>
              <a:rPr kumimoji="1" lang="en-US" altLang="zh-CN" sz="2000" dirty="0">
                <a:latin typeface="黑体" panose="02010609060101010101" pitchFamily="2" charset="-122"/>
                <a:ea typeface="黑体" panose="02010609060101010101" pitchFamily="2" charset="-122"/>
              </a:rPr>
              <a:t>PCE</a:t>
            </a:r>
            <a:r>
              <a:rPr kumimoji="1" lang="zh-CN" altLang="en-US" sz="2000" dirty="0">
                <a:latin typeface="黑体" panose="02010609060101010101" pitchFamily="2" charset="-122"/>
                <a:ea typeface="黑体" panose="02010609060101010101" pitchFamily="2" charset="-122"/>
              </a:rPr>
              <a:t>污染羽中有两类</a:t>
            </a:r>
            <a:r>
              <a:rPr kumimoji="1" lang="el-GR" altLang="zh-CN" sz="2000" dirty="0">
                <a:latin typeface="黑体" panose="02010609060101010101" pitchFamily="2" charset="-122"/>
                <a:ea typeface="黑体" panose="02010609060101010101" pitchFamily="2" charset="-122"/>
              </a:rPr>
              <a:t>δ</a:t>
            </a:r>
            <a:r>
              <a:rPr kumimoji="1" lang="en-US" altLang="zh-CN" sz="2000" baseline="30000" dirty="0">
                <a:latin typeface="黑体" panose="02010609060101010101" pitchFamily="2" charset="-122"/>
                <a:ea typeface="黑体" panose="02010609060101010101" pitchFamily="2" charset="-122"/>
              </a:rPr>
              <a:t>13</a:t>
            </a:r>
            <a:r>
              <a:rPr kumimoji="1" lang="en-US" altLang="zh-CN" sz="2000" dirty="0">
                <a:latin typeface="黑体" panose="02010609060101010101" pitchFamily="2" charset="-122"/>
                <a:ea typeface="黑体" panose="02010609060101010101" pitchFamily="2" charset="-122"/>
              </a:rPr>
              <a:t>C</a:t>
            </a:r>
            <a:r>
              <a:rPr kumimoji="1" lang="zh-CN" altLang="en-US" sz="2000" dirty="0">
                <a:latin typeface="黑体" panose="02010609060101010101" pitchFamily="2" charset="-122"/>
                <a:ea typeface="黑体" panose="02010609060101010101" pitchFamily="2" charset="-122"/>
              </a:rPr>
              <a:t>特征值明显不同的值（</a:t>
            </a:r>
            <a:r>
              <a:rPr kumimoji="1" lang="en-US" altLang="zh-CN" sz="2000" dirty="0">
                <a:solidFill>
                  <a:srgbClr val="FF0000"/>
                </a:solidFill>
                <a:latin typeface="黑体" panose="02010609060101010101" pitchFamily="2" charset="-122"/>
                <a:ea typeface="黑体" panose="02010609060101010101" pitchFamily="2" charset="-122"/>
              </a:rPr>
              <a:t>A</a:t>
            </a:r>
            <a:r>
              <a:rPr kumimoji="1" lang="zh-CN" altLang="en-US" sz="2000" dirty="0">
                <a:solidFill>
                  <a:srgbClr val="FF0000"/>
                </a:solidFill>
                <a:latin typeface="黑体" panose="02010609060101010101" pitchFamily="2" charset="-122"/>
                <a:ea typeface="黑体" panose="02010609060101010101" pitchFamily="2" charset="-122"/>
              </a:rPr>
              <a:t>、</a:t>
            </a:r>
            <a:r>
              <a:rPr kumimoji="1" lang="en-US" altLang="zh-CN" sz="2000" dirty="0">
                <a:solidFill>
                  <a:srgbClr val="FF0000"/>
                </a:solidFill>
                <a:latin typeface="黑体" panose="02010609060101010101" pitchFamily="2" charset="-122"/>
                <a:ea typeface="黑体" panose="02010609060101010101" pitchFamily="2" charset="-122"/>
              </a:rPr>
              <a:t>C</a:t>
            </a:r>
            <a:r>
              <a:rPr kumimoji="1" lang="zh-CN" altLang="en-US" sz="2000" dirty="0">
                <a:latin typeface="黑体" panose="02010609060101010101" pitchFamily="2" charset="-122"/>
                <a:ea typeface="黑体" panose="02010609060101010101" pitchFamily="2" charset="-122"/>
              </a:rPr>
              <a:t>）；</a:t>
            </a:r>
            <a:endParaRPr kumimoji="1" lang="zh-CN" altLang="en-US" sz="2000" dirty="0">
              <a:latin typeface="黑体" panose="02010609060101010101" pitchFamily="2" charset="-122"/>
              <a:ea typeface="黑体" panose="02010609060101010101" pitchFamily="2" charset="-122"/>
            </a:endParaRPr>
          </a:p>
          <a:p>
            <a:pPr marL="800100" lvl="1" indent="-342900">
              <a:buFontTx/>
              <a:buAutoNum type="arabicPeriod"/>
            </a:pPr>
            <a:r>
              <a:rPr kumimoji="1" lang="zh-CN" altLang="en-US" sz="2000" dirty="0">
                <a:latin typeface="黑体" panose="02010609060101010101" pitchFamily="2" charset="-122"/>
                <a:ea typeface="黑体" panose="02010609060101010101" pitchFamily="2" charset="-122"/>
              </a:rPr>
              <a:t>与第一个剖面相比，沿着地下水流向，</a:t>
            </a:r>
            <a:r>
              <a:rPr kumimoji="1" lang="en-US" altLang="zh-CN" sz="2000" dirty="0">
                <a:latin typeface="黑体" panose="02010609060101010101" pitchFamily="2" charset="-122"/>
                <a:ea typeface="黑体" panose="02010609060101010101" pitchFamily="2" charset="-122"/>
              </a:rPr>
              <a:t>PCE</a:t>
            </a:r>
            <a:r>
              <a:rPr kumimoji="1" lang="zh-CN" altLang="en-US" sz="2000" dirty="0">
                <a:latin typeface="黑体" panose="02010609060101010101" pitchFamily="2" charset="-122"/>
                <a:ea typeface="黑体" panose="02010609060101010101" pitchFamily="2" charset="-122"/>
              </a:rPr>
              <a:t>较富集重同位素，推测为微生物降解作用造成的富集效应。</a:t>
            </a:r>
            <a:endParaRPr kumimoji="1" lang="zh-CN" altLang="en-US" sz="2000" dirty="0">
              <a:latin typeface="黑体" panose="02010609060101010101" pitchFamily="2" charset="-122"/>
              <a:ea typeface="黑体" panose="02010609060101010101" pitchFamily="2" charset="-122"/>
            </a:endParaRPr>
          </a:p>
          <a:p>
            <a:pPr marL="800100" lvl="1" indent="-342900">
              <a:buFontTx/>
              <a:buAutoNum type="arabicPeriod"/>
            </a:pPr>
            <a:endParaRPr kumimoji="1" lang="zh-CN" altLang="el-GR" sz="2000"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ext Box 2"/>
          <p:cNvSpPr txBox="1">
            <a:spLocks noChangeArrowheads="1"/>
          </p:cNvSpPr>
          <p:nvPr/>
        </p:nvSpPr>
        <p:spPr bwMode="auto">
          <a:xfrm>
            <a:off x="642910" y="1142984"/>
            <a:ext cx="7704137" cy="2745367"/>
          </a:xfrm>
          <a:prstGeom prst="rect">
            <a:avLst/>
          </a:prstGeom>
          <a:noFill/>
          <a:ln w="9525">
            <a:noFill/>
            <a:miter lim="800000"/>
          </a:ln>
          <a:effectLst/>
        </p:spPr>
        <p:txBody>
          <a:bodyPr>
            <a:spAutoFit/>
          </a:bodyPr>
          <a:lstStyle/>
          <a:p>
            <a:pPr marL="342900" indent="-342900">
              <a:lnSpc>
                <a:spcPct val="110000"/>
              </a:lnSpc>
              <a:spcBef>
                <a:spcPct val="50000"/>
              </a:spcBef>
              <a:buClr>
                <a:srgbClr val="FFFF00"/>
              </a:buClr>
              <a:buFont typeface="Wingdings" panose="05000000000000000000" pitchFamily="2" charset="2"/>
              <a:buChar char="Ø"/>
            </a:pPr>
            <a:r>
              <a:rPr lang="zh-CN" altLang="en-US" sz="2800" dirty="0" smtClean="0">
                <a:latin typeface="黑体" panose="02010609060101010101" pitchFamily="2" charset="-122"/>
                <a:ea typeface="黑体" panose="02010609060101010101" pitchFamily="2" charset="-122"/>
              </a:rPr>
              <a:t>为</a:t>
            </a:r>
            <a:r>
              <a:rPr lang="zh-CN" altLang="en-US" sz="2800" dirty="0">
                <a:latin typeface="黑体" panose="02010609060101010101" pitchFamily="2" charset="-122"/>
                <a:ea typeface="黑体" panose="02010609060101010101" pitchFamily="2" charset="-122"/>
              </a:rPr>
              <a:t>进一步明确有机污染物源：</a:t>
            </a:r>
            <a:endParaRPr lang="zh-CN" altLang="en-US" sz="2800" dirty="0">
              <a:latin typeface="黑体" panose="02010609060101010101" pitchFamily="2" charset="-122"/>
              <a:ea typeface="黑体" panose="02010609060101010101" pitchFamily="2" charset="-122"/>
            </a:endParaRPr>
          </a:p>
          <a:p>
            <a:pPr marL="800100" lvl="1" indent="-342900">
              <a:lnSpc>
                <a:spcPct val="110000"/>
              </a:lnSpc>
              <a:spcBef>
                <a:spcPct val="50000"/>
              </a:spcBef>
              <a:buClr>
                <a:srgbClr val="FFFF00"/>
              </a:buClr>
              <a:buFont typeface="Wingdings" panose="05000000000000000000" pitchFamily="2" charset="2"/>
              <a:buChar char="ü"/>
            </a:pPr>
            <a:r>
              <a:rPr lang="zh-CN" altLang="en-US" sz="2400" dirty="0">
                <a:latin typeface="黑体" panose="02010609060101010101" pitchFamily="2" charset="-122"/>
                <a:ea typeface="黑体" panose="02010609060101010101" pitchFamily="2" charset="-122"/>
              </a:rPr>
              <a:t>同时分析测定潜在污染物的同位素组成特征；</a:t>
            </a:r>
            <a:endParaRPr lang="zh-CN" altLang="en-US" sz="2400" dirty="0">
              <a:latin typeface="黑体" panose="02010609060101010101" pitchFamily="2" charset="-122"/>
              <a:ea typeface="黑体" panose="02010609060101010101" pitchFamily="2" charset="-122"/>
            </a:endParaRPr>
          </a:p>
          <a:p>
            <a:pPr marL="800100" lvl="1" indent="-342900">
              <a:lnSpc>
                <a:spcPct val="110000"/>
              </a:lnSpc>
              <a:spcBef>
                <a:spcPct val="50000"/>
              </a:spcBef>
              <a:buClr>
                <a:srgbClr val="FFFF00"/>
              </a:buClr>
              <a:buFont typeface="Wingdings" panose="05000000000000000000" pitchFamily="2" charset="2"/>
              <a:buChar char="ü"/>
            </a:pPr>
            <a:r>
              <a:rPr lang="zh-CN" altLang="en-US" sz="2400" dirty="0">
                <a:latin typeface="黑体" panose="02010609060101010101" pitchFamily="2" charset="-122"/>
                <a:ea typeface="黑体" panose="02010609060101010101" pitchFamily="2" charset="-122"/>
              </a:rPr>
              <a:t>利用</a:t>
            </a:r>
            <a:r>
              <a:rPr lang="zh-CN" altLang="en-US" sz="2400" i="1" dirty="0">
                <a:ea typeface="黑体" panose="02010609060101010101" pitchFamily="2" charset="-122"/>
              </a:rPr>
              <a:t>相关统计理论</a:t>
            </a:r>
            <a:r>
              <a:rPr lang="zh-CN" altLang="en-US" sz="2400" dirty="0">
                <a:ea typeface="黑体" panose="02010609060101010101" pitchFamily="2" charset="-122"/>
              </a:rPr>
              <a:t>进行有效的特征辨识；</a:t>
            </a:r>
            <a:endParaRPr lang="zh-CN" altLang="en-US" sz="2400" dirty="0">
              <a:ea typeface="黑体" panose="02010609060101010101" pitchFamily="2" charset="-122"/>
            </a:endParaRPr>
          </a:p>
          <a:p>
            <a:pPr marL="800100" lvl="1" indent="-342900">
              <a:lnSpc>
                <a:spcPct val="110000"/>
              </a:lnSpc>
              <a:spcBef>
                <a:spcPct val="50000"/>
              </a:spcBef>
              <a:buClr>
                <a:srgbClr val="FFFF00"/>
              </a:buClr>
              <a:buFont typeface="Wingdings" panose="05000000000000000000" pitchFamily="2" charset="2"/>
              <a:buChar char="ü"/>
            </a:pPr>
            <a:r>
              <a:rPr lang="zh-CN" altLang="en-US" sz="2400" dirty="0">
                <a:ea typeface="黑体" panose="02010609060101010101" pitchFamily="2" charset="-122"/>
              </a:rPr>
              <a:t>结合含水层微生物群构调查及相关降解分馏机制的研究，解释同位素组成特征变化的原因（异常值）。</a:t>
            </a:r>
            <a:endParaRPr lang="zh-CN" altLang="en-US" sz="2400" dirty="0">
              <a:latin typeface="黑体" panose="02010609060101010101" pitchFamily="2" charset="-122"/>
              <a:ea typeface="黑体" panose="02010609060101010101" pitchFamily="2" charset="-122"/>
            </a:endParaRPr>
          </a:p>
        </p:txBody>
      </p:sp>
      <p:sp>
        <p:nvSpPr>
          <p:cNvPr id="87043" name="Text Box 3"/>
          <p:cNvSpPr txBox="1">
            <a:spLocks noChangeArrowheads="1"/>
          </p:cNvSpPr>
          <p:nvPr/>
        </p:nvSpPr>
        <p:spPr bwMode="auto">
          <a:xfrm>
            <a:off x="1000100" y="4143380"/>
            <a:ext cx="7561263" cy="1077218"/>
          </a:xfrm>
          <a:prstGeom prst="rect">
            <a:avLst/>
          </a:prstGeom>
          <a:noFill/>
          <a:ln w="9525">
            <a:noFill/>
            <a:miter lim="800000"/>
          </a:ln>
          <a:effectLst/>
        </p:spPr>
        <p:txBody>
          <a:bodyPr>
            <a:spAutoFit/>
          </a:bodyPr>
          <a:lstStyle/>
          <a:p>
            <a:pPr>
              <a:spcBef>
                <a:spcPct val="50000"/>
              </a:spcBef>
            </a:pPr>
            <a:r>
              <a:rPr lang="zh-CN" altLang="en-US" sz="2800" dirty="0">
                <a:ea typeface="黑体" panose="02010609060101010101" pitchFamily="2" charset="-122"/>
              </a:rPr>
              <a:t>存在问题：</a:t>
            </a:r>
            <a:endParaRPr lang="zh-CN" altLang="en-US" sz="2800" dirty="0">
              <a:ea typeface="黑体" panose="02010609060101010101" pitchFamily="2" charset="-122"/>
            </a:endParaRPr>
          </a:p>
          <a:p>
            <a:pPr>
              <a:spcBef>
                <a:spcPct val="50000"/>
              </a:spcBef>
            </a:pPr>
            <a:r>
              <a:rPr lang="zh-CN" altLang="en-US" sz="2400" dirty="0">
                <a:ea typeface="黑体" panose="02010609060101010101" pitchFamily="2" charset="-122"/>
              </a:rPr>
              <a:t>污染源未知时如何判别</a:t>
            </a:r>
            <a:r>
              <a:rPr lang="zh-CN" altLang="en-US" sz="2400" dirty="0" smtClean="0">
                <a:ea typeface="黑体" panose="02010609060101010101" pitchFamily="2" charset="-122"/>
              </a:rPr>
              <a:t>？</a:t>
            </a:r>
            <a:endParaRPr lang="zh-CN" altLang="en-US" sz="2400" dirty="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8068" name="Picture 4"/>
          <p:cNvPicPr>
            <a:picLocks noChangeAspect="1" noChangeArrowheads="1"/>
          </p:cNvPicPr>
          <p:nvPr/>
        </p:nvPicPr>
        <p:blipFill>
          <a:blip r:embed="rId1" cstate="print"/>
          <a:srcRect/>
          <a:stretch>
            <a:fillRect/>
          </a:stretch>
        </p:blipFill>
        <p:spPr bwMode="auto">
          <a:xfrm>
            <a:off x="0" y="1644650"/>
            <a:ext cx="4333875" cy="704850"/>
          </a:xfrm>
          <a:prstGeom prst="rect">
            <a:avLst/>
          </a:prstGeom>
          <a:noFill/>
          <a:ln w="9525">
            <a:noFill/>
            <a:miter lim="800000"/>
            <a:headEnd/>
            <a:tailEnd/>
          </a:ln>
          <a:effectLst/>
        </p:spPr>
      </p:pic>
      <p:pic>
        <p:nvPicPr>
          <p:cNvPr id="88069" name="Picture 5"/>
          <p:cNvPicPr>
            <a:picLocks noChangeAspect="1" noChangeArrowheads="1"/>
          </p:cNvPicPr>
          <p:nvPr/>
        </p:nvPicPr>
        <p:blipFill>
          <a:blip r:embed="rId2" cstate="print"/>
          <a:srcRect/>
          <a:stretch>
            <a:fillRect/>
          </a:stretch>
        </p:blipFill>
        <p:spPr bwMode="auto">
          <a:xfrm>
            <a:off x="0" y="2690813"/>
            <a:ext cx="5508625" cy="1458912"/>
          </a:xfrm>
          <a:prstGeom prst="rect">
            <a:avLst/>
          </a:prstGeom>
          <a:noFill/>
          <a:ln w="9525">
            <a:noFill/>
            <a:miter lim="800000"/>
            <a:headEnd/>
            <a:tailEnd/>
          </a:ln>
          <a:effectLst/>
        </p:spPr>
      </p:pic>
      <p:sp>
        <p:nvSpPr>
          <p:cNvPr id="88070" name="Text Box 6"/>
          <p:cNvSpPr txBox="1">
            <a:spLocks noChangeArrowheads="1"/>
          </p:cNvSpPr>
          <p:nvPr/>
        </p:nvSpPr>
        <p:spPr bwMode="auto">
          <a:xfrm>
            <a:off x="179388" y="4532313"/>
            <a:ext cx="5148262" cy="1920875"/>
          </a:xfrm>
          <a:prstGeom prst="rect">
            <a:avLst/>
          </a:prstGeom>
          <a:noFill/>
          <a:ln w="9525">
            <a:noFill/>
            <a:miter lim="800000"/>
          </a:ln>
          <a:effectLst/>
        </p:spPr>
        <p:txBody>
          <a:bodyPr>
            <a:spAutoFit/>
          </a:bodyPr>
          <a:lstStyle/>
          <a:p>
            <a:pPr algn="just"/>
            <a:r>
              <a:rPr lang="zh-CN" altLang="en-US" sz="2000" dirty="0">
                <a:latin typeface="Times New Roman" panose="02020603050405020304" pitchFamily="18" charset="0"/>
                <a:ea typeface="黑体" panose="02010609060101010101" pitchFamily="2" charset="-122"/>
              </a:rPr>
              <a:t>概念：全球深海、高纬地区和陆地温度在古新世</a:t>
            </a:r>
            <a:r>
              <a:rPr lang="en-US" altLang="zh-CN" sz="2000" dirty="0">
                <a:latin typeface="Times New Roman" panose="02020603050405020304" pitchFamily="18" charset="0"/>
                <a:ea typeface="黑体" panose="02010609060101010101" pitchFamily="2" charset="-122"/>
              </a:rPr>
              <a:t>-</a:t>
            </a:r>
            <a:r>
              <a:rPr lang="zh-CN" altLang="en-US" sz="2000" dirty="0">
                <a:latin typeface="Times New Roman" panose="02020603050405020304" pitchFamily="18" charset="0"/>
                <a:ea typeface="黑体" panose="02010609060101010101" pitchFamily="2" charset="-122"/>
              </a:rPr>
              <a:t>始新世界线附近</a:t>
            </a:r>
            <a:r>
              <a:rPr lang="en-US" altLang="zh-CN" sz="2000" dirty="0">
                <a:latin typeface="Times New Roman" panose="02020603050405020304" pitchFamily="18" charset="0"/>
                <a:ea typeface="黑体" panose="02010609060101010101" pitchFamily="2" charset="-122"/>
              </a:rPr>
              <a:t>(</a:t>
            </a:r>
            <a:r>
              <a:rPr lang="zh-CN" altLang="en-US" sz="2000" dirty="0">
                <a:latin typeface="Times New Roman" panose="02020603050405020304" pitchFamily="18" charset="0"/>
                <a:ea typeface="黑体" panose="02010609060101010101" pitchFamily="2" charset="-122"/>
              </a:rPr>
              <a:t>约</a:t>
            </a:r>
            <a:r>
              <a:rPr lang="en-US" altLang="zh-CN" sz="2000" dirty="0">
                <a:latin typeface="Times New Roman" panose="02020603050405020304" pitchFamily="18" charset="0"/>
                <a:ea typeface="黑体" panose="02010609060101010101" pitchFamily="2" charset="-122"/>
              </a:rPr>
              <a:t>55 Ma)</a:t>
            </a:r>
            <a:r>
              <a:rPr lang="zh-CN" altLang="en-US" sz="2000" dirty="0">
                <a:latin typeface="Times New Roman" panose="02020603050405020304" pitchFamily="18" charset="0"/>
                <a:ea typeface="黑体" panose="02010609060101010101" pitchFamily="2" charset="-122"/>
              </a:rPr>
              <a:t>极短的时间间隔内升高</a:t>
            </a:r>
            <a:r>
              <a:rPr lang="en-US" altLang="zh-CN" sz="2000" dirty="0">
                <a:latin typeface="Times New Roman" panose="02020603050405020304" pitchFamily="18" charset="0"/>
                <a:ea typeface="黑体" panose="02010609060101010101" pitchFamily="2" charset="-122"/>
              </a:rPr>
              <a:t>4~8℃</a:t>
            </a:r>
            <a:r>
              <a:rPr lang="zh-CN" altLang="en-US" sz="2000" dirty="0">
                <a:latin typeface="Times New Roman" panose="02020603050405020304" pitchFamily="18" charset="0"/>
                <a:ea typeface="黑体" panose="02010609060101010101" pitchFamily="2" charset="-122"/>
              </a:rPr>
              <a:t>，同时伴随着陆地和海洋植物、动物和微生物群的重大更替。这个全球极端气候事件被称为古新世</a:t>
            </a:r>
            <a:r>
              <a:rPr lang="en-US" altLang="zh-CN" sz="2000" dirty="0">
                <a:latin typeface="Times New Roman" panose="02020603050405020304" pitchFamily="18" charset="0"/>
                <a:ea typeface="黑体" panose="02010609060101010101" pitchFamily="2" charset="-122"/>
              </a:rPr>
              <a:t>-</a:t>
            </a:r>
            <a:r>
              <a:rPr lang="zh-CN" altLang="en-US" sz="2000" dirty="0">
                <a:latin typeface="Times New Roman" panose="02020603050405020304" pitchFamily="18" charset="0"/>
                <a:ea typeface="黑体" panose="02010609060101010101" pitchFamily="2" charset="-122"/>
              </a:rPr>
              <a:t>始新世最热事件</a:t>
            </a:r>
            <a:r>
              <a:rPr lang="en-US" altLang="zh-CN" sz="2000" dirty="0">
                <a:latin typeface="Times New Roman" panose="02020603050405020304" pitchFamily="18" charset="0"/>
                <a:ea typeface="黑体" panose="02010609060101010101" pitchFamily="2" charset="-122"/>
              </a:rPr>
              <a:t>(PETM)</a:t>
            </a:r>
            <a:r>
              <a:rPr lang="zh-CN" altLang="en-US" sz="2000" dirty="0">
                <a:latin typeface="Times New Roman" panose="02020603050405020304" pitchFamily="18" charset="0"/>
                <a:ea typeface="黑体" panose="02010609060101010101" pitchFamily="2" charset="-122"/>
              </a:rPr>
              <a:t>或晚古新世最热事件</a:t>
            </a:r>
            <a:r>
              <a:rPr lang="en-US" altLang="zh-CN" sz="2000" dirty="0">
                <a:latin typeface="Times New Roman" panose="02020603050405020304" pitchFamily="18" charset="0"/>
                <a:ea typeface="黑体" panose="02010609060101010101" pitchFamily="2" charset="-122"/>
              </a:rPr>
              <a:t>(LPTM)</a:t>
            </a:r>
            <a:r>
              <a:rPr lang="zh-CN" altLang="en-US" sz="2000" dirty="0">
                <a:latin typeface="Times New Roman" panose="02020603050405020304" pitchFamily="18" charset="0"/>
                <a:ea typeface="黑体" panose="02010609060101010101" pitchFamily="2" charset="-122"/>
              </a:rPr>
              <a:t>。</a:t>
            </a:r>
            <a:endParaRPr lang="zh-CN" altLang="en-US" sz="2000" dirty="0">
              <a:latin typeface="Times New Roman" panose="02020603050405020304" pitchFamily="18" charset="0"/>
              <a:ea typeface="黑体" panose="02010609060101010101" pitchFamily="2" charset="-122"/>
            </a:endParaRPr>
          </a:p>
        </p:txBody>
      </p:sp>
      <p:pic>
        <p:nvPicPr>
          <p:cNvPr id="88071" name="Picture 7" descr="地质年代表"/>
          <p:cNvPicPr>
            <a:picLocks noChangeAspect="1" noChangeArrowheads="1"/>
          </p:cNvPicPr>
          <p:nvPr/>
        </p:nvPicPr>
        <p:blipFill>
          <a:blip r:embed="rId3" cstate="print"/>
          <a:srcRect t="11835"/>
          <a:stretch>
            <a:fillRect/>
          </a:stretch>
        </p:blipFill>
        <p:spPr bwMode="auto">
          <a:xfrm>
            <a:off x="5530850" y="0"/>
            <a:ext cx="3613150" cy="6858000"/>
          </a:xfrm>
          <a:prstGeom prst="rect">
            <a:avLst/>
          </a:prstGeom>
          <a:noFill/>
        </p:spPr>
      </p:pic>
      <p:sp>
        <p:nvSpPr>
          <p:cNvPr id="88072" name="Text Box 8"/>
          <p:cNvSpPr txBox="1">
            <a:spLocks noChangeArrowheads="1"/>
          </p:cNvSpPr>
          <p:nvPr/>
        </p:nvSpPr>
        <p:spPr bwMode="auto">
          <a:xfrm>
            <a:off x="0" y="188913"/>
            <a:ext cx="5357818" cy="523220"/>
          </a:xfrm>
          <a:prstGeom prst="rect">
            <a:avLst/>
          </a:prstGeom>
          <a:noFill/>
          <a:ln w="9525">
            <a:noFill/>
            <a:miter lim="800000"/>
          </a:ln>
          <a:effectLst/>
        </p:spPr>
        <p:txBody>
          <a:bodyPr wrap="square">
            <a:spAutoFit/>
          </a:bodyPr>
          <a:lstStyle/>
          <a:p>
            <a:pPr>
              <a:spcBef>
                <a:spcPct val="50000"/>
              </a:spcBef>
            </a:pPr>
            <a:r>
              <a:rPr lang="zh-CN" altLang="en-US" sz="2800" dirty="0" smtClean="0">
                <a:solidFill>
                  <a:srgbClr val="0000FF"/>
                </a:solidFill>
                <a:ea typeface="黑体" panose="02010609060101010101" pitchFamily="2" charset="-122"/>
              </a:rPr>
              <a:t>碳</a:t>
            </a:r>
            <a:r>
              <a:rPr lang="zh-CN" altLang="en-US" sz="2800" dirty="0">
                <a:solidFill>
                  <a:srgbClr val="0000FF"/>
                </a:solidFill>
                <a:ea typeface="黑体" panose="02010609060101010101" pitchFamily="2" charset="-122"/>
              </a:rPr>
              <a:t>同位素在气候变化领域的应用</a:t>
            </a:r>
            <a:endParaRPr lang="zh-CN" altLang="en-US" sz="2800" dirty="0">
              <a:solidFill>
                <a:srgbClr val="0000FF"/>
              </a:solidFill>
              <a:ea typeface="黑体" panose="0201060906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8071"/>
                                        </p:tgtEl>
                                        <p:attrNameLst>
                                          <p:attrName>style.visibility</p:attrName>
                                        </p:attrNameLst>
                                      </p:cBhvr>
                                      <p:to>
                                        <p:strVal val="visible"/>
                                      </p:to>
                                    </p:set>
                                    <p:anim calcmode="lin" valueType="num">
                                      <p:cBhvr additive="base">
                                        <p:cTn id="7" dur="500" fill="hold"/>
                                        <p:tgtEl>
                                          <p:spTgt spid="88071"/>
                                        </p:tgtEl>
                                        <p:attrNameLst>
                                          <p:attrName>ppt_x</p:attrName>
                                        </p:attrNameLst>
                                      </p:cBhvr>
                                      <p:tavLst>
                                        <p:tav tm="0">
                                          <p:val>
                                            <p:strVal val="#ppt_x"/>
                                          </p:val>
                                        </p:tav>
                                        <p:tav tm="100000">
                                          <p:val>
                                            <p:strVal val="#ppt_x"/>
                                          </p:val>
                                        </p:tav>
                                      </p:tavLst>
                                    </p:anim>
                                    <p:anim calcmode="lin" valueType="num">
                                      <p:cBhvr additive="base">
                                        <p:cTn id="8" dur="500" fill="hold"/>
                                        <p:tgtEl>
                                          <p:spTgt spid="880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Text Box 5"/>
          <p:cNvSpPr txBox="1">
            <a:spLocks noChangeArrowheads="1"/>
          </p:cNvSpPr>
          <p:nvPr/>
        </p:nvSpPr>
        <p:spPr bwMode="auto">
          <a:xfrm>
            <a:off x="468313" y="833511"/>
            <a:ext cx="8280400" cy="4524315"/>
          </a:xfrm>
          <a:prstGeom prst="rect">
            <a:avLst/>
          </a:prstGeom>
          <a:noFill/>
          <a:ln w="9525">
            <a:noFill/>
            <a:miter lim="800000"/>
          </a:ln>
          <a:effectLst/>
        </p:spPr>
        <p:txBody>
          <a:bodyPr>
            <a:spAutoFit/>
          </a:bodyPr>
          <a:lstStyle/>
          <a:p>
            <a:r>
              <a:rPr lang="en-US" altLang="zh-CN" sz="2800" dirty="0">
                <a:latin typeface="Times New Roman" panose="02020603050405020304" pitchFamily="18" charset="0"/>
                <a:ea typeface="黑体" panose="02010609060101010101" pitchFamily="2" charset="-122"/>
              </a:rPr>
              <a:t>PETM</a:t>
            </a:r>
            <a:r>
              <a:rPr lang="zh-CN" altLang="en-US" sz="2800" dirty="0">
                <a:latin typeface="Times New Roman" panose="02020603050405020304" pitchFamily="18" charset="0"/>
                <a:ea typeface="黑体" panose="02010609060101010101" pitchFamily="2" charset="-122"/>
              </a:rPr>
              <a:t>事件特征：为一次全球性</a:t>
            </a:r>
            <a:r>
              <a:rPr lang="zh-CN" altLang="en-US" sz="2800" dirty="0">
                <a:solidFill>
                  <a:srgbClr val="FF0000"/>
                </a:solidFill>
                <a:latin typeface="Times New Roman" panose="02020603050405020304" pitchFamily="18" charset="0"/>
                <a:ea typeface="黑体" panose="02010609060101010101" pitchFamily="2" charset="-122"/>
              </a:rPr>
              <a:t>快速增温</a:t>
            </a:r>
            <a:r>
              <a:rPr lang="zh-CN" altLang="en-US" sz="2800" dirty="0">
                <a:latin typeface="Times New Roman" panose="02020603050405020304" pitchFamily="18" charset="0"/>
                <a:ea typeface="黑体" panose="02010609060101010101" pitchFamily="2" charset="-122"/>
              </a:rPr>
              <a:t>事件。</a:t>
            </a:r>
            <a:endParaRPr lang="zh-CN" altLang="en-US" sz="2800" dirty="0">
              <a:latin typeface="Times New Roman" panose="02020603050405020304" pitchFamily="18" charset="0"/>
              <a:ea typeface="黑体" panose="02010609060101010101" pitchFamily="2" charset="-122"/>
            </a:endParaRPr>
          </a:p>
          <a:p>
            <a:endParaRPr lang="zh-CN" altLang="en-US" sz="2400" dirty="0">
              <a:latin typeface="Times New Roman" panose="02020603050405020304" pitchFamily="18" charset="0"/>
              <a:ea typeface="黑体" panose="02010609060101010101" pitchFamily="2" charset="-122"/>
            </a:endParaRPr>
          </a:p>
          <a:p>
            <a:r>
              <a:rPr lang="zh-CN" altLang="en-US" sz="2400" dirty="0">
                <a:latin typeface="Times New Roman" panose="02020603050405020304" pitchFamily="18" charset="0"/>
                <a:ea typeface="黑体" panose="02010609060101010101" pitchFamily="2" charset="-122"/>
              </a:rPr>
              <a:t>可能原因：由于该事件对应于大幅度的碳同位素负漂移，研究者大都将增温解释为</a:t>
            </a:r>
            <a:r>
              <a:rPr lang="zh-CN" altLang="en-US" sz="2400" dirty="0">
                <a:solidFill>
                  <a:srgbClr val="FF0000"/>
                </a:solidFill>
                <a:latin typeface="Times New Roman" panose="02020603050405020304" pitchFamily="18" charset="0"/>
                <a:ea typeface="黑体" panose="02010609060101010101" pitchFamily="2" charset="-122"/>
              </a:rPr>
              <a:t>巨量碳加入到大气圈所产生的温室效应</a:t>
            </a:r>
            <a:r>
              <a:rPr lang="zh-CN" altLang="en-US" sz="2400" dirty="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a:p>
            <a:endParaRPr lang="zh-CN" altLang="en-US" sz="2400" dirty="0">
              <a:latin typeface="Times New Roman" panose="02020603050405020304" pitchFamily="18" charset="0"/>
              <a:ea typeface="黑体" panose="02010609060101010101" pitchFamily="2" charset="-122"/>
            </a:endParaRPr>
          </a:p>
          <a:p>
            <a:r>
              <a:rPr lang="zh-CN" altLang="en-US" sz="2400" dirty="0">
                <a:latin typeface="Times New Roman" panose="02020603050405020304" pitchFamily="18" charset="0"/>
                <a:ea typeface="黑体" panose="02010609060101010101" pitchFamily="2" charset="-122"/>
              </a:rPr>
              <a:t>碳源猜测： 针对巨量碳的来源，目前有 </a:t>
            </a:r>
            <a:r>
              <a:rPr lang="en-US" altLang="zh-CN" sz="2400" dirty="0">
                <a:latin typeface="Times New Roman" panose="02020603050405020304" pitchFamily="18" charset="0"/>
                <a:ea typeface="黑体" panose="02010609060101010101" pitchFamily="2" charset="-122"/>
              </a:rPr>
              <a:t>4 </a:t>
            </a:r>
            <a:r>
              <a:rPr lang="zh-CN" altLang="en-US" sz="2400" dirty="0">
                <a:latin typeface="Times New Roman" panose="02020603050405020304" pitchFamily="18" charset="0"/>
                <a:ea typeface="黑体" panose="02010609060101010101" pitchFamily="2" charset="-122"/>
              </a:rPr>
              <a:t>种不同的猜测。大陆坡天然气水合物的释放；火山入侵到富含有机质的海底沉积盆地中</a:t>
            </a:r>
            <a:r>
              <a:rPr lang="en-US" altLang="zh-CN" sz="2400" dirty="0">
                <a:latin typeface="Times New Roman" panose="02020603050405020304" pitchFamily="18" charset="0"/>
                <a:ea typeface="黑体" panose="02010609060101010101" pitchFamily="2" charset="-122"/>
              </a:rPr>
              <a:t>, </a:t>
            </a:r>
            <a:r>
              <a:rPr lang="zh-CN" altLang="en-US" sz="2400" dirty="0">
                <a:latin typeface="Times New Roman" panose="02020603050405020304" pitchFamily="18" charset="0"/>
                <a:ea typeface="黑体" panose="02010609060101010101" pitchFamily="2" charset="-122"/>
              </a:rPr>
              <a:t>通过热变质作用产生 </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和 </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；气候变干导致大量陆地泥炭燃烧；构造抬升导致大陆边缘海海道关闭，进而变干，沉积物中有机质在细菌呼吸作用下放出大量 </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a:p>
            <a:endParaRPr lang="zh-CN" altLang="en-US" sz="20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nvSpPr>
        <p:spPr bwMode="auto">
          <a:xfrm>
            <a:off x="179388" y="1557338"/>
            <a:ext cx="8785225" cy="3038475"/>
          </a:xfrm>
          <a:prstGeom prst="rect">
            <a:avLst/>
          </a:prstGeom>
          <a:solidFill>
            <a:schemeClr val="bg1"/>
          </a:solidFill>
          <a:ln w="9525">
            <a:noFill/>
            <a:miter lim="800000"/>
          </a:ln>
        </p:spPr>
        <p:txBody>
          <a:bodyPr wrap="none" anchor="ctr"/>
          <a:lstStyle/>
          <a:p>
            <a:endParaRPr lang="zh-CN" altLang="en-US"/>
          </a:p>
        </p:txBody>
      </p:sp>
      <p:sp>
        <p:nvSpPr>
          <p:cNvPr id="16387" name="Text Box 86"/>
          <p:cNvSpPr txBox="1">
            <a:spLocks noChangeArrowheads="1"/>
          </p:cNvSpPr>
          <p:nvPr/>
        </p:nvSpPr>
        <p:spPr bwMode="auto">
          <a:xfrm>
            <a:off x="179388" y="115888"/>
            <a:ext cx="3095625" cy="579437"/>
          </a:xfrm>
          <a:prstGeom prst="rect">
            <a:avLst/>
          </a:prstGeom>
          <a:noFill/>
          <a:ln w="9525">
            <a:noFill/>
            <a:miter lim="800000"/>
          </a:ln>
        </p:spPr>
        <p:txBody>
          <a:bodyPr>
            <a:spAutoFit/>
          </a:bodyPr>
          <a:lstStyle/>
          <a:p>
            <a:pPr>
              <a:spcBef>
                <a:spcPct val="50000"/>
              </a:spcBef>
            </a:pPr>
            <a:r>
              <a:rPr kumimoji="1" lang="en-US" altLang="zh-CN" sz="3200" b="1">
                <a:solidFill>
                  <a:srgbClr val="0000FF"/>
                </a:solidFill>
                <a:latin typeface="Times New Roman" panose="02020603050405020304" pitchFamily="18" charset="0"/>
                <a:ea typeface="黑体" panose="02010609060101010101" pitchFamily="2" charset="-122"/>
              </a:rPr>
              <a:t>2.  </a:t>
            </a:r>
            <a:r>
              <a:rPr kumimoji="1" lang="zh-CN" altLang="en-US" sz="3200" b="1">
                <a:solidFill>
                  <a:srgbClr val="0000FF"/>
                </a:solidFill>
                <a:latin typeface="Times New Roman" panose="02020603050405020304" pitchFamily="18" charset="0"/>
                <a:ea typeface="黑体" panose="02010609060101010101" pitchFamily="2" charset="-122"/>
              </a:rPr>
              <a:t>高程效应</a:t>
            </a:r>
            <a:endParaRPr kumimoji="1" lang="zh-CN" altLang="en-US" sz="3200" b="1">
              <a:solidFill>
                <a:srgbClr val="0000FF"/>
              </a:solidFill>
              <a:latin typeface="Times New Roman" panose="02020603050405020304" pitchFamily="18" charset="0"/>
              <a:ea typeface="黑体" panose="02010609060101010101" pitchFamily="2" charset="-122"/>
            </a:endParaRPr>
          </a:p>
        </p:txBody>
      </p:sp>
      <p:grpSp>
        <p:nvGrpSpPr>
          <p:cNvPr id="2" name="Group 112"/>
          <p:cNvGrpSpPr/>
          <p:nvPr/>
        </p:nvGrpSpPr>
        <p:grpSpPr bwMode="auto">
          <a:xfrm>
            <a:off x="611188" y="1341438"/>
            <a:ext cx="7473950" cy="4814887"/>
            <a:chOff x="440" y="527"/>
            <a:chExt cx="4708" cy="3033"/>
          </a:xfrm>
        </p:grpSpPr>
        <p:sp>
          <p:nvSpPr>
            <p:cNvPr id="16392" name="Freeform 38"/>
            <p:cNvSpPr/>
            <p:nvPr/>
          </p:nvSpPr>
          <p:spPr bwMode="auto">
            <a:xfrm>
              <a:off x="1292" y="1842"/>
              <a:ext cx="3856" cy="1305"/>
            </a:xfrm>
            <a:custGeom>
              <a:avLst/>
              <a:gdLst>
                <a:gd name="T0" fmla="*/ 0 w 3411"/>
                <a:gd name="T1" fmla="*/ 1123 h 1146"/>
                <a:gd name="T2" fmla="*/ 683 w 3411"/>
                <a:gd name="T3" fmla="*/ 749 h 1146"/>
                <a:gd name="T4" fmla="*/ 1347 w 3411"/>
                <a:gd name="T5" fmla="*/ 166 h 1146"/>
                <a:gd name="T6" fmla="*/ 1679 w 3411"/>
                <a:gd name="T7" fmla="*/ 0 h 1146"/>
                <a:gd name="T8" fmla="*/ 2011 w 3411"/>
                <a:gd name="T9" fmla="*/ 166 h 1146"/>
                <a:gd name="T10" fmla="*/ 2580 w 3411"/>
                <a:gd name="T11" fmla="*/ 707 h 1146"/>
                <a:gd name="T12" fmla="*/ 3411 w 3411"/>
                <a:gd name="T13" fmla="*/ 1146 h 1146"/>
                <a:gd name="T14" fmla="*/ 0 60000 65536"/>
                <a:gd name="T15" fmla="*/ 0 60000 65536"/>
                <a:gd name="T16" fmla="*/ 0 60000 65536"/>
                <a:gd name="T17" fmla="*/ 0 60000 65536"/>
                <a:gd name="T18" fmla="*/ 0 60000 65536"/>
                <a:gd name="T19" fmla="*/ 0 60000 65536"/>
                <a:gd name="T20" fmla="*/ 0 60000 65536"/>
                <a:gd name="T21" fmla="*/ 0 w 3411"/>
                <a:gd name="T22" fmla="*/ 0 h 1146"/>
                <a:gd name="T23" fmla="*/ 3411 w 3411"/>
                <a:gd name="T24" fmla="*/ 1146 h 114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11" h="1146">
                  <a:moveTo>
                    <a:pt x="0" y="1123"/>
                  </a:moveTo>
                  <a:cubicBezTo>
                    <a:pt x="114" y="1062"/>
                    <a:pt x="459" y="908"/>
                    <a:pt x="683" y="749"/>
                  </a:cubicBezTo>
                  <a:cubicBezTo>
                    <a:pt x="907" y="590"/>
                    <a:pt x="1181" y="291"/>
                    <a:pt x="1347" y="166"/>
                  </a:cubicBezTo>
                  <a:cubicBezTo>
                    <a:pt x="1513" y="42"/>
                    <a:pt x="1568" y="0"/>
                    <a:pt x="1679" y="0"/>
                  </a:cubicBezTo>
                  <a:cubicBezTo>
                    <a:pt x="1790" y="0"/>
                    <a:pt x="1861" y="49"/>
                    <a:pt x="2011" y="166"/>
                  </a:cubicBezTo>
                  <a:cubicBezTo>
                    <a:pt x="2161" y="284"/>
                    <a:pt x="2347" y="544"/>
                    <a:pt x="2580" y="707"/>
                  </a:cubicBezTo>
                  <a:cubicBezTo>
                    <a:pt x="2813" y="870"/>
                    <a:pt x="3238" y="1055"/>
                    <a:pt x="3411" y="1146"/>
                  </a:cubicBezTo>
                </a:path>
              </a:pathLst>
            </a:custGeom>
            <a:noFill/>
            <a:ln w="38100">
              <a:solidFill>
                <a:schemeClr val="tx1"/>
              </a:solidFill>
              <a:round/>
            </a:ln>
          </p:spPr>
          <p:txBody>
            <a:bodyPr/>
            <a:lstStyle/>
            <a:p>
              <a:endParaRPr lang="zh-CN" altLang="en-US"/>
            </a:p>
          </p:txBody>
        </p:sp>
        <p:grpSp>
          <p:nvGrpSpPr>
            <p:cNvPr id="3" name="Group 90"/>
            <p:cNvGrpSpPr/>
            <p:nvPr/>
          </p:nvGrpSpPr>
          <p:grpSpPr bwMode="auto">
            <a:xfrm>
              <a:off x="440" y="2238"/>
              <a:ext cx="626" cy="330"/>
              <a:chOff x="440" y="2238"/>
              <a:chExt cx="626" cy="330"/>
            </a:xfrm>
          </p:grpSpPr>
          <p:sp>
            <p:nvSpPr>
              <p:cNvPr id="16429" name="Text Box 39"/>
              <p:cNvSpPr txBox="1">
                <a:spLocks noChangeArrowheads="1"/>
              </p:cNvSpPr>
              <p:nvPr/>
            </p:nvSpPr>
            <p:spPr bwMode="auto">
              <a:xfrm>
                <a:off x="440" y="2238"/>
                <a:ext cx="626" cy="288"/>
              </a:xfrm>
              <a:prstGeom prst="rect">
                <a:avLst/>
              </a:prstGeom>
              <a:noFill/>
              <a:ln w="9525">
                <a:noFill/>
                <a:miter lim="800000"/>
              </a:ln>
            </p:spPr>
            <p:txBody>
              <a:bodyPr>
                <a:spAutoFit/>
              </a:bodyPr>
              <a:lstStyle/>
              <a:p>
                <a:pPr algn="ctr">
                  <a:spcBef>
                    <a:spcPct val="50000"/>
                  </a:spcBef>
                </a:pPr>
                <a:r>
                  <a:rPr kumimoji="1" lang="zh-CN" altLang="en-US" sz="2400" b="1">
                    <a:solidFill>
                      <a:srgbClr val="009900"/>
                    </a:solidFill>
                    <a:latin typeface="黑体" panose="02010609060101010101" pitchFamily="2" charset="-122"/>
                    <a:ea typeface="黑体" panose="02010609060101010101" pitchFamily="2" charset="-122"/>
                  </a:rPr>
                  <a:t>汽团</a:t>
                </a:r>
                <a:endParaRPr kumimoji="1" lang="zh-CN" altLang="en-US" sz="2400" b="1">
                  <a:solidFill>
                    <a:srgbClr val="009900"/>
                  </a:solidFill>
                  <a:latin typeface="黑体" panose="02010609060101010101" pitchFamily="2" charset="-122"/>
                  <a:ea typeface="黑体" panose="02010609060101010101" pitchFamily="2" charset="-122"/>
                </a:endParaRPr>
              </a:p>
            </p:txBody>
          </p:sp>
          <p:sp>
            <p:nvSpPr>
              <p:cNvPr id="16430" name="AutoShape 40"/>
              <p:cNvSpPr>
                <a:spLocks noChangeArrowheads="1"/>
              </p:cNvSpPr>
              <p:nvPr/>
            </p:nvSpPr>
            <p:spPr bwMode="auto">
              <a:xfrm>
                <a:off x="493" y="2238"/>
                <a:ext cx="543" cy="330"/>
              </a:xfrm>
              <a:prstGeom prst="roundRect">
                <a:avLst>
                  <a:gd name="adj" fmla="val 16667"/>
                </a:avLst>
              </a:prstGeom>
              <a:noFill/>
              <a:ln w="9525">
                <a:solidFill>
                  <a:srgbClr val="339966"/>
                </a:solidFill>
                <a:round/>
              </a:ln>
            </p:spPr>
            <p:txBody>
              <a:bodyPr wrap="none" anchor="ctr"/>
              <a:lstStyle/>
              <a:p>
                <a:endParaRPr lang="zh-CN" altLang="en-US"/>
              </a:p>
            </p:txBody>
          </p:sp>
        </p:grpSp>
        <p:sp>
          <p:nvSpPr>
            <p:cNvPr id="16394" name="AutoShape 41"/>
            <p:cNvSpPr>
              <a:spLocks noChangeArrowheads="1"/>
            </p:cNvSpPr>
            <p:nvPr/>
          </p:nvSpPr>
          <p:spPr bwMode="auto">
            <a:xfrm>
              <a:off x="1066" y="2296"/>
              <a:ext cx="488" cy="164"/>
            </a:xfrm>
            <a:prstGeom prst="rightArrow">
              <a:avLst>
                <a:gd name="adj1" fmla="val 50000"/>
                <a:gd name="adj2" fmla="val 74390"/>
              </a:avLst>
            </a:prstGeom>
            <a:noFill/>
            <a:ln w="19050">
              <a:solidFill>
                <a:schemeClr val="tx1"/>
              </a:solidFill>
              <a:miter lim="800000"/>
            </a:ln>
          </p:spPr>
          <p:txBody>
            <a:bodyPr wrap="none" anchor="ctr"/>
            <a:lstStyle/>
            <a:p>
              <a:endParaRPr lang="zh-CN" altLang="en-US"/>
            </a:p>
          </p:txBody>
        </p:sp>
        <p:sp>
          <p:nvSpPr>
            <p:cNvPr id="16395" name="AutoShape 45"/>
            <p:cNvSpPr>
              <a:spLocks noChangeArrowheads="1"/>
            </p:cNvSpPr>
            <p:nvPr/>
          </p:nvSpPr>
          <p:spPr bwMode="auto">
            <a:xfrm rot="-1957798">
              <a:off x="1524" y="2075"/>
              <a:ext cx="488" cy="163"/>
            </a:xfrm>
            <a:prstGeom prst="rightArrow">
              <a:avLst>
                <a:gd name="adj1" fmla="val 50000"/>
                <a:gd name="adj2" fmla="val 74847"/>
              </a:avLst>
            </a:prstGeom>
            <a:noFill/>
            <a:ln w="19050">
              <a:solidFill>
                <a:schemeClr val="tx1"/>
              </a:solidFill>
              <a:miter lim="800000"/>
            </a:ln>
          </p:spPr>
          <p:txBody>
            <a:bodyPr wrap="none" anchor="ctr"/>
            <a:lstStyle/>
            <a:p>
              <a:endParaRPr lang="zh-CN" altLang="en-US"/>
            </a:p>
          </p:txBody>
        </p:sp>
        <p:sp>
          <p:nvSpPr>
            <p:cNvPr id="16396" name="AutoShape 49"/>
            <p:cNvSpPr>
              <a:spLocks noChangeArrowheads="1"/>
            </p:cNvSpPr>
            <p:nvPr/>
          </p:nvSpPr>
          <p:spPr bwMode="auto">
            <a:xfrm rot="-2621398">
              <a:off x="2018" y="1752"/>
              <a:ext cx="488" cy="164"/>
            </a:xfrm>
            <a:prstGeom prst="rightArrow">
              <a:avLst>
                <a:gd name="adj1" fmla="val 50000"/>
                <a:gd name="adj2" fmla="val 74390"/>
              </a:avLst>
            </a:prstGeom>
            <a:noFill/>
            <a:ln w="19050">
              <a:solidFill>
                <a:schemeClr val="tx1"/>
              </a:solidFill>
              <a:miter lim="800000"/>
            </a:ln>
          </p:spPr>
          <p:txBody>
            <a:bodyPr wrap="none" anchor="ctr"/>
            <a:lstStyle/>
            <a:p>
              <a:endParaRPr lang="zh-CN" altLang="en-US"/>
            </a:p>
          </p:txBody>
        </p:sp>
        <p:sp>
          <p:nvSpPr>
            <p:cNvPr id="16397" name="AutoShape 58"/>
            <p:cNvSpPr>
              <a:spLocks noChangeArrowheads="1"/>
            </p:cNvSpPr>
            <p:nvPr/>
          </p:nvSpPr>
          <p:spPr bwMode="auto">
            <a:xfrm rot="-2621398">
              <a:off x="2392" y="1365"/>
              <a:ext cx="489" cy="163"/>
            </a:xfrm>
            <a:prstGeom prst="rightArrow">
              <a:avLst>
                <a:gd name="adj1" fmla="val 50000"/>
                <a:gd name="adj2" fmla="val 75000"/>
              </a:avLst>
            </a:prstGeom>
            <a:noFill/>
            <a:ln w="19050">
              <a:solidFill>
                <a:schemeClr val="tx1"/>
              </a:solidFill>
              <a:miter lim="800000"/>
            </a:ln>
          </p:spPr>
          <p:txBody>
            <a:bodyPr wrap="none" anchor="ctr"/>
            <a:lstStyle/>
            <a:p>
              <a:endParaRPr lang="zh-CN" altLang="en-US"/>
            </a:p>
          </p:txBody>
        </p:sp>
        <p:sp>
          <p:nvSpPr>
            <p:cNvPr id="16398" name="Line 59"/>
            <p:cNvSpPr>
              <a:spLocks noChangeShapeType="1"/>
            </p:cNvSpPr>
            <p:nvPr/>
          </p:nvSpPr>
          <p:spPr bwMode="auto">
            <a:xfrm flipV="1">
              <a:off x="1383" y="1117"/>
              <a:ext cx="1357" cy="1039"/>
            </a:xfrm>
            <a:prstGeom prst="line">
              <a:avLst/>
            </a:prstGeom>
            <a:noFill/>
            <a:ln w="50800">
              <a:solidFill>
                <a:srgbClr val="00CC66"/>
              </a:solidFill>
              <a:round/>
              <a:tailEnd type="triangle" w="med" len="med"/>
            </a:ln>
          </p:spPr>
          <p:txBody>
            <a:bodyPr/>
            <a:lstStyle/>
            <a:p>
              <a:endParaRPr lang="zh-CN" altLang="en-US"/>
            </a:p>
          </p:txBody>
        </p:sp>
        <p:sp>
          <p:nvSpPr>
            <p:cNvPr id="16399" name="Line 60"/>
            <p:cNvSpPr>
              <a:spLocks noChangeShapeType="1"/>
            </p:cNvSpPr>
            <p:nvPr/>
          </p:nvSpPr>
          <p:spPr bwMode="auto">
            <a:xfrm flipH="1">
              <a:off x="1746" y="2024"/>
              <a:ext cx="1302" cy="1039"/>
            </a:xfrm>
            <a:prstGeom prst="line">
              <a:avLst/>
            </a:prstGeom>
            <a:noFill/>
            <a:ln w="50800">
              <a:solidFill>
                <a:srgbClr val="FF0000"/>
              </a:solidFill>
              <a:round/>
              <a:tailEnd type="triangle" w="med" len="med"/>
            </a:ln>
          </p:spPr>
          <p:txBody>
            <a:bodyPr/>
            <a:lstStyle/>
            <a:p>
              <a:endParaRPr lang="zh-CN" altLang="en-US"/>
            </a:p>
          </p:txBody>
        </p:sp>
        <p:sp>
          <p:nvSpPr>
            <p:cNvPr id="16400" name="Line 61"/>
            <p:cNvSpPr>
              <a:spLocks noChangeShapeType="1"/>
            </p:cNvSpPr>
            <p:nvPr/>
          </p:nvSpPr>
          <p:spPr bwMode="auto">
            <a:xfrm flipH="1" flipV="1">
              <a:off x="4513" y="1026"/>
              <a:ext cx="0" cy="2087"/>
            </a:xfrm>
            <a:prstGeom prst="line">
              <a:avLst/>
            </a:prstGeom>
            <a:noFill/>
            <a:ln w="38100">
              <a:solidFill>
                <a:schemeClr val="tx1"/>
              </a:solidFill>
              <a:round/>
              <a:headEnd type="diamond" w="med" len="med"/>
              <a:tailEnd type="triangle" w="med" len="med"/>
            </a:ln>
          </p:spPr>
          <p:txBody>
            <a:bodyPr/>
            <a:lstStyle/>
            <a:p>
              <a:endParaRPr lang="zh-CN" altLang="en-US"/>
            </a:p>
          </p:txBody>
        </p:sp>
        <p:sp>
          <p:nvSpPr>
            <p:cNvPr id="16401" name="Text Box 62"/>
            <p:cNvSpPr txBox="1">
              <a:spLocks noChangeArrowheads="1"/>
            </p:cNvSpPr>
            <p:nvPr/>
          </p:nvSpPr>
          <p:spPr bwMode="auto">
            <a:xfrm>
              <a:off x="4150" y="754"/>
              <a:ext cx="590" cy="288"/>
            </a:xfrm>
            <a:prstGeom prst="rect">
              <a:avLst/>
            </a:prstGeom>
            <a:noFill/>
            <a:ln w="9525">
              <a:noFill/>
              <a:miter lim="800000"/>
            </a:ln>
          </p:spPr>
          <p:txBody>
            <a:bodyPr>
              <a:spAutoFit/>
            </a:bodyPr>
            <a:lstStyle/>
            <a:p>
              <a:pPr algn="ctr">
                <a:spcBef>
                  <a:spcPct val="50000"/>
                </a:spcBef>
              </a:pPr>
              <a:r>
                <a:rPr kumimoji="1" lang="zh-CN" altLang="en-US" sz="2400" b="1">
                  <a:latin typeface="华文新魏" panose="02010800040101010101" pitchFamily="2" charset="-122"/>
                  <a:ea typeface="华文新魏" panose="02010800040101010101" pitchFamily="2" charset="-122"/>
                </a:rPr>
                <a:t>高度</a:t>
              </a:r>
              <a:endParaRPr kumimoji="1" lang="zh-CN" altLang="en-US" sz="2400" b="1">
                <a:latin typeface="华文新魏" panose="02010800040101010101" pitchFamily="2" charset="-122"/>
                <a:ea typeface="华文新魏" panose="02010800040101010101" pitchFamily="2" charset="-122"/>
              </a:endParaRPr>
            </a:p>
          </p:txBody>
        </p:sp>
        <p:sp>
          <p:nvSpPr>
            <p:cNvPr id="16402" name="Text Box 63"/>
            <p:cNvSpPr txBox="1">
              <a:spLocks noChangeArrowheads="1"/>
            </p:cNvSpPr>
            <p:nvPr/>
          </p:nvSpPr>
          <p:spPr bwMode="auto">
            <a:xfrm>
              <a:off x="4558" y="1207"/>
              <a:ext cx="318" cy="288"/>
            </a:xfrm>
            <a:prstGeom prst="rect">
              <a:avLst/>
            </a:prstGeom>
            <a:noFill/>
            <a:ln w="9525">
              <a:noFill/>
              <a:miter lim="800000"/>
            </a:ln>
          </p:spPr>
          <p:txBody>
            <a:bodyPr>
              <a:spAutoFit/>
            </a:bodyPr>
            <a:lstStyle/>
            <a:p>
              <a:pPr>
                <a:spcBef>
                  <a:spcPct val="50000"/>
                </a:spcBef>
              </a:pPr>
              <a:r>
                <a:rPr kumimoji="1" lang="zh-CN" altLang="en-US" sz="2400" b="1">
                  <a:latin typeface="华文新魏" panose="02010800040101010101" pitchFamily="2" charset="-122"/>
                  <a:ea typeface="华文新魏" panose="02010800040101010101" pitchFamily="2" charset="-122"/>
                </a:rPr>
                <a:t>高</a:t>
              </a:r>
              <a:endParaRPr kumimoji="1" lang="zh-CN" altLang="en-US" sz="2400" b="1">
                <a:latin typeface="华文新魏" panose="02010800040101010101" pitchFamily="2" charset="-122"/>
                <a:ea typeface="华文新魏" panose="02010800040101010101" pitchFamily="2" charset="-122"/>
              </a:endParaRPr>
            </a:p>
          </p:txBody>
        </p:sp>
        <p:sp>
          <p:nvSpPr>
            <p:cNvPr id="16403" name="Text Box 64"/>
            <p:cNvSpPr txBox="1">
              <a:spLocks noChangeArrowheads="1"/>
            </p:cNvSpPr>
            <p:nvPr/>
          </p:nvSpPr>
          <p:spPr bwMode="auto">
            <a:xfrm>
              <a:off x="4558" y="2568"/>
              <a:ext cx="363" cy="288"/>
            </a:xfrm>
            <a:prstGeom prst="rect">
              <a:avLst/>
            </a:prstGeom>
            <a:noFill/>
            <a:ln w="9525">
              <a:noFill/>
              <a:miter lim="800000"/>
            </a:ln>
          </p:spPr>
          <p:txBody>
            <a:bodyPr>
              <a:spAutoFit/>
            </a:bodyPr>
            <a:lstStyle/>
            <a:p>
              <a:pPr>
                <a:spcBef>
                  <a:spcPct val="50000"/>
                </a:spcBef>
              </a:pPr>
              <a:r>
                <a:rPr kumimoji="1" lang="zh-CN" altLang="en-US" sz="2400" b="1">
                  <a:latin typeface="华文新魏" panose="02010800040101010101" pitchFamily="2" charset="-122"/>
                  <a:ea typeface="华文新魏" panose="02010800040101010101" pitchFamily="2" charset="-122"/>
                </a:rPr>
                <a:t>低</a:t>
              </a:r>
              <a:endParaRPr kumimoji="1" lang="zh-CN" altLang="en-US" sz="2400" b="1">
                <a:latin typeface="华文新魏" panose="02010800040101010101" pitchFamily="2" charset="-122"/>
                <a:ea typeface="华文新魏" panose="02010800040101010101" pitchFamily="2" charset="-122"/>
              </a:endParaRPr>
            </a:p>
          </p:txBody>
        </p:sp>
        <p:grpSp>
          <p:nvGrpSpPr>
            <p:cNvPr id="4" name="Group 88"/>
            <p:cNvGrpSpPr/>
            <p:nvPr/>
          </p:nvGrpSpPr>
          <p:grpSpPr bwMode="auto">
            <a:xfrm>
              <a:off x="2336" y="527"/>
              <a:ext cx="488" cy="493"/>
              <a:chOff x="2012" y="981"/>
              <a:chExt cx="488" cy="493"/>
            </a:xfrm>
          </p:grpSpPr>
          <p:sp>
            <p:nvSpPr>
              <p:cNvPr id="16427" name="Oval 70"/>
              <p:cNvSpPr>
                <a:spLocks noChangeArrowheads="1"/>
              </p:cNvSpPr>
              <p:nvPr/>
            </p:nvSpPr>
            <p:spPr bwMode="auto">
              <a:xfrm>
                <a:off x="2012" y="981"/>
                <a:ext cx="488" cy="493"/>
              </a:xfrm>
              <a:prstGeom prst="ellipse">
                <a:avLst/>
              </a:prstGeom>
              <a:solidFill>
                <a:srgbClr val="00CCFF"/>
              </a:solidFill>
              <a:ln w="9525">
                <a:solidFill>
                  <a:schemeClr val="tx1"/>
                </a:solidFill>
                <a:round/>
              </a:ln>
            </p:spPr>
            <p:txBody>
              <a:bodyPr wrap="none" anchor="ctr"/>
              <a:lstStyle/>
              <a:p>
                <a:endParaRPr lang="zh-CN" altLang="en-US"/>
              </a:p>
            </p:txBody>
          </p:sp>
          <p:sp>
            <p:nvSpPr>
              <p:cNvPr id="16428" name="Text Box 71"/>
              <p:cNvSpPr txBox="1">
                <a:spLocks noChangeArrowheads="1"/>
              </p:cNvSpPr>
              <p:nvPr/>
            </p:nvSpPr>
            <p:spPr bwMode="auto">
              <a:xfrm>
                <a:off x="2064" y="1071"/>
                <a:ext cx="363" cy="289"/>
              </a:xfrm>
              <a:prstGeom prst="rect">
                <a:avLst/>
              </a:prstGeom>
              <a:noFill/>
              <a:ln w="9525">
                <a:noFill/>
                <a:miter lim="800000"/>
              </a:ln>
            </p:spPr>
            <p:txBody>
              <a:bodyPr>
                <a:spAutoFit/>
              </a:bodyPr>
              <a:lstStyle/>
              <a:p>
                <a:pPr algn="ctr">
                  <a:spcBef>
                    <a:spcPct val="50000"/>
                  </a:spcBef>
                </a:pPr>
                <a:r>
                  <a:rPr kumimoji="1" lang="zh-CN" altLang="en-US" sz="2400" b="1">
                    <a:latin typeface="华文新魏" panose="02010800040101010101" pitchFamily="2" charset="-122"/>
                    <a:ea typeface="华文新魏" panose="02010800040101010101" pitchFamily="2" charset="-122"/>
                  </a:rPr>
                  <a:t>轻</a:t>
                </a:r>
                <a:endParaRPr kumimoji="1" lang="zh-CN" altLang="en-US" sz="2400" b="1">
                  <a:latin typeface="华文新魏" panose="02010800040101010101" pitchFamily="2" charset="-122"/>
                  <a:ea typeface="华文新魏" panose="02010800040101010101" pitchFamily="2" charset="-122"/>
                </a:endParaRPr>
              </a:p>
            </p:txBody>
          </p:sp>
        </p:grpSp>
        <p:grpSp>
          <p:nvGrpSpPr>
            <p:cNvPr id="5" name="Group 111"/>
            <p:cNvGrpSpPr/>
            <p:nvPr/>
          </p:nvGrpSpPr>
          <p:grpSpPr bwMode="auto">
            <a:xfrm>
              <a:off x="1338" y="3067"/>
              <a:ext cx="488" cy="493"/>
              <a:chOff x="2979" y="3113"/>
              <a:chExt cx="488" cy="493"/>
            </a:xfrm>
          </p:grpSpPr>
          <p:sp>
            <p:nvSpPr>
              <p:cNvPr id="16425" name="Oval 72"/>
              <p:cNvSpPr>
                <a:spLocks noChangeArrowheads="1"/>
              </p:cNvSpPr>
              <p:nvPr/>
            </p:nvSpPr>
            <p:spPr bwMode="auto">
              <a:xfrm>
                <a:off x="2979" y="3113"/>
                <a:ext cx="488" cy="493"/>
              </a:xfrm>
              <a:prstGeom prst="ellipse">
                <a:avLst/>
              </a:prstGeom>
              <a:solidFill>
                <a:srgbClr val="FF0000"/>
              </a:solidFill>
              <a:ln w="9525">
                <a:solidFill>
                  <a:schemeClr val="tx1"/>
                </a:solidFill>
                <a:round/>
              </a:ln>
            </p:spPr>
            <p:txBody>
              <a:bodyPr wrap="none" anchor="ctr"/>
              <a:lstStyle/>
              <a:p>
                <a:endParaRPr lang="zh-CN" altLang="en-US"/>
              </a:p>
            </p:txBody>
          </p:sp>
          <p:sp>
            <p:nvSpPr>
              <p:cNvPr id="16426" name="Text Box 73"/>
              <p:cNvSpPr txBox="1">
                <a:spLocks noChangeArrowheads="1"/>
              </p:cNvSpPr>
              <p:nvPr/>
            </p:nvSpPr>
            <p:spPr bwMode="auto">
              <a:xfrm>
                <a:off x="3061" y="3203"/>
                <a:ext cx="363" cy="288"/>
              </a:xfrm>
              <a:prstGeom prst="rect">
                <a:avLst/>
              </a:prstGeom>
              <a:noFill/>
              <a:ln w="9525">
                <a:noFill/>
                <a:miter lim="800000"/>
              </a:ln>
            </p:spPr>
            <p:txBody>
              <a:bodyPr>
                <a:spAutoFit/>
              </a:bodyPr>
              <a:lstStyle/>
              <a:p>
                <a:pPr algn="ctr">
                  <a:spcBef>
                    <a:spcPct val="50000"/>
                  </a:spcBef>
                </a:pPr>
                <a:r>
                  <a:rPr kumimoji="1" lang="zh-CN" altLang="en-US" sz="2400" b="1">
                    <a:latin typeface="华文新魏" panose="02010800040101010101" pitchFamily="2" charset="-122"/>
                    <a:ea typeface="华文新魏" panose="02010800040101010101" pitchFamily="2" charset="-122"/>
                  </a:rPr>
                  <a:t>重</a:t>
                </a:r>
                <a:endParaRPr kumimoji="1" lang="zh-CN" altLang="en-US" sz="2400" b="1">
                  <a:latin typeface="华文新魏" panose="02010800040101010101" pitchFamily="2" charset="-122"/>
                  <a:ea typeface="华文新魏" panose="02010800040101010101" pitchFamily="2" charset="-122"/>
                </a:endParaRPr>
              </a:p>
            </p:txBody>
          </p:sp>
        </p:grpSp>
        <p:grpSp>
          <p:nvGrpSpPr>
            <p:cNvPr id="6" name="Group 91"/>
            <p:cNvGrpSpPr/>
            <p:nvPr/>
          </p:nvGrpSpPr>
          <p:grpSpPr bwMode="auto">
            <a:xfrm>
              <a:off x="2789" y="845"/>
              <a:ext cx="626" cy="330"/>
              <a:chOff x="440" y="2238"/>
              <a:chExt cx="626" cy="330"/>
            </a:xfrm>
          </p:grpSpPr>
          <p:sp>
            <p:nvSpPr>
              <p:cNvPr id="16423" name="Text Box 92"/>
              <p:cNvSpPr txBox="1">
                <a:spLocks noChangeArrowheads="1"/>
              </p:cNvSpPr>
              <p:nvPr/>
            </p:nvSpPr>
            <p:spPr bwMode="auto">
              <a:xfrm>
                <a:off x="440" y="2238"/>
                <a:ext cx="626" cy="288"/>
              </a:xfrm>
              <a:prstGeom prst="rect">
                <a:avLst/>
              </a:prstGeom>
              <a:noFill/>
              <a:ln w="9525">
                <a:noFill/>
                <a:miter lim="800000"/>
              </a:ln>
            </p:spPr>
            <p:txBody>
              <a:bodyPr>
                <a:spAutoFit/>
              </a:bodyPr>
              <a:lstStyle/>
              <a:p>
                <a:pPr algn="ctr">
                  <a:spcBef>
                    <a:spcPct val="50000"/>
                  </a:spcBef>
                </a:pPr>
                <a:r>
                  <a:rPr kumimoji="1" lang="zh-CN" altLang="en-US" sz="2400" b="1">
                    <a:solidFill>
                      <a:srgbClr val="009900"/>
                    </a:solidFill>
                    <a:latin typeface="黑体" panose="02010609060101010101" pitchFamily="2" charset="-122"/>
                    <a:ea typeface="黑体" panose="02010609060101010101" pitchFamily="2" charset="-122"/>
                  </a:rPr>
                  <a:t>汽团</a:t>
                </a:r>
                <a:endParaRPr kumimoji="1" lang="zh-CN" altLang="en-US" sz="2400" b="1">
                  <a:solidFill>
                    <a:srgbClr val="009900"/>
                  </a:solidFill>
                  <a:latin typeface="黑体" panose="02010609060101010101" pitchFamily="2" charset="-122"/>
                  <a:ea typeface="黑体" panose="02010609060101010101" pitchFamily="2" charset="-122"/>
                </a:endParaRPr>
              </a:p>
            </p:txBody>
          </p:sp>
          <p:sp>
            <p:nvSpPr>
              <p:cNvPr id="16424" name="AutoShape 93"/>
              <p:cNvSpPr>
                <a:spLocks noChangeArrowheads="1"/>
              </p:cNvSpPr>
              <p:nvPr/>
            </p:nvSpPr>
            <p:spPr bwMode="auto">
              <a:xfrm>
                <a:off x="493" y="2238"/>
                <a:ext cx="543" cy="330"/>
              </a:xfrm>
              <a:prstGeom prst="roundRect">
                <a:avLst>
                  <a:gd name="adj" fmla="val 16667"/>
                </a:avLst>
              </a:prstGeom>
              <a:noFill/>
              <a:ln w="9525">
                <a:solidFill>
                  <a:srgbClr val="339966"/>
                </a:solidFill>
                <a:round/>
              </a:ln>
            </p:spPr>
            <p:txBody>
              <a:bodyPr wrap="none" anchor="ctr"/>
              <a:lstStyle/>
              <a:p>
                <a:endParaRPr lang="zh-CN" altLang="en-US"/>
              </a:p>
            </p:txBody>
          </p:sp>
        </p:grpSp>
        <p:grpSp>
          <p:nvGrpSpPr>
            <p:cNvPr id="7" name="Group 94"/>
            <p:cNvGrpSpPr/>
            <p:nvPr/>
          </p:nvGrpSpPr>
          <p:grpSpPr bwMode="auto">
            <a:xfrm>
              <a:off x="1701" y="2341"/>
              <a:ext cx="183" cy="377"/>
              <a:chOff x="1973" y="2251"/>
              <a:chExt cx="183" cy="377"/>
            </a:xfrm>
          </p:grpSpPr>
          <p:sp>
            <p:nvSpPr>
              <p:cNvPr id="16420" name="Line 95"/>
              <p:cNvSpPr>
                <a:spLocks noChangeShapeType="1"/>
              </p:cNvSpPr>
              <p:nvPr/>
            </p:nvSpPr>
            <p:spPr bwMode="auto">
              <a:xfrm flipH="1">
                <a:off x="1973" y="2251"/>
                <a:ext cx="2" cy="377"/>
              </a:xfrm>
              <a:prstGeom prst="line">
                <a:avLst/>
              </a:prstGeom>
              <a:noFill/>
              <a:ln w="38100">
                <a:solidFill>
                  <a:schemeClr val="tx1"/>
                </a:solidFill>
                <a:prstDash val="dash"/>
                <a:round/>
              </a:ln>
            </p:spPr>
            <p:txBody>
              <a:bodyPr/>
              <a:lstStyle/>
              <a:p>
                <a:endParaRPr lang="zh-CN" altLang="en-US"/>
              </a:p>
            </p:txBody>
          </p:sp>
          <p:sp>
            <p:nvSpPr>
              <p:cNvPr id="16421" name="Line 96"/>
              <p:cNvSpPr>
                <a:spLocks noChangeShapeType="1"/>
              </p:cNvSpPr>
              <p:nvPr/>
            </p:nvSpPr>
            <p:spPr bwMode="auto">
              <a:xfrm flipH="1">
                <a:off x="2064" y="2251"/>
                <a:ext cx="2" cy="377"/>
              </a:xfrm>
              <a:prstGeom prst="line">
                <a:avLst/>
              </a:prstGeom>
              <a:noFill/>
              <a:ln w="38100">
                <a:solidFill>
                  <a:schemeClr val="tx1"/>
                </a:solidFill>
                <a:prstDash val="dash"/>
                <a:round/>
              </a:ln>
            </p:spPr>
            <p:txBody>
              <a:bodyPr/>
              <a:lstStyle/>
              <a:p>
                <a:endParaRPr lang="zh-CN" altLang="en-US"/>
              </a:p>
            </p:txBody>
          </p:sp>
          <p:sp>
            <p:nvSpPr>
              <p:cNvPr id="16422" name="Line 97"/>
              <p:cNvSpPr>
                <a:spLocks noChangeShapeType="1"/>
              </p:cNvSpPr>
              <p:nvPr/>
            </p:nvSpPr>
            <p:spPr bwMode="auto">
              <a:xfrm flipH="1">
                <a:off x="2154" y="2251"/>
                <a:ext cx="2" cy="377"/>
              </a:xfrm>
              <a:prstGeom prst="line">
                <a:avLst/>
              </a:prstGeom>
              <a:noFill/>
              <a:ln w="38100">
                <a:solidFill>
                  <a:schemeClr val="tx1"/>
                </a:solidFill>
                <a:prstDash val="dash"/>
                <a:round/>
              </a:ln>
            </p:spPr>
            <p:txBody>
              <a:bodyPr/>
              <a:lstStyle/>
              <a:p>
                <a:endParaRPr lang="zh-CN" altLang="en-US"/>
              </a:p>
            </p:txBody>
          </p:sp>
        </p:grpSp>
        <p:grpSp>
          <p:nvGrpSpPr>
            <p:cNvPr id="8" name="Group 99"/>
            <p:cNvGrpSpPr/>
            <p:nvPr/>
          </p:nvGrpSpPr>
          <p:grpSpPr bwMode="auto">
            <a:xfrm>
              <a:off x="2245" y="1979"/>
              <a:ext cx="183" cy="377"/>
              <a:chOff x="1973" y="2251"/>
              <a:chExt cx="183" cy="377"/>
            </a:xfrm>
          </p:grpSpPr>
          <p:sp>
            <p:nvSpPr>
              <p:cNvPr id="16417" name="Line 100"/>
              <p:cNvSpPr>
                <a:spLocks noChangeShapeType="1"/>
              </p:cNvSpPr>
              <p:nvPr/>
            </p:nvSpPr>
            <p:spPr bwMode="auto">
              <a:xfrm flipH="1">
                <a:off x="1973" y="2251"/>
                <a:ext cx="2" cy="377"/>
              </a:xfrm>
              <a:prstGeom prst="line">
                <a:avLst/>
              </a:prstGeom>
              <a:noFill/>
              <a:ln w="38100">
                <a:solidFill>
                  <a:schemeClr val="tx1"/>
                </a:solidFill>
                <a:prstDash val="dash"/>
                <a:round/>
              </a:ln>
            </p:spPr>
            <p:txBody>
              <a:bodyPr/>
              <a:lstStyle/>
              <a:p>
                <a:endParaRPr lang="zh-CN" altLang="en-US"/>
              </a:p>
            </p:txBody>
          </p:sp>
          <p:sp>
            <p:nvSpPr>
              <p:cNvPr id="16418" name="Line 101"/>
              <p:cNvSpPr>
                <a:spLocks noChangeShapeType="1"/>
              </p:cNvSpPr>
              <p:nvPr/>
            </p:nvSpPr>
            <p:spPr bwMode="auto">
              <a:xfrm flipH="1">
                <a:off x="2064" y="2251"/>
                <a:ext cx="2" cy="377"/>
              </a:xfrm>
              <a:prstGeom prst="line">
                <a:avLst/>
              </a:prstGeom>
              <a:noFill/>
              <a:ln w="38100">
                <a:solidFill>
                  <a:schemeClr val="tx1"/>
                </a:solidFill>
                <a:prstDash val="dash"/>
                <a:round/>
              </a:ln>
            </p:spPr>
            <p:txBody>
              <a:bodyPr/>
              <a:lstStyle/>
              <a:p>
                <a:endParaRPr lang="zh-CN" altLang="en-US"/>
              </a:p>
            </p:txBody>
          </p:sp>
          <p:sp>
            <p:nvSpPr>
              <p:cNvPr id="16419" name="Line 102"/>
              <p:cNvSpPr>
                <a:spLocks noChangeShapeType="1"/>
              </p:cNvSpPr>
              <p:nvPr/>
            </p:nvSpPr>
            <p:spPr bwMode="auto">
              <a:xfrm flipH="1">
                <a:off x="2154" y="2251"/>
                <a:ext cx="2" cy="377"/>
              </a:xfrm>
              <a:prstGeom prst="line">
                <a:avLst/>
              </a:prstGeom>
              <a:noFill/>
              <a:ln w="38100">
                <a:solidFill>
                  <a:schemeClr val="tx1"/>
                </a:solidFill>
                <a:prstDash val="dash"/>
                <a:round/>
              </a:ln>
            </p:spPr>
            <p:txBody>
              <a:bodyPr/>
              <a:lstStyle/>
              <a:p>
                <a:endParaRPr lang="zh-CN" altLang="en-US"/>
              </a:p>
            </p:txBody>
          </p:sp>
        </p:grpSp>
        <p:grpSp>
          <p:nvGrpSpPr>
            <p:cNvPr id="9" name="Group 103"/>
            <p:cNvGrpSpPr/>
            <p:nvPr/>
          </p:nvGrpSpPr>
          <p:grpSpPr bwMode="auto">
            <a:xfrm>
              <a:off x="2608" y="1570"/>
              <a:ext cx="183" cy="377"/>
              <a:chOff x="1973" y="2251"/>
              <a:chExt cx="183" cy="377"/>
            </a:xfrm>
          </p:grpSpPr>
          <p:sp>
            <p:nvSpPr>
              <p:cNvPr id="16414" name="Line 104"/>
              <p:cNvSpPr>
                <a:spLocks noChangeShapeType="1"/>
              </p:cNvSpPr>
              <p:nvPr/>
            </p:nvSpPr>
            <p:spPr bwMode="auto">
              <a:xfrm flipH="1">
                <a:off x="1973" y="2251"/>
                <a:ext cx="2" cy="377"/>
              </a:xfrm>
              <a:prstGeom prst="line">
                <a:avLst/>
              </a:prstGeom>
              <a:noFill/>
              <a:ln w="38100">
                <a:solidFill>
                  <a:schemeClr val="tx1"/>
                </a:solidFill>
                <a:prstDash val="dash"/>
                <a:round/>
              </a:ln>
            </p:spPr>
            <p:txBody>
              <a:bodyPr/>
              <a:lstStyle/>
              <a:p>
                <a:endParaRPr lang="zh-CN" altLang="en-US"/>
              </a:p>
            </p:txBody>
          </p:sp>
          <p:sp>
            <p:nvSpPr>
              <p:cNvPr id="16415" name="Line 105"/>
              <p:cNvSpPr>
                <a:spLocks noChangeShapeType="1"/>
              </p:cNvSpPr>
              <p:nvPr/>
            </p:nvSpPr>
            <p:spPr bwMode="auto">
              <a:xfrm flipH="1">
                <a:off x="2064" y="2251"/>
                <a:ext cx="2" cy="377"/>
              </a:xfrm>
              <a:prstGeom prst="line">
                <a:avLst/>
              </a:prstGeom>
              <a:noFill/>
              <a:ln w="38100">
                <a:solidFill>
                  <a:schemeClr val="tx1"/>
                </a:solidFill>
                <a:prstDash val="dash"/>
                <a:round/>
              </a:ln>
            </p:spPr>
            <p:txBody>
              <a:bodyPr/>
              <a:lstStyle/>
              <a:p>
                <a:endParaRPr lang="zh-CN" altLang="en-US"/>
              </a:p>
            </p:txBody>
          </p:sp>
          <p:sp>
            <p:nvSpPr>
              <p:cNvPr id="16416" name="Line 106"/>
              <p:cNvSpPr>
                <a:spLocks noChangeShapeType="1"/>
              </p:cNvSpPr>
              <p:nvPr/>
            </p:nvSpPr>
            <p:spPr bwMode="auto">
              <a:xfrm flipH="1">
                <a:off x="2154" y="2251"/>
                <a:ext cx="2" cy="377"/>
              </a:xfrm>
              <a:prstGeom prst="line">
                <a:avLst/>
              </a:prstGeom>
              <a:noFill/>
              <a:ln w="38100">
                <a:solidFill>
                  <a:schemeClr val="tx1"/>
                </a:solidFill>
                <a:prstDash val="dash"/>
                <a:round/>
              </a:ln>
            </p:spPr>
            <p:txBody>
              <a:bodyPr/>
              <a:lstStyle/>
              <a:p>
                <a:endParaRPr lang="zh-CN" altLang="en-US"/>
              </a:p>
            </p:txBody>
          </p:sp>
        </p:grpSp>
        <p:grpSp>
          <p:nvGrpSpPr>
            <p:cNvPr id="10" name="Group 107"/>
            <p:cNvGrpSpPr/>
            <p:nvPr/>
          </p:nvGrpSpPr>
          <p:grpSpPr bwMode="auto">
            <a:xfrm>
              <a:off x="3061" y="1298"/>
              <a:ext cx="183" cy="377"/>
              <a:chOff x="1973" y="2251"/>
              <a:chExt cx="183" cy="377"/>
            </a:xfrm>
          </p:grpSpPr>
          <p:sp>
            <p:nvSpPr>
              <p:cNvPr id="16411" name="Line 108"/>
              <p:cNvSpPr>
                <a:spLocks noChangeShapeType="1"/>
              </p:cNvSpPr>
              <p:nvPr/>
            </p:nvSpPr>
            <p:spPr bwMode="auto">
              <a:xfrm flipH="1">
                <a:off x="1973" y="2251"/>
                <a:ext cx="2" cy="377"/>
              </a:xfrm>
              <a:prstGeom prst="line">
                <a:avLst/>
              </a:prstGeom>
              <a:noFill/>
              <a:ln w="38100">
                <a:solidFill>
                  <a:schemeClr val="tx1"/>
                </a:solidFill>
                <a:prstDash val="dash"/>
                <a:round/>
              </a:ln>
            </p:spPr>
            <p:txBody>
              <a:bodyPr/>
              <a:lstStyle/>
              <a:p>
                <a:endParaRPr lang="zh-CN" altLang="en-US"/>
              </a:p>
            </p:txBody>
          </p:sp>
          <p:sp>
            <p:nvSpPr>
              <p:cNvPr id="16412" name="Line 109"/>
              <p:cNvSpPr>
                <a:spLocks noChangeShapeType="1"/>
              </p:cNvSpPr>
              <p:nvPr/>
            </p:nvSpPr>
            <p:spPr bwMode="auto">
              <a:xfrm flipH="1">
                <a:off x="2064" y="2251"/>
                <a:ext cx="2" cy="377"/>
              </a:xfrm>
              <a:prstGeom prst="line">
                <a:avLst/>
              </a:prstGeom>
              <a:noFill/>
              <a:ln w="38100">
                <a:solidFill>
                  <a:schemeClr val="tx1"/>
                </a:solidFill>
                <a:prstDash val="dash"/>
                <a:round/>
              </a:ln>
            </p:spPr>
            <p:txBody>
              <a:bodyPr/>
              <a:lstStyle/>
              <a:p>
                <a:endParaRPr lang="zh-CN" altLang="en-US"/>
              </a:p>
            </p:txBody>
          </p:sp>
          <p:sp>
            <p:nvSpPr>
              <p:cNvPr id="16413" name="Line 110"/>
              <p:cNvSpPr>
                <a:spLocks noChangeShapeType="1"/>
              </p:cNvSpPr>
              <p:nvPr/>
            </p:nvSpPr>
            <p:spPr bwMode="auto">
              <a:xfrm flipH="1">
                <a:off x="2154" y="2251"/>
                <a:ext cx="2" cy="377"/>
              </a:xfrm>
              <a:prstGeom prst="line">
                <a:avLst/>
              </a:prstGeom>
              <a:noFill/>
              <a:ln w="38100">
                <a:solidFill>
                  <a:schemeClr val="tx1"/>
                </a:solidFill>
                <a:prstDash val="dash"/>
                <a:round/>
              </a:ln>
            </p:spPr>
            <p:txBody>
              <a:bodyPr/>
              <a:lstStyle/>
              <a:p>
                <a:endParaRPr lang="zh-CN" altLang="en-US"/>
              </a:p>
            </p:txBody>
          </p:sp>
        </p:grpSp>
      </p:grpSp>
      <p:grpSp>
        <p:nvGrpSpPr>
          <p:cNvPr id="11" name="Group 2"/>
          <p:cNvGrpSpPr/>
          <p:nvPr/>
        </p:nvGrpSpPr>
        <p:grpSpPr bwMode="auto">
          <a:xfrm>
            <a:off x="0" y="692150"/>
            <a:ext cx="2627313" cy="215900"/>
            <a:chOff x="58" y="1117"/>
            <a:chExt cx="2631" cy="181"/>
          </a:xfrm>
        </p:grpSpPr>
        <p:sp>
          <p:nvSpPr>
            <p:cNvPr id="16390"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6391"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1" name="Text Box 5"/>
          <p:cNvSpPr txBox="1">
            <a:spLocks noChangeArrowheads="1"/>
          </p:cNvSpPr>
          <p:nvPr/>
        </p:nvSpPr>
        <p:spPr bwMode="auto">
          <a:xfrm>
            <a:off x="468313" y="1059966"/>
            <a:ext cx="8280400" cy="4154984"/>
          </a:xfrm>
          <a:prstGeom prst="rect">
            <a:avLst/>
          </a:prstGeom>
          <a:noFill/>
          <a:ln w="9525">
            <a:noFill/>
            <a:miter lim="800000"/>
          </a:ln>
          <a:effectLst/>
        </p:spPr>
        <p:txBody>
          <a:bodyPr>
            <a:spAutoFit/>
          </a:bodyPr>
          <a:lstStyle/>
          <a:p>
            <a:endParaRPr lang="zh-CN" altLang="en-US" sz="2400" dirty="0">
              <a:latin typeface="Times New Roman" panose="02020603050405020304" pitchFamily="18" charset="0"/>
              <a:ea typeface="黑体" panose="02010609060101010101" pitchFamily="2" charset="-122"/>
            </a:endParaRPr>
          </a:p>
          <a:p>
            <a:r>
              <a:rPr lang="zh-CN" altLang="en-US" sz="2400" dirty="0">
                <a:latin typeface="Times New Roman" panose="02020603050405020304" pitchFamily="18" charset="0"/>
                <a:ea typeface="黑体" panose="02010609060101010101" pitchFamily="2" charset="-122"/>
              </a:rPr>
              <a:t>关注程度：由于 </a:t>
            </a:r>
            <a:r>
              <a:rPr lang="en-US" altLang="zh-CN" sz="2400" dirty="0">
                <a:latin typeface="Times New Roman" panose="02020603050405020304" pitchFamily="18" charset="0"/>
                <a:ea typeface="黑体" panose="02010609060101010101" pitchFamily="2" charset="-122"/>
              </a:rPr>
              <a:t>PETM </a:t>
            </a:r>
            <a:r>
              <a:rPr lang="zh-CN" altLang="en-US" sz="2400" dirty="0">
                <a:latin typeface="Times New Roman" panose="02020603050405020304" pitchFamily="18" charset="0"/>
                <a:ea typeface="黑体" panose="02010609060101010101" pitchFamily="2" charset="-122"/>
              </a:rPr>
              <a:t>事件是由温室气体快速增加所致，在过程上与工业革命以来的大气 </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en-US" altLang="zh-CN" sz="2400" dirty="0">
                <a:latin typeface="Times New Roman" panose="02020603050405020304" pitchFamily="18" charset="0"/>
                <a:ea typeface="黑体" panose="02010609060101010101" pitchFamily="2" charset="-122"/>
              </a:rPr>
              <a:t> </a:t>
            </a:r>
            <a:r>
              <a:rPr lang="zh-CN" altLang="en-US" sz="2400" dirty="0">
                <a:latin typeface="Times New Roman" panose="02020603050405020304" pitchFamily="18" charset="0"/>
                <a:ea typeface="黑体" panose="02010609060101010101" pitchFamily="2" charset="-122"/>
              </a:rPr>
              <a:t>增加有可比性，加之</a:t>
            </a:r>
            <a:r>
              <a:rPr lang="zh-CN" altLang="en-US" sz="2400" dirty="0">
                <a:solidFill>
                  <a:srgbClr val="FF0000"/>
                </a:solidFill>
                <a:latin typeface="Times New Roman" panose="02020603050405020304" pitchFamily="18" charset="0"/>
                <a:ea typeface="黑体" panose="02010609060101010101" pitchFamily="2" charset="-122"/>
              </a:rPr>
              <a:t>人们担心未来的增温是否会引起海底天然气水合物的释放</a:t>
            </a:r>
            <a:r>
              <a:rPr lang="zh-CN" altLang="en-US" sz="2400" dirty="0">
                <a:latin typeface="Times New Roman" panose="02020603050405020304" pitchFamily="18" charset="0"/>
                <a:ea typeface="黑体" panose="02010609060101010101" pitchFamily="2" charset="-122"/>
              </a:rPr>
              <a:t>，因此受到有关研究者的普遍关注。</a:t>
            </a:r>
            <a:endParaRPr lang="zh-CN" altLang="en-US" sz="2400" dirty="0">
              <a:latin typeface="Times New Roman" panose="02020603050405020304" pitchFamily="18" charset="0"/>
              <a:ea typeface="黑体" panose="02010609060101010101" pitchFamily="2" charset="-122"/>
            </a:endParaRPr>
          </a:p>
          <a:p>
            <a:endParaRPr lang="zh-CN" altLang="en-US" sz="2400" dirty="0">
              <a:latin typeface="Times New Roman" panose="02020603050405020304" pitchFamily="18" charset="0"/>
              <a:ea typeface="黑体" panose="02010609060101010101" pitchFamily="2" charset="-122"/>
            </a:endParaRPr>
          </a:p>
          <a:p>
            <a:r>
              <a:rPr lang="zh-CN" altLang="en-US" sz="2400" dirty="0">
                <a:latin typeface="Times New Roman" panose="02020603050405020304" pitchFamily="18" charset="0"/>
                <a:ea typeface="黑体" panose="02010609060101010101" pitchFamily="2" charset="-122"/>
              </a:rPr>
              <a:t>存在问题：温室气体的释放机制是什么？ 温室气体注入大气圈是阶段性的还是持续性的？ 温室气体释放总量有多大？该过程为何会停止？大气圈“多余的”碳被什么机制所消耗？等等，</a:t>
            </a:r>
            <a:r>
              <a:rPr lang="en-US" altLang="zh-CN" sz="24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都有很大的争议。产生这些争议的一个重要原因是</a:t>
            </a:r>
            <a:r>
              <a:rPr lang="zh-CN" altLang="en-US" sz="2400" dirty="0">
                <a:solidFill>
                  <a:srgbClr val="FF0000"/>
                </a:solidFill>
                <a:latin typeface="Times New Roman" panose="02020603050405020304" pitchFamily="18" charset="0"/>
                <a:ea typeface="黑体" panose="02010609060101010101" pitchFamily="2" charset="-122"/>
              </a:rPr>
              <a:t>缺乏高分辨率的地质记录</a:t>
            </a:r>
            <a:r>
              <a:rPr lang="zh-CN" altLang="en-US" sz="2400" dirty="0">
                <a:latin typeface="Times New Roman" panose="02020603050405020304" pitchFamily="18" charset="0"/>
                <a:ea typeface="黑体" panose="02010609060101010101" pitchFamily="2" charset="-122"/>
              </a:rPr>
              <a:t>， 尤其是陆相高分辨率记录。</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2" name="Picture 4"/>
          <p:cNvPicPr>
            <a:picLocks noChangeAspect="1" noChangeArrowheads="1"/>
          </p:cNvPicPr>
          <p:nvPr/>
        </p:nvPicPr>
        <p:blipFill>
          <a:blip r:embed="rId1" cstate="print"/>
          <a:srcRect/>
          <a:stretch>
            <a:fillRect/>
          </a:stretch>
        </p:blipFill>
        <p:spPr bwMode="auto">
          <a:xfrm>
            <a:off x="323850" y="1701800"/>
            <a:ext cx="4508500" cy="4967288"/>
          </a:xfrm>
          <a:prstGeom prst="rect">
            <a:avLst/>
          </a:prstGeom>
          <a:noFill/>
          <a:ln w="9525">
            <a:noFill/>
            <a:miter lim="800000"/>
            <a:headEnd/>
            <a:tailEnd/>
          </a:ln>
          <a:effectLst/>
        </p:spPr>
      </p:pic>
      <p:sp>
        <p:nvSpPr>
          <p:cNvPr id="89093" name="Text Box 5"/>
          <p:cNvSpPr txBox="1">
            <a:spLocks noChangeArrowheads="1"/>
          </p:cNvSpPr>
          <p:nvPr/>
        </p:nvSpPr>
        <p:spPr bwMode="auto">
          <a:xfrm>
            <a:off x="179388" y="173038"/>
            <a:ext cx="8964612" cy="1311275"/>
          </a:xfrm>
          <a:prstGeom prst="rect">
            <a:avLst/>
          </a:prstGeom>
          <a:noFill/>
          <a:ln w="9525">
            <a:noFill/>
            <a:miter lim="800000"/>
          </a:ln>
          <a:effectLst/>
        </p:spPr>
        <p:txBody>
          <a:bodyPr>
            <a:spAutoFit/>
          </a:bodyPr>
          <a:lstStyle/>
          <a:p>
            <a:r>
              <a:rPr lang="zh-CN" altLang="en-US" sz="2000" dirty="0">
                <a:latin typeface="Times New Roman" panose="02020603050405020304" pitchFamily="18" charset="0"/>
                <a:ea typeface="黑体" panose="02010609060101010101" pitchFamily="2" charset="-122"/>
              </a:rPr>
              <a:t>迄今为止， </a:t>
            </a:r>
            <a:r>
              <a:rPr lang="en-US" altLang="zh-CN" sz="2000" dirty="0">
                <a:latin typeface="Times New Roman" panose="02020603050405020304" pitchFamily="18" charset="0"/>
                <a:ea typeface="黑体" panose="02010609060101010101" pitchFamily="2" charset="-122"/>
              </a:rPr>
              <a:t>PETM </a:t>
            </a:r>
            <a:r>
              <a:rPr lang="zh-CN" altLang="en-US" sz="2000" dirty="0">
                <a:latin typeface="Times New Roman" panose="02020603050405020304" pitchFamily="18" charset="0"/>
                <a:ea typeface="黑体" panose="02010609060101010101" pitchFamily="2" charset="-122"/>
              </a:rPr>
              <a:t>记录主要来自海相沉积，但这些沉积的厚度只有 </a:t>
            </a:r>
            <a:r>
              <a:rPr lang="en-US" altLang="zh-CN" sz="2000" dirty="0">
                <a:latin typeface="Times New Roman" panose="02020603050405020304" pitchFamily="18" charset="0"/>
                <a:ea typeface="黑体" panose="02010609060101010101" pitchFamily="2" charset="-122"/>
              </a:rPr>
              <a:t>1~2 m </a:t>
            </a:r>
            <a:r>
              <a:rPr lang="zh-CN" altLang="en-US" sz="2000" dirty="0">
                <a:latin typeface="Times New Roman" panose="02020603050405020304" pitchFamily="18" charset="0"/>
                <a:ea typeface="黑体" panose="02010609060101010101" pitchFamily="2" charset="-122"/>
              </a:rPr>
              <a:t>左右，有的钻孔还受到较大的扰动。而陆相沉积，目前报道的只有 </a:t>
            </a:r>
            <a:r>
              <a:rPr lang="en-US" altLang="zh-CN" sz="2000" dirty="0">
                <a:latin typeface="Times New Roman" panose="02020603050405020304" pitchFamily="18" charset="0"/>
                <a:ea typeface="黑体" panose="02010609060101010101" pitchFamily="2" charset="-122"/>
              </a:rPr>
              <a:t>4 </a:t>
            </a:r>
            <a:r>
              <a:rPr lang="zh-CN" altLang="en-US" sz="2000" dirty="0">
                <a:latin typeface="Times New Roman" panose="02020603050405020304" pitchFamily="18" charset="0"/>
                <a:ea typeface="黑体" panose="02010609060101010101" pitchFamily="2" charset="-122"/>
              </a:rPr>
              <a:t>个点，分别位于美国怀俄明州的 </a:t>
            </a:r>
            <a:r>
              <a:rPr lang="en-US" altLang="zh-CN" sz="2000" dirty="0">
                <a:latin typeface="Times New Roman" panose="02020603050405020304" pitchFamily="18" charset="0"/>
                <a:ea typeface="黑体" panose="02010609060101010101" pitchFamily="2" charset="-122"/>
              </a:rPr>
              <a:t>Bighorn </a:t>
            </a:r>
            <a:r>
              <a:rPr lang="zh-CN" altLang="en-US" sz="2000" dirty="0">
                <a:latin typeface="Times New Roman" panose="02020603050405020304" pitchFamily="18" charset="0"/>
                <a:ea typeface="黑体" panose="02010609060101010101" pitchFamily="2" charset="-122"/>
              </a:rPr>
              <a:t>盆地、美国北达科他州的 </a:t>
            </a:r>
            <a:r>
              <a:rPr lang="en-US" altLang="zh-CN" sz="2000" dirty="0">
                <a:latin typeface="Times New Roman" panose="02020603050405020304" pitchFamily="18" charset="0"/>
                <a:ea typeface="黑体" panose="02010609060101010101" pitchFamily="2" charset="-122"/>
              </a:rPr>
              <a:t>Williston </a:t>
            </a:r>
            <a:r>
              <a:rPr lang="zh-CN" altLang="en-US" sz="2000" dirty="0">
                <a:latin typeface="Times New Roman" panose="02020603050405020304" pitchFamily="18" charset="0"/>
                <a:ea typeface="黑体" panose="02010609060101010101" pitchFamily="2" charset="-122"/>
              </a:rPr>
              <a:t>盆地、中国的衡阳盆地、中国内蒙的二连浩特。</a:t>
            </a:r>
            <a:endParaRPr lang="zh-CN" altLang="en-US" sz="2000" dirty="0">
              <a:latin typeface="Times New Roman" panose="02020603050405020304" pitchFamily="18" charset="0"/>
              <a:ea typeface="黑体" panose="02010609060101010101" pitchFamily="2" charset="-122"/>
            </a:endParaRPr>
          </a:p>
        </p:txBody>
      </p:sp>
      <p:sp>
        <p:nvSpPr>
          <p:cNvPr id="89094" name="Text Box 6"/>
          <p:cNvSpPr txBox="1">
            <a:spLocks noChangeArrowheads="1"/>
          </p:cNvSpPr>
          <p:nvPr/>
        </p:nvSpPr>
        <p:spPr bwMode="auto">
          <a:xfrm>
            <a:off x="5003800" y="1763713"/>
            <a:ext cx="3743325" cy="4760912"/>
          </a:xfrm>
          <a:prstGeom prst="rect">
            <a:avLst/>
          </a:prstGeom>
          <a:noFill/>
          <a:ln w="9525">
            <a:noFill/>
            <a:miter lim="800000"/>
          </a:ln>
          <a:effectLst/>
        </p:spPr>
        <p:txBody>
          <a:bodyPr>
            <a:spAutoFit/>
          </a:bodyPr>
          <a:lstStyle/>
          <a:p>
            <a:r>
              <a:rPr lang="zh-CN" altLang="en-US" sz="1800">
                <a:latin typeface="Times New Roman" panose="02020603050405020304" pitchFamily="18" charset="0"/>
                <a:ea typeface="黑体" panose="02010609060101010101" pitchFamily="2" charset="-122"/>
              </a:rPr>
              <a:t>在 </a:t>
            </a:r>
            <a:r>
              <a:rPr lang="en-US" altLang="zh-CN" sz="1800">
                <a:latin typeface="Times New Roman" panose="02020603050405020304" pitchFamily="18" charset="0"/>
                <a:ea typeface="黑体" panose="02010609060101010101" pitchFamily="2" charset="-122"/>
              </a:rPr>
              <a:t>0~30 m </a:t>
            </a:r>
            <a:r>
              <a:rPr lang="zh-CN" altLang="en-US" sz="1800">
                <a:latin typeface="Times New Roman" panose="02020603050405020304" pitchFamily="18" charset="0"/>
                <a:ea typeface="黑体" panose="02010609060101010101" pitchFamily="2" charset="-122"/>
              </a:rPr>
              <a:t>间，</a:t>
            </a:r>
            <a:r>
              <a:rPr lang="en-US" altLang="zh-CN" sz="1800">
                <a:latin typeface="Times New Roman" panose="02020603050405020304" pitchFamily="18" charset="0"/>
                <a:ea typeface="黑体" panose="02010609060101010101" pitchFamily="2" charset="-122"/>
              </a:rPr>
              <a:t>δ</a:t>
            </a:r>
            <a:r>
              <a:rPr lang="en-US" altLang="zh-CN" sz="1800" baseline="30000">
                <a:latin typeface="Times New Roman" panose="02020603050405020304" pitchFamily="18" charset="0"/>
                <a:ea typeface="黑体" panose="02010609060101010101" pitchFamily="2" charset="-122"/>
              </a:rPr>
              <a:t>13</a:t>
            </a:r>
            <a:r>
              <a:rPr lang="en-US" altLang="zh-CN" sz="1800">
                <a:latin typeface="Times New Roman" panose="02020603050405020304" pitchFamily="18" charset="0"/>
                <a:ea typeface="黑体" panose="02010609060101010101" pitchFamily="2" charset="-122"/>
              </a:rPr>
              <a:t>C </a:t>
            </a:r>
            <a:r>
              <a:rPr lang="zh-CN" altLang="en-US" sz="1800">
                <a:latin typeface="Times New Roman" panose="02020603050405020304" pitchFamily="18" charset="0"/>
                <a:ea typeface="黑体" panose="02010609060101010101" pitchFamily="2" charset="-122"/>
              </a:rPr>
              <a:t>值在</a:t>
            </a:r>
            <a:r>
              <a:rPr lang="en-US" altLang="zh-CN" sz="1800">
                <a:latin typeface="Times New Roman" panose="02020603050405020304" pitchFamily="18" charset="0"/>
                <a:ea typeface="黑体" panose="02010609060101010101" pitchFamily="2" charset="-122"/>
              </a:rPr>
              <a:t>-3.2‰</a:t>
            </a:r>
            <a:r>
              <a:rPr lang="zh-CN" altLang="en-US" sz="1800">
                <a:latin typeface="Times New Roman" panose="02020603050405020304" pitchFamily="18" charset="0"/>
                <a:ea typeface="黑体" panose="02010609060101010101" pitchFamily="2" charset="-122"/>
              </a:rPr>
              <a:t>附近波动。从深度 </a:t>
            </a:r>
            <a:r>
              <a:rPr lang="en-US" altLang="zh-CN" sz="1800">
                <a:latin typeface="Times New Roman" panose="02020603050405020304" pitchFamily="18" charset="0"/>
                <a:ea typeface="黑体" panose="02010609060101010101" pitchFamily="2" charset="-122"/>
              </a:rPr>
              <a:t>30 m </a:t>
            </a:r>
            <a:r>
              <a:rPr lang="zh-CN" altLang="en-US" sz="1800">
                <a:latin typeface="Times New Roman" panose="02020603050405020304" pitchFamily="18" charset="0"/>
                <a:ea typeface="黑体" panose="02010609060101010101" pitchFamily="2" charset="-122"/>
              </a:rPr>
              <a:t>开始至 </a:t>
            </a:r>
            <a:r>
              <a:rPr lang="en-US" altLang="zh-CN" sz="1800">
                <a:latin typeface="Times New Roman" panose="02020603050405020304" pitchFamily="18" charset="0"/>
                <a:ea typeface="黑体" panose="02010609060101010101" pitchFamily="2" charset="-122"/>
              </a:rPr>
              <a:t>182 m</a:t>
            </a:r>
            <a:r>
              <a:rPr lang="zh-CN" altLang="en-US" sz="1800">
                <a:latin typeface="Times New Roman" panose="02020603050405020304" pitchFamily="18" charset="0"/>
                <a:ea typeface="黑体" panose="02010609060101010101" pitchFamily="2" charset="-122"/>
              </a:rPr>
              <a:t>，</a:t>
            </a:r>
            <a:r>
              <a:rPr lang="en-US" altLang="zh-CN" sz="1800">
                <a:latin typeface="Times New Roman" panose="02020603050405020304" pitchFamily="18" charset="0"/>
                <a:ea typeface="黑体" panose="02010609060101010101" pitchFamily="2" charset="-122"/>
              </a:rPr>
              <a:t>δ</a:t>
            </a:r>
            <a:r>
              <a:rPr lang="en-US" altLang="zh-CN" sz="1800" baseline="30000">
                <a:latin typeface="Times New Roman" panose="02020603050405020304" pitchFamily="18" charset="0"/>
                <a:ea typeface="黑体" panose="02010609060101010101" pitchFamily="2" charset="-122"/>
              </a:rPr>
              <a:t>13</a:t>
            </a:r>
            <a:r>
              <a:rPr lang="en-US" altLang="zh-CN" sz="1800">
                <a:latin typeface="Times New Roman" panose="02020603050405020304" pitchFamily="18" charset="0"/>
                <a:ea typeface="黑体" panose="02010609060101010101" pitchFamily="2" charset="-122"/>
              </a:rPr>
              <a:t>C </a:t>
            </a:r>
            <a:r>
              <a:rPr lang="zh-CN" altLang="en-US" sz="1800">
                <a:latin typeface="Times New Roman" panose="02020603050405020304" pitchFamily="18" charset="0"/>
                <a:ea typeface="黑体" panose="02010609060101010101" pitchFamily="2" charset="-122"/>
              </a:rPr>
              <a:t>值整体上有逐渐降低的趋势。在 </a:t>
            </a:r>
            <a:r>
              <a:rPr lang="en-US" altLang="zh-CN" sz="1800">
                <a:latin typeface="Times New Roman" panose="02020603050405020304" pitchFamily="18" charset="0"/>
                <a:ea typeface="黑体" panose="02010609060101010101" pitchFamily="2" charset="-122"/>
              </a:rPr>
              <a:t>182 m </a:t>
            </a:r>
            <a:r>
              <a:rPr lang="zh-CN" altLang="en-US" sz="1800">
                <a:latin typeface="Times New Roman" panose="02020603050405020304" pitchFamily="18" charset="0"/>
                <a:ea typeface="黑体" panose="02010609060101010101" pitchFamily="2" charset="-122"/>
              </a:rPr>
              <a:t>处，</a:t>
            </a:r>
            <a:r>
              <a:rPr lang="en-US" altLang="zh-CN" sz="1800">
                <a:latin typeface="Times New Roman" panose="02020603050405020304" pitchFamily="18" charset="0"/>
                <a:ea typeface="黑体" panose="02010609060101010101" pitchFamily="2" charset="-122"/>
              </a:rPr>
              <a:t>δ</a:t>
            </a:r>
            <a:r>
              <a:rPr lang="en-US" altLang="zh-CN" sz="1800" baseline="30000">
                <a:latin typeface="Times New Roman" panose="02020603050405020304" pitchFamily="18" charset="0"/>
                <a:ea typeface="黑体" panose="02010609060101010101" pitchFamily="2" charset="-122"/>
              </a:rPr>
              <a:t>13</a:t>
            </a:r>
            <a:r>
              <a:rPr lang="en-US" altLang="zh-CN" sz="1800">
                <a:latin typeface="Times New Roman" panose="02020603050405020304" pitchFamily="18" charset="0"/>
                <a:ea typeface="黑体" panose="02010609060101010101" pitchFamily="2" charset="-122"/>
              </a:rPr>
              <a:t>C </a:t>
            </a:r>
            <a:r>
              <a:rPr lang="zh-CN" altLang="en-US" sz="1800">
                <a:latin typeface="Times New Roman" panose="02020603050405020304" pitchFamily="18" charset="0"/>
                <a:ea typeface="黑体" panose="02010609060101010101" pitchFamily="2" charset="-122"/>
              </a:rPr>
              <a:t>值在 </a:t>
            </a:r>
            <a:r>
              <a:rPr lang="en-US" altLang="zh-CN" sz="1800">
                <a:latin typeface="Times New Roman" panose="02020603050405020304" pitchFamily="18" charset="0"/>
                <a:ea typeface="黑体" panose="02010609060101010101" pitchFamily="2" charset="-122"/>
              </a:rPr>
              <a:t>2 cm </a:t>
            </a:r>
            <a:r>
              <a:rPr lang="zh-CN" altLang="en-US" sz="1800">
                <a:latin typeface="Times New Roman" panose="02020603050405020304" pitchFamily="18" charset="0"/>
                <a:ea typeface="黑体" panose="02010609060101010101" pitchFamily="2" charset="-122"/>
              </a:rPr>
              <a:t>间隔内迅速负漂，由</a:t>
            </a:r>
            <a:r>
              <a:rPr lang="en-US" altLang="zh-CN" sz="1800">
                <a:latin typeface="Times New Roman" panose="02020603050405020304" pitchFamily="18" charset="0"/>
                <a:ea typeface="黑体" panose="02010609060101010101" pitchFamily="2" charset="-122"/>
              </a:rPr>
              <a:t>-3.2‰</a:t>
            </a:r>
            <a:r>
              <a:rPr lang="zh-CN" altLang="en-US" sz="1800">
                <a:latin typeface="Times New Roman" panose="02020603050405020304" pitchFamily="18" charset="0"/>
                <a:ea typeface="黑体" panose="02010609060101010101" pitchFamily="2" charset="-122"/>
              </a:rPr>
              <a:t>降低至</a:t>
            </a:r>
            <a:r>
              <a:rPr lang="en-US" altLang="zh-CN" sz="1800">
                <a:latin typeface="Times New Roman" panose="02020603050405020304" pitchFamily="18" charset="0"/>
                <a:ea typeface="黑体" panose="02010609060101010101" pitchFamily="2" charset="-122"/>
              </a:rPr>
              <a:t>-5.2‰</a:t>
            </a:r>
            <a:r>
              <a:rPr lang="zh-CN" altLang="en-US" sz="1800">
                <a:latin typeface="Times New Roman" panose="02020603050405020304" pitchFamily="18" charset="0"/>
                <a:ea typeface="黑体" panose="02010609060101010101" pitchFamily="2" charset="-122"/>
              </a:rPr>
              <a:t>。此后，</a:t>
            </a:r>
            <a:r>
              <a:rPr lang="en-US" altLang="zh-CN" sz="1800">
                <a:latin typeface="Times New Roman" panose="02020603050405020304" pitchFamily="18" charset="0"/>
                <a:ea typeface="黑体" panose="02010609060101010101" pitchFamily="2" charset="-122"/>
              </a:rPr>
              <a:t>δ</a:t>
            </a:r>
            <a:r>
              <a:rPr lang="en-US" altLang="zh-CN" sz="1800" baseline="30000">
                <a:latin typeface="Times New Roman" panose="02020603050405020304" pitchFamily="18" charset="0"/>
                <a:ea typeface="黑体" panose="02010609060101010101" pitchFamily="2" charset="-122"/>
              </a:rPr>
              <a:t>13</a:t>
            </a:r>
            <a:r>
              <a:rPr lang="en-US" altLang="zh-CN" sz="1800">
                <a:latin typeface="Times New Roman" panose="02020603050405020304" pitchFamily="18" charset="0"/>
                <a:ea typeface="黑体" panose="02010609060101010101" pitchFamily="2" charset="-122"/>
              </a:rPr>
              <a:t>C</a:t>
            </a:r>
            <a:r>
              <a:rPr lang="zh-CN" altLang="en-US" sz="1800">
                <a:latin typeface="Times New Roman" panose="02020603050405020304" pitchFamily="18" charset="0"/>
                <a:ea typeface="黑体" panose="02010609060101010101" pitchFamily="2" charset="-122"/>
              </a:rPr>
              <a:t>值持续缓慢负偏，至 </a:t>
            </a:r>
            <a:r>
              <a:rPr lang="en-US" altLang="zh-CN" sz="1800">
                <a:latin typeface="Times New Roman" panose="02020603050405020304" pitchFamily="18" charset="0"/>
                <a:ea typeface="黑体" panose="02010609060101010101" pitchFamily="2" charset="-122"/>
              </a:rPr>
              <a:t>188.8 m </a:t>
            </a:r>
            <a:r>
              <a:rPr lang="zh-CN" altLang="en-US" sz="1800">
                <a:latin typeface="Times New Roman" panose="02020603050405020304" pitchFamily="18" charset="0"/>
                <a:ea typeface="黑体" panose="02010609060101010101" pitchFamily="2" charset="-122"/>
              </a:rPr>
              <a:t>处又一次迅速负偏</a:t>
            </a:r>
            <a:r>
              <a:rPr lang="en-US" altLang="zh-CN" sz="1800">
                <a:latin typeface="Times New Roman" panose="02020603050405020304" pitchFamily="18" charset="0"/>
                <a:ea typeface="黑体" panose="02010609060101010101" pitchFamily="2" charset="-122"/>
              </a:rPr>
              <a:t>~2.5‰</a:t>
            </a:r>
            <a:r>
              <a:rPr lang="zh-CN" altLang="en-US" sz="1800">
                <a:latin typeface="Times New Roman" panose="02020603050405020304" pitchFamily="18" charset="0"/>
                <a:ea typeface="黑体" panose="02010609060101010101" pitchFamily="2" charset="-122"/>
              </a:rPr>
              <a:t>，达到</a:t>
            </a:r>
            <a:r>
              <a:rPr lang="en-US" altLang="zh-CN" sz="1800">
                <a:latin typeface="Times New Roman" panose="02020603050405020304" pitchFamily="18" charset="0"/>
                <a:ea typeface="黑体" panose="02010609060101010101" pitchFamily="2" charset="-122"/>
              </a:rPr>
              <a:t>-8.9‰</a:t>
            </a:r>
            <a:r>
              <a:rPr lang="zh-CN" altLang="en-US" sz="1800">
                <a:latin typeface="Times New Roman" panose="02020603050405020304" pitchFamily="18" charset="0"/>
                <a:ea typeface="黑体" panose="02010609060101010101" pitchFamily="2" charset="-122"/>
              </a:rPr>
              <a:t>，然后很快回返至</a:t>
            </a:r>
            <a:r>
              <a:rPr lang="en-US" altLang="zh-CN" sz="1800">
                <a:latin typeface="Times New Roman" panose="02020603050405020304" pitchFamily="18" charset="0"/>
                <a:ea typeface="黑体" panose="02010609060101010101" pitchFamily="2" charset="-122"/>
              </a:rPr>
              <a:t>-6‰</a:t>
            </a:r>
            <a:r>
              <a:rPr lang="zh-CN" altLang="en-US" sz="1800">
                <a:latin typeface="Times New Roman" panose="02020603050405020304" pitchFamily="18" charset="0"/>
                <a:ea typeface="黑体" panose="02010609060101010101" pitchFamily="2" charset="-122"/>
              </a:rPr>
              <a:t>。接下来，</a:t>
            </a:r>
            <a:r>
              <a:rPr lang="en-US" altLang="zh-CN" sz="1800">
                <a:latin typeface="Times New Roman" panose="02020603050405020304" pitchFamily="18" charset="0"/>
                <a:ea typeface="黑体" panose="02010609060101010101" pitchFamily="2" charset="-122"/>
              </a:rPr>
              <a:t>δ</a:t>
            </a:r>
            <a:r>
              <a:rPr lang="en-US" altLang="zh-CN" sz="1800" baseline="30000">
                <a:latin typeface="Times New Roman" panose="02020603050405020304" pitchFamily="18" charset="0"/>
                <a:ea typeface="黑体" panose="02010609060101010101" pitchFamily="2" charset="-122"/>
              </a:rPr>
              <a:t>13</a:t>
            </a:r>
            <a:r>
              <a:rPr lang="en-US" altLang="zh-CN" sz="1800">
                <a:latin typeface="Times New Roman" panose="02020603050405020304" pitchFamily="18" charset="0"/>
                <a:ea typeface="黑体" panose="02010609060101010101" pitchFamily="2" charset="-122"/>
              </a:rPr>
              <a:t>C </a:t>
            </a:r>
            <a:r>
              <a:rPr lang="zh-CN" altLang="en-US" sz="1800">
                <a:latin typeface="Times New Roman" panose="02020603050405020304" pitchFamily="18" charset="0"/>
                <a:ea typeface="黑体" panose="02010609060101010101" pitchFamily="2" charset="-122"/>
              </a:rPr>
              <a:t>值继续缓慢负偏，于 </a:t>
            </a:r>
            <a:r>
              <a:rPr lang="en-US" altLang="zh-CN" sz="1800">
                <a:latin typeface="Times New Roman" panose="02020603050405020304" pitchFamily="18" charset="0"/>
                <a:ea typeface="黑体" panose="02010609060101010101" pitchFamily="2" charset="-122"/>
              </a:rPr>
              <a:t>195 m </a:t>
            </a:r>
            <a:r>
              <a:rPr lang="zh-CN" altLang="en-US" sz="1800">
                <a:latin typeface="Times New Roman" panose="02020603050405020304" pitchFamily="18" charset="0"/>
                <a:ea typeface="黑体" panose="02010609060101010101" pitchFamily="2" charset="-122"/>
              </a:rPr>
              <a:t>处达到最低值</a:t>
            </a:r>
            <a:r>
              <a:rPr lang="en-US" altLang="zh-CN" sz="1800">
                <a:latin typeface="Times New Roman" panose="02020603050405020304" pitchFamily="18" charset="0"/>
                <a:ea typeface="黑体" panose="02010609060101010101" pitchFamily="2" charset="-122"/>
              </a:rPr>
              <a:t>(-9.3‰)</a:t>
            </a:r>
            <a:r>
              <a:rPr lang="zh-CN" altLang="en-US" sz="1800">
                <a:latin typeface="Times New Roman" panose="02020603050405020304" pitchFamily="18" charset="0"/>
                <a:ea typeface="黑体" panose="02010609060101010101" pitchFamily="2" charset="-122"/>
              </a:rPr>
              <a:t>后又逐渐变正。至 </a:t>
            </a:r>
            <a:r>
              <a:rPr lang="en-US" altLang="zh-CN" sz="1800">
                <a:latin typeface="Times New Roman" panose="02020603050405020304" pitchFamily="18" charset="0"/>
                <a:ea typeface="黑体" panose="02010609060101010101" pitchFamily="2" charset="-122"/>
              </a:rPr>
              <a:t>200 m </a:t>
            </a:r>
            <a:r>
              <a:rPr lang="zh-CN" altLang="en-US" sz="1800">
                <a:latin typeface="Times New Roman" panose="02020603050405020304" pitchFamily="18" charset="0"/>
                <a:ea typeface="黑体" panose="02010609060101010101" pitchFamily="2" charset="-122"/>
              </a:rPr>
              <a:t>处恢复至</a:t>
            </a:r>
            <a:r>
              <a:rPr lang="en-US" altLang="zh-CN" sz="1800">
                <a:latin typeface="Times New Roman" panose="02020603050405020304" pitchFamily="18" charset="0"/>
                <a:ea typeface="黑体" panose="02010609060101010101" pitchFamily="2" charset="-122"/>
              </a:rPr>
              <a:t>-6‰</a:t>
            </a:r>
            <a:r>
              <a:rPr lang="zh-CN" altLang="en-US" sz="1800">
                <a:latin typeface="Times New Roman" panose="02020603050405020304" pitchFamily="18" charset="0"/>
                <a:ea typeface="黑体" panose="02010609060101010101" pitchFamily="2" charset="-122"/>
              </a:rPr>
              <a:t>左右并在 </a:t>
            </a:r>
            <a:r>
              <a:rPr lang="en-US" altLang="zh-CN" sz="1800">
                <a:latin typeface="Times New Roman" panose="02020603050405020304" pitchFamily="18" charset="0"/>
                <a:ea typeface="黑体" panose="02010609060101010101" pitchFamily="2" charset="-122"/>
              </a:rPr>
              <a:t>200 m </a:t>
            </a:r>
            <a:r>
              <a:rPr lang="zh-CN" altLang="en-US" sz="1800">
                <a:latin typeface="Times New Roman" panose="02020603050405020304" pitchFamily="18" charset="0"/>
                <a:ea typeface="黑体" panose="02010609060101010101" pitchFamily="2" charset="-122"/>
              </a:rPr>
              <a:t>以上的段落中保持在该值附近。此外，在 </a:t>
            </a:r>
            <a:r>
              <a:rPr lang="en-US" altLang="zh-CN" sz="1800">
                <a:latin typeface="Times New Roman" panose="02020603050405020304" pitchFamily="18" charset="0"/>
                <a:ea typeface="黑体" panose="02010609060101010101" pitchFamily="2" charset="-122"/>
              </a:rPr>
              <a:t>182 m </a:t>
            </a:r>
            <a:r>
              <a:rPr lang="zh-CN" altLang="en-US" sz="1800">
                <a:latin typeface="Times New Roman" panose="02020603050405020304" pitchFamily="18" charset="0"/>
                <a:ea typeface="黑体" panose="02010609060101010101" pitchFamily="2" charset="-122"/>
              </a:rPr>
              <a:t>以下的地层中存在多次幅度较小的同位素负漂事件，其中，较为显著一次位于</a:t>
            </a:r>
            <a:r>
              <a:rPr lang="en-US" altLang="zh-CN" sz="1800">
                <a:latin typeface="Times New Roman" panose="02020603050405020304" pitchFamily="18" charset="0"/>
                <a:ea typeface="黑体" panose="02010609060101010101" pitchFamily="2" charset="-122"/>
              </a:rPr>
              <a:t>165~170 m</a:t>
            </a:r>
            <a:r>
              <a:rPr lang="zh-CN" altLang="en-US" sz="1800">
                <a:latin typeface="Times New Roman" panose="02020603050405020304" pitchFamily="18" charset="0"/>
                <a:ea typeface="黑体" panose="02010609060101010101" pitchFamily="2" charset="-122"/>
              </a:rPr>
              <a:t>之间，负漂幅度大约为</a:t>
            </a:r>
            <a:r>
              <a:rPr lang="en-US" altLang="zh-CN" sz="1800">
                <a:latin typeface="Times New Roman" panose="02020603050405020304" pitchFamily="18" charset="0"/>
                <a:ea typeface="黑体" panose="02010609060101010101" pitchFamily="2" charset="-122"/>
              </a:rPr>
              <a:t>2‰</a:t>
            </a:r>
            <a:r>
              <a:rPr lang="zh-CN" altLang="en-US" sz="1800">
                <a:latin typeface="Times New Roman" panose="02020603050405020304" pitchFamily="18" charset="0"/>
                <a:ea typeface="黑体" panose="02010609060101010101" pitchFamily="2" charset="-122"/>
              </a:rPr>
              <a:t>。</a:t>
            </a:r>
            <a:endParaRPr lang="zh-CN" altLang="en-US" sz="180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6" name="Picture 4"/>
          <p:cNvPicPr>
            <a:picLocks noChangeAspect="1" noChangeArrowheads="1"/>
          </p:cNvPicPr>
          <p:nvPr/>
        </p:nvPicPr>
        <p:blipFill>
          <a:blip r:embed="rId1" cstate="print"/>
          <a:srcRect/>
          <a:stretch>
            <a:fillRect/>
          </a:stretch>
        </p:blipFill>
        <p:spPr bwMode="auto">
          <a:xfrm>
            <a:off x="1331913" y="765175"/>
            <a:ext cx="6551612" cy="5532438"/>
          </a:xfrm>
          <a:prstGeom prst="rect">
            <a:avLst/>
          </a:prstGeom>
          <a:noFill/>
          <a:ln w="9525">
            <a:noFill/>
            <a:miter lim="800000"/>
            <a:headEnd/>
            <a:tailEnd/>
          </a:ln>
          <a:effectLst/>
        </p:spPr>
      </p:pic>
    </p:spTree>
  </p:cSld>
  <p:clrMapOvr>
    <a:masterClrMapping/>
  </p:clrMapOvr>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6" name="Text Box 6"/>
          <p:cNvSpPr txBox="1">
            <a:spLocks noChangeArrowheads="1"/>
          </p:cNvSpPr>
          <p:nvPr/>
        </p:nvSpPr>
        <p:spPr bwMode="auto">
          <a:xfrm>
            <a:off x="611188" y="1042988"/>
            <a:ext cx="8137525" cy="5584825"/>
          </a:xfrm>
          <a:prstGeom prst="rect">
            <a:avLst/>
          </a:prstGeom>
          <a:noFill/>
          <a:ln w="9525">
            <a:noFill/>
            <a:miter lim="800000"/>
          </a:ln>
          <a:effectLst/>
        </p:spPr>
        <p:txBody>
          <a:bodyPr>
            <a:spAutoFit/>
          </a:bodyPr>
          <a:lstStyle/>
          <a:p>
            <a:pPr marL="342900" indent="-342900">
              <a:buFontTx/>
              <a:buAutoNum type="arabicPeriod"/>
            </a:pPr>
            <a:r>
              <a:rPr lang="zh-CN" altLang="en-US" sz="1800" dirty="0">
                <a:latin typeface="Times New Roman" panose="02020603050405020304" pitchFamily="18" charset="0"/>
                <a:ea typeface="黑体" panose="02010609060101010101" pitchFamily="2" charset="-122"/>
              </a:rPr>
              <a:t>生物地层和同位素地层研究表明，南阳盆地玉皇顶剖面的湖相泥灰岩沉积完整地记录了</a:t>
            </a:r>
            <a:r>
              <a:rPr lang="en-US" altLang="zh-CN" sz="1800" dirty="0">
                <a:latin typeface="Times New Roman" panose="02020603050405020304" pitchFamily="18" charset="0"/>
                <a:ea typeface="黑体" panose="02010609060101010101" pitchFamily="2" charset="-122"/>
              </a:rPr>
              <a:t>PETM</a:t>
            </a:r>
            <a:r>
              <a:rPr lang="zh-CN" altLang="en-US" sz="1800" dirty="0">
                <a:latin typeface="Times New Roman" panose="02020603050405020304" pitchFamily="18" charset="0"/>
                <a:ea typeface="黑体" panose="02010609060101010101" pitchFamily="2" charset="-122"/>
              </a:rPr>
              <a:t>事件，其</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值负偏幅度达</a:t>
            </a:r>
            <a:r>
              <a:rPr lang="en-US" altLang="zh-CN" sz="1800" dirty="0">
                <a:latin typeface="Times New Roman" panose="02020603050405020304" pitchFamily="18" charset="0"/>
                <a:ea typeface="黑体" panose="02010609060101010101" pitchFamily="2" charset="-122"/>
              </a:rPr>
              <a:t>6.1‰</a:t>
            </a:r>
            <a:r>
              <a:rPr lang="zh-CN" altLang="en-US" sz="1800" dirty="0">
                <a:latin typeface="Times New Roman" panose="02020603050405020304" pitchFamily="18" charset="0"/>
                <a:ea typeface="黑体" panose="02010609060101010101" pitchFamily="2" charset="-122"/>
              </a:rPr>
              <a:t>，是迄今为止世界上分辨率最高的</a:t>
            </a:r>
            <a:r>
              <a:rPr lang="en-US" altLang="zh-CN" sz="1800" dirty="0">
                <a:latin typeface="Times New Roman" panose="02020603050405020304" pitchFamily="18" charset="0"/>
                <a:ea typeface="黑体" panose="02010609060101010101" pitchFamily="2" charset="-122"/>
              </a:rPr>
              <a:t>PETM</a:t>
            </a:r>
            <a:r>
              <a:rPr lang="zh-CN" altLang="en-US" sz="1800" dirty="0">
                <a:latin typeface="Times New Roman" panose="02020603050405020304" pitchFamily="18" charset="0"/>
                <a:ea typeface="黑体" panose="02010609060101010101" pitchFamily="2" charset="-122"/>
              </a:rPr>
              <a:t>记录。记录显示</a:t>
            </a:r>
            <a:r>
              <a:rPr lang="en-US" altLang="zh-CN" sz="1800" dirty="0">
                <a:latin typeface="Times New Roman" panose="02020603050405020304" pitchFamily="18" charset="0"/>
                <a:ea typeface="黑体" panose="02010609060101010101" pitchFamily="2" charset="-122"/>
              </a:rPr>
              <a:t>PETM </a:t>
            </a:r>
            <a:r>
              <a:rPr lang="zh-CN" altLang="en-US" sz="1800" dirty="0">
                <a:latin typeface="Times New Roman" panose="02020603050405020304" pitchFamily="18" charset="0"/>
                <a:ea typeface="黑体" panose="02010609060101010101" pitchFamily="2" charset="-122"/>
              </a:rPr>
              <a:t>事件在 </a:t>
            </a:r>
            <a:r>
              <a:rPr lang="en-US" altLang="zh-CN" sz="1800" dirty="0">
                <a:latin typeface="Times New Roman" panose="02020603050405020304" pitchFamily="18" charset="0"/>
                <a:ea typeface="黑体" panose="02010609060101010101" pitchFamily="2" charset="-122"/>
              </a:rPr>
              <a:t>2 cm </a:t>
            </a:r>
            <a:r>
              <a:rPr lang="zh-CN" altLang="en-US" sz="1800" dirty="0">
                <a:latin typeface="Times New Roman" panose="02020603050405020304" pitchFamily="18" charset="0"/>
                <a:ea typeface="黑体" panose="02010609060101010101" pitchFamily="2" charset="-122"/>
              </a:rPr>
              <a:t>厚的泥灰岩沉积中触发，其</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 </a:t>
            </a:r>
            <a:r>
              <a:rPr lang="zh-CN" altLang="en-US" sz="1800" dirty="0">
                <a:latin typeface="Times New Roman" panose="02020603050405020304" pitchFamily="18" charset="0"/>
                <a:ea typeface="黑体" panose="02010609060101010101" pitchFamily="2" charset="-122"/>
              </a:rPr>
              <a:t>值由</a:t>
            </a:r>
            <a:r>
              <a:rPr lang="en-US" altLang="zh-CN" sz="1800" dirty="0">
                <a:latin typeface="Times New Roman" panose="02020603050405020304" pitchFamily="18" charset="0"/>
                <a:ea typeface="黑体" panose="02010609060101010101" pitchFamily="2" charset="-122"/>
              </a:rPr>
              <a:t>-3.2‰</a:t>
            </a:r>
            <a:r>
              <a:rPr lang="zh-CN" altLang="en-US" sz="1800" dirty="0">
                <a:latin typeface="Times New Roman" panose="02020603050405020304" pitchFamily="18" charset="0"/>
                <a:ea typeface="黑体" panose="02010609060101010101" pitchFamily="2" charset="-122"/>
              </a:rPr>
              <a:t>迅速降低到</a:t>
            </a:r>
            <a:r>
              <a:rPr lang="en-US" altLang="zh-CN" sz="1800" dirty="0">
                <a:latin typeface="Times New Roman" panose="02020603050405020304" pitchFamily="18" charset="0"/>
                <a:ea typeface="黑体" panose="02010609060101010101" pitchFamily="2" charset="-122"/>
              </a:rPr>
              <a:t>-5.2‰</a:t>
            </a:r>
            <a:r>
              <a:rPr lang="zh-CN" altLang="en-US" sz="1800" dirty="0">
                <a:latin typeface="Times New Roman" panose="02020603050405020304" pitchFamily="18" charset="0"/>
                <a:ea typeface="黑体" panose="02010609060101010101" pitchFamily="2" charset="-122"/>
              </a:rPr>
              <a:t>，表明大量甲烷在极短时间内释放出来，其原因很可能同灾难性地质事件有关。全球记录对比表明，</a:t>
            </a:r>
            <a:r>
              <a:rPr lang="en-US" altLang="zh-CN" sz="1800" dirty="0">
                <a:latin typeface="Times New Roman" panose="02020603050405020304" pitchFamily="18" charset="0"/>
                <a:ea typeface="黑体" panose="02010609060101010101" pitchFamily="2" charset="-122"/>
              </a:rPr>
              <a:t>PETM </a:t>
            </a:r>
            <a:r>
              <a:rPr lang="zh-CN" altLang="en-US" sz="1800" dirty="0">
                <a:latin typeface="Times New Roman" panose="02020603050405020304" pitchFamily="18" charset="0"/>
                <a:ea typeface="黑体" panose="02010609060101010101" pitchFamily="2" charset="-122"/>
              </a:rPr>
              <a:t>事件可以概括为三阶段模式：</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 </a:t>
            </a:r>
            <a:r>
              <a:rPr lang="zh-CN" altLang="en-US" sz="1800" dirty="0">
                <a:latin typeface="Times New Roman" panose="02020603050405020304" pitchFamily="18" charset="0"/>
                <a:ea typeface="黑体" panose="02010609060101010101" pitchFamily="2" charset="-122"/>
              </a:rPr>
              <a:t>值的快速负偏、继续缓慢负偏和逐渐回返，分别对应于甲烷的快速释放、继续缓慢释放和逐渐消耗。</a:t>
            </a:r>
            <a:endParaRPr lang="zh-CN" altLang="en-US" sz="1800" dirty="0">
              <a:latin typeface="Times New Roman" panose="02020603050405020304" pitchFamily="18" charset="0"/>
              <a:ea typeface="黑体" panose="02010609060101010101" pitchFamily="2" charset="-122"/>
            </a:endParaRPr>
          </a:p>
          <a:p>
            <a:pPr marL="342900" indent="-342900">
              <a:buFontTx/>
              <a:buAutoNum type="arabicPeriod"/>
            </a:pPr>
            <a:endParaRPr lang="zh-CN" altLang="en-US" sz="1800" dirty="0">
              <a:latin typeface="Times New Roman" panose="02020603050405020304" pitchFamily="18" charset="0"/>
              <a:ea typeface="黑体" panose="02010609060101010101" pitchFamily="2" charset="-122"/>
            </a:endParaRPr>
          </a:p>
          <a:p>
            <a:pPr marL="342900" indent="-342900">
              <a:buFontTx/>
              <a:buAutoNum type="arabicPeriod"/>
            </a:pPr>
            <a:r>
              <a:rPr lang="zh-CN" altLang="en-US" sz="1800" dirty="0">
                <a:latin typeface="Times New Roman" panose="02020603050405020304" pitchFamily="18" charset="0"/>
                <a:ea typeface="黑体" panose="02010609060101010101" pitchFamily="2" charset="-122"/>
              </a:rPr>
              <a:t>接受 </a:t>
            </a:r>
            <a:r>
              <a:rPr lang="en-US" altLang="zh-CN" sz="1800" dirty="0">
                <a:latin typeface="Times New Roman" panose="02020603050405020304" pitchFamily="18" charset="0"/>
                <a:ea typeface="黑体" panose="02010609060101010101" pitchFamily="2" charset="-122"/>
              </a:rPr>
              <a:t>PETM </a:t>
            </a:r>
            <a:r>
              <a:rPr lang="zh-CN" altLang="en-US" sz="1800" dirty="0">
                <a:latin typeface="Times New Roman" panose="02020603050405020304" pitchFamily="18" charset="0"/>
                <a:ea typeface="黑体" panose="02010609060101010101" pitchFamily="2" charset="-122"/>
              </a:rPr>
              <a:t>事件的碳同位素负漂移是由保存在大陆坡中的天然气水合物</a:t>
            </a:r>
            <a:r>
              <a:rPr lang="en-US" altLang="zh-CN" sz="1800" dirty="0">
                <a:latin typeface="Times New Roman" panose="02020603050405020304" pitchFamily="18" charset="0"/>
                <a:ea typeface="黑体" panose="02010609060101010101" pitchFamily="2" charset="-122"/>
              </a:rPr>
              <a:t>(δ13C=-60‰)</a:t>
            </a:r>
            <a:r>
              <a:rPr lang="zh-CN" altLang="en-US" sz="1800" dirty="0">
                <a:latin typeface="Times New Roman" panose="02020603050405020304" pitchFamily="18" charset="0"/>
                <a:ea typeface="黑体" panose="02010609060101010101" pitchFamily="2" charset="-122"/>
              </a:rPr>
              <a:t>释放引起这一观点，因为有机沉积物分解、陆地泥炭燃烧、构造因素的影响都应该是相对缓慢的。而记录表明，此事件的触发过程非常迅速，碳同位素负漂移在 </a:t>
            </a:r>
            <a:r>
              <a:rPr lang="en-US" altLang="zh-CN" sz="1800" dirty="0">
                <a:latin typeface="Times New Roman" panose="02020603050405020304" pitchFamily="18" charset="0"/>
                <a:ea typeface="黑体" panose="02010609060101010101" pitchFamily="2" charset="-122"/>
              </a:rPr>
              <a:t>2 cm </a:t>
            </a:r>
            <a:r>
              <a:rPr lang="zh-CN" altLang="en-US" sz="1800" dirty="0">
                <a:latin typeface="Times New Roman" panose="02020603050405020304" pitchFamily="18" charset="0"/>
                <a:ea typeface="黑体" panose="02010609060101010101" pitchFamily="2" charset="-122"/>
              </a:rPr>
              <a:t>间隔内完成，推测该触发过程的持续时间小于 </a:t>
            </a:r>
            <a:r>
              <a:rPr lang="en-US" altLang="zh-CN" sz="1800" dirty="0">
                <a:latin typeface="Times New Roman" panose="02020603050405020304" pitchFamily="18" charset="0"/>
                <a:ea typeface="黑体" panose="02010609060101010101" pitchFamily="2" charset="-122"/>
              </a:rPr>
              <a:t>210 a</a:t>
            </a:r>
            <a:r>
              <a:rPr lang="zh-CN" altLang="en-US" sz="1800" dirty="0">
                <a:latin typeface="Times New Roman" panose="02020603050405020304" pitchFamily="18" charset="0"/>
                <a:ea typeface="黑体" panose="02010609060101010101" pitchFamily="2" charset="-122"/>
              </a:rPr>
              <a:t>。在这样短的时间内释放大量温室气体，最大可能的来源是保存在深海沉积中的天然气水合物。</a:t>
            </a:r>
            <a:endParaRPr lang="zh-CN" altLang="en-US" sz="1800" dirty="0">
              <a:latin typeface="Times New Roman" panose="02020603050405020304" pitchFamily="18" charset="0"/>
              <a:ea typeface="黑体" panose="02010609060101010101" pitchFamily="2" charset="-122"/>
            </a:endParaRPr>
          </a:p>
          <a:p>
            <a:pPr marL="342900" indent="-342900">
              <a:buFontTx/>
              <a:buAutoNum type="arabicPeriod"/>
            </a:pPr>
            <a:endParaRPr lang="zh-CN" altLang="en-US" sz="1800" dirty="0">
              <a:latin typeface="Times New Roman" panose="02020603050405020304" pitchFamily="18" charset="0"/>
              <a:ea typeface="黑体" panose="02010609060101010101" pitchFamily="2" charset="-122"/>
            </a:endParaRPr>
          </a:p>
          <a:p>
            <a:pPr marL="342900" indent="-342900">
              <a:buFontTx/>
              <a:buAutoNum type="arabicPeriod"/>
            </a:pPr>
            <a:r>
              <a:rPr lang="zh-CN" altLang="en-US" sz="1800" dirty="0">
                <a:latin typeface="Times New Roman" panose="02020603050405020304" pitchFamily="18" charset="0"/>
                <a:ea typeface="黑体" panose="02010609060101010101" pitchFamily="2" charset="-122"/>
              </a:rPr>
              <a:t>这更像一次突发性的事件，可以基本否定气候变暖所触发这一机制。</a:t>
            </a:r>
            <a:endParaRPr lang="zh-CN" altLang="en-US" sz="1800" dirty="0">
              <a:latin typeface="Times New Roman" panose="02020603050405020304" pitchFamily="18" charset="0"/>
              <a:ea typeface="黑体" panose="02010609060101010101" pitchFamily="2" charset="-122"/>
            </a:endParaRPr>
          </a:p>
          <a:p>
            <a:pPr marL="342900" indent="-342900">
              <a:buFontTx/>
              <a:buAutoNum type="arabicPeriod"/>
            </a:pPr>
            <a:endParaRPr lang="zh-CN" altLang="en-US" sz="1800" dirty="0">
              <a:latin typeface="Times New Roman" panose="02020603050405020304" pitchFamily="18" charset="0"/>
              <a:ea typeface="黑体" panose="02010609060101010101" pitchFamily="2" charset="-122"/>
            </a:endParaRPr>
          </a:p>
          <a:p>
            <a:pPr marL="342900" indent="-342900">
              <a:buFontTx/>
              <a:buAutoNum type="arabicPeriod"/>
            </a:pPr>
            <a:r>
              <a:rPr lang="zh-CN" altLang="en-US" sz="1800" dirty="0">
                <a:latin typeface="Times New Roman" panose="02020603050405020304" pitchFamily="18" charset="0"/>
                <a:ea typeface="黑体" panose="02010609060101010101" pitchFamily="2" charset="-122"/>
              </a:rPr>
              <a:t>同时，有多少天然气水合物被释放了呢</a:t>
            </a:r>
            <a:r>
              <a:rPr lang="en-US" altLang="zh-CN" sz="1800" dirty="0">
                <a:latin typeface="Times New Roman" panose="02020603050405020304" pitchFamily="18" charset="0"/>
                <a:ea typeface="黑体" panose="02010609060101010101" pitchFamily="2" charset="-122"/>
              </a:rPr>
              <a:t>? </a:t>
            </a:r>
            <a:r>
              <a:rPr lang="zh-CN" altLang="en-US" sz="1800" dirty="0">
                <a:latin typeface="Times New Roman" panose="02020603050405020304" pitchFamily="18" charset="0"/>
                <a:ea typeface="黑体" panose="02010609060101010101" pitchFamily="2" charset="-122"/>
              </a:rPr>
              <a:t>又有多少碳留在大气圈中呢</a:t>
            </a:r>
            <a:r>
              <a:rPr lang="en-US" altLang="zh-CN" sz="1800" dirty="0">
                <a:latin typeface="Times New Roman" panose="02020603050405020304" pitchFamily="18" charset="0"/>
                <a:ea typeface="黑体" panose="02010609060101010101" pitchFamily="2" charset="-122"/>
              </a:rPr>
              <a:t>? </a:t>
            </a:r>
            <a:r>
              <a:rPr lang="zh-CN" altLang="en-US" sz="1800" dirty="0">
                <a:latin typeface="Times New Roman" panose="02020603050405020304" pitchFamily="18" charset="0"/>
                <a:ea typeface="黑体" panose="02010609060101010101" pitchFamily="2" charset="-122"/>
              </a:rPr>
              <a:t>对于这一问题也进行了估算。</a:t>
            </a:r>
            <a:endParaRPr lang="zh-CN" altLang="en-US" sz="1800" dirty="0">
              <a:latin typeface="Times New Roman" panose="02020603050405020304" pitchFamily="18" charset="0"/>
              <a:ea typeface="黑体" panose="02010609060101010101" pitchFamily="2" charset="-122"/>
            </a:endParaRPr>
          </a:p>
          <a:p>
            <a:pPr marL="342900" indent="-342900"/>
            <a:endParaRPr lang="en-US" altLang="zh-CN" sz="1800" dirty="0">
              <a:latin typeface="Times New Roman" panose="02020603050405020304" pitchFamily="18" charset="0"/>
              <a:ea typeface="黑体" panose="02010609060101010101" pitchFamily="2" charset="-122"/>
            </a:endParaRPr>
          </a:p>
        </p:txBody>
      </p:sp>
      <p:sp>
        <p:nvSpPr>
          <p:cNvPr id="92167" name="Text Box 7"/>
          <p:cNvSpPr txBox="1">
            <a:spLocks noChangeArrowheads="1"/>
          </p:cNvSpPr>
          <p:nvPr/>
        </p:nvSpPr>
        <p:spPr bwMode="auto">
          <a:xfrm>
            <a:off x="539750" y="333375"/>
            <a:ext cx="5543550" cy="519113"/>
          </a:xfrm>
          <a:prstGeom prst="rect">
            <a:avLst/>
          </a:prstGeom>
          <a:noFill/>
          <a:ln w="9525">
            <a:noFill/>
            <a:miter lim="800000"/>
          </a:ln>
          <a:effectLst/>
        </p:spPr>
        <p:txBody>
          <a:bodyPr>
            <a:spAutoFit/>
          </a:bodyPr>
          <a:lstStyle/>
          <a:p>
            <a:pPr>
              <a:spcBef>
                <a:spcPct val="50000"/>
              </a:spcBef>
            </a:pPr>
            <a:r>
              <a:rPr lang="zh-CN" altLang="en-US" sz="2800">
                <a:ea typeface="黑体" panose="02010609060101010101" pitchFamily="2" charset="-122"/>
              </a:rPr>
              <a:t>研究取得的新认识：</a:t>
            </a:r>
            <a:endParaRPr lang="zh-CN" altLang="en-US" sz="280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descr="Bowen_glb"/>
          <p:cNvPicPr>
            <a:picLocks noChangeAspect="1" noChangeArrowheads="1"/>
          </p:cNvPicPr>
          <p:nvPr/>
        </p:nvPicPr>
        <p:blipFill>
          <a:blip r:embed="rId1" cstate="print"/>
          <a:srcRect l="1840" r="2435" b="12302"/>
          <a:stretch>
            <a:fillRect/>
          </a:stretch>
        </p:blipFill>
        <p:spPr bwMode="auto">
          <a:xfrm>
            <a:off x="0" y="3357563"/>
            <a:ext cx="5795963" cy="3270250"/>
          </a:xfrm>
          <a:prstGeom prst="rect">
            <a:avLst/>
          </a:prstGeom>
          <a:noFill/>
          <a:ln w="9525">
            <a:noFill/>
            <a:miter lim="800000"/>
            <a:headEnd/>
            <a:tailEnd/>
          </a:ln>
        </p:spPr>
      </p:pic>
      <p:pic>
        <p:nvPicPr>
          <p:cNvPr id="17411" name="Picture 5" descr="Bowen_scat"/>
          <p:cNvPicPr>
            <a:picLocks noChangeAspect="1" noChangeArrowheads="1"/>
          </p:cNvPicPr>
          <p:nvPr/>
        </p:nvPicPr>
        <p:blipFill>
          <a:blip r:embed="rId2" cstate="print"/>
          <a:srcRect l="894" t="3485" r="2341" b="15460"/>
          <a:stretch>
            <a:fillRect/>
          </a:stretch>
        </p:blipFill>
        <p:spPr bwMode="auto">
          <a:xfrm>
            <a:off x="3995738" y="0"/>
            <a:ext cx="5148262" cy="3321050"/>
          </a:xfrm>
          <a:prstGeom prst="rect">
            <a:avLst/>
          </a:prstGeom>
          <a:noFill/>
          <a:ln w="9525">
            <a:noFill/>
            <a:miter lim="800000"/>
            <a:headEnd/>
            <a:tailEnd/>
          </a:ln>
        </p:spPr>
      </p:pic>
      <p:sp>
        <p:nvSpPr>
          <p:cNvPr id="17412" name="Text Box 6"/>
          <p:cNvSpPr txBox="1">
            <a:spLocks noChangeArrowheads="1"/>
          </p:cNvSpPr>
          <p:nvPr/>
        </p:nvSpPr>
        <p:spPr bwMode="auto">
          <a:xfrm>
            <a:off x="5867400" y="5661025"/>
            <a:ext cx="3024188" cy="336550"/>
          </a:xfrm>
          <a:prstGeom prst="rect">
            <a:avLst/>
          </a:prstGeom>
          <a:noFill/>
          <a:ln w="9525">
            <a:noFill/>
            <a:miter lim="800000"/>
          </a:ln>
        </p:spPr>
        <p:txBody>
          <a:bodyPr>
            <a:spAutoFit/>
          </a:bodyPr>
          <a:lstStyle/>
          <a:p>
            <a:pPr>
              <a:spcBef>
                <a:spcPct val="50000"/>
              </a:spcBef>
            </a:pPr>
            <a:r>
              <a:rPr kumimoji="1" lang="en-US" altLang="ja-JP" sz="1600" b="1">
                <a:ea typeface="MS PGothic" panose="020B0600070205080204" pitchFamily="34" charset="-128"/>
              </a:rPr>
              <a:t>Bowen and Wilkinson, 2002</a:t>
            </a:r>
            <a:endParaRPr kumimoji="1" lang="en-US" altLang="ja-JP" sz="1600" b="1">
              <a:ea typeface="MS PGothic" panose="020B0600070205080204" pitchFamily="34" charset="-128"/>
            </a:endParaRPr>
          </a:p>
        </p:txBody>
      </p:sp>
      <p:sp>
        <p:nvSpPr>
          <p:cNvPr id="17413" name="Text Box 10"/>
          <p:cNvSpPr txBox="1">
            <a:spLocks noChangeArrowheads="1"/>
          </p:cNvSpPr>
          <p:nvPr/>
        </p:nvSpPr>
        <p:spPr bwMode="auto">
          <a:xfrm>
            <a:off x="0" y="188913"/>
            <a:ext cx="3744913" cy="579437"/>
          </a:xfrm>
          <a:prstGeom prst="rect">
            <a:avLst/>
          </a:prstGeom>
          <a:noFill/>
          <a:ln w="9525">
            <a:noFill/>
            <a:miter lim="800000"/>
          </a:ln>
        </p:spPr>
        <p:txBody>
          <a:bodyPr>
            <a:spAutoFit/>
          </a:bodyPr>
          <a:lstStyle/>
          <a:p>
            <a:pPr>
              <a:spcBef>
                <a:spcPct val="50000"/>
              </a:spcBef>
            </a:pPr>
            <a:r>
              <a:rPr kumimoji="1" lang="en-US" altLang="zh-CN" sz="3200" b="1">
                <a:solidFill>
                  <a:srgbClr val="0000FF"/>
                </a:solidFill>
                <a:latin typeface="Times New Roman" panose="02020603050405020304" pitchFamily="18" charset="0"/>
                <a:ea typeface="黑体" panose="02010609060101010101" pitchFamily="2" charset="-122"/>
              </a:rPr>
              <a:t>3. </a:t>
            </a:r>
            <a:r>
              <a:rPr kumimoji="1" lang="zh-CN" altLang="en-US" sz="3200" b="1">
                <a:solidFill>
                  <a:srgbClr val="0000FF"/>
                </a:solidFill>
                <a:latin typeface="Times New Roman" panose="02020603050405020304" pitchFamily="18" charset="0"/>
                <a:ea typeface="黑体" panose="02010609060101010101" pitchFamily="2" charset="-122"/>
              </a:rPr>
              <a:t>纬度</a:t>
            </a:r>
            <a:r>
              <a:rPr kumimoji="1" lang="en-US" altLang="zh-CN" sz="3200" b="1">
                <a:solidFill>
                  <a:srgbClr val="0000FF"/>
                </a:solidFill>
                <a:latin typeface="Times New Roman" panose="02020603050405020304" pitchFamily="18" charset="0"/>
                <a:ea typeface="黑体" panose="02010609060101010101" pitchFamily="2" charset="-122"/>
              </a:rPr>
              <a:t>—</a:t>
            </a:r>
            <a:r>
              <a:rPr kumimoji="1" lang="zh-CN" altLang="en-US" sz="3200" b="1">
                <a:solidFill>
                  <a:srgbClr val="0000FF"/>
                </a:solidFill>
                <a:latin typeface="Times New Roman" panose="02020603050405020304" pitchFamily="18" charset="0"/>
                <a:ea typeface="黑体" panose="02010609060101010101" pitchFamily="2" charset="-122"/>
              </a:rPr>
              <a:t>高程效应</a:t>
            </a:r>
            <a:endParaRPr kumimoji="1" lang="zh-CN" altLang="en-US" sz="3200" b="1">
              <a:solidFill>
                <a:srgbClr val="0000FF"/>
              </a:solidFill>
              <a:latin typeface="Times New Roman" panose="02020603050405020304" pitchFamily="18" charset="0"/>
              <a:ea typeface="黑体" panose="02010609060101010101" pitchFamily="2" charset="-122"/>
            </a:endParaRPr>
          </a:p>
        </p:txBody>
      </p:sp>
      <p:grpSp>
        <p:nvGrpSpPr>
          <p:cNvPr id="2" name="Group 2"/>
          <p:cNvGrpSpPr/>
          <p:nvPr/>
        </p:nvGrpSpPr>
        <p:grpSpPr bwMode="auto">
          <a:xfrm>
            <a:off x="0" y="765175"/>
            <a:ext cx="3563938" cy="215900"/>
            <a:chOff x="58" y="1117"/>
            <a:chExt cx="2631" cy="181"/>
          </a:xfrm>
        </p:grpSpPr>
        <p:sp>
          <p:nvSpPr>
            <p:cNvPr id="17415"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7416"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6"/>
          <p:cNvPicPr>
            <a:picLocks noChangeAspect="1" noChangeArrowheads="1"/>
          </p:cNvPicPr>
          <p:nvPr/>
        </p:nvPicPr>
        <p:blipFill>
          <a:blip r:embed="rId1" cstate="print"/>
          <a:srcRect t="7404"/>
          <a:stretch>
            <a:fillRect/>
          </a:stretch>
        </p:blipFill>
        <p:spPr bwMode="auto">
          <a:xfrm>
            <a:off x="1692275" y="1052513"/>
            <a:ext cx="5640388" cy="5661025"/>
          </a:xfrm>
          <a:prstGeom prst="rect">
            <a:avLst/>
          </a:prstGeom>
          <a:noFill/>
          <a:ln w="25400">
            <a:solidFill>
              <a:srgbClr val="C00000"/>
            </a:solidFill>
            <a:miter lim="800000"/>
            <a:headEnd/>
            <a:tailEnd/>
          </a:ln>
        </p:spPr>
      </p:pic>
      <p:sp>
        <p:nvSpPr>
          <p:cNvPr id="18435" name="Text Box 10"/>
          <p:cNvSpPr txBox="1">
            <a:spLocks noChangeArrowheads="1"/>
          </p:cNvSpPr>
          <p:nvPr/>
        </p:nvSpPr>
        <p:spPr bwMode="auto">
          <a:xfrm>
            <a:off x="179388" y="115888"/>
            <a:ext cx="2663825" cy="579437"/>
          </a:xfrm>
          <a:prstGeom prst="rect">
            <a:avLst/>
          </a:prstGeom>
          <a:noFill/>
          <a:ln w="9525">
            <a:noFill/>
            <a:miter lim="800000"/>
          </a:ln>
        </p:spPr>
        <p:txBody>
          <a:bodyPr>
            <a:spAutoFit/>
          </a:bodyPr>
          <a:lstStyle/>
          <a:p>
            <a:pPr>
              <a:spcBef>
                <a:spcPct val="50000"/>
              </a:spcBef>
            </a:pPr>
            <a:r>
              <a:rPr kumimoji="1" lang="en-US" altLang="zh-CN" sz="3200" b="1">
                <a:solidFill>
                  <a:srgbClr val="0000FF"/>
                </a:solidFill>
                <a:latin typeface="Times New Roman" panose="02020603050405020304" pitchFamily="18" charset="0"/>
                <a:ea typeface="黑体" panose="02010609060101010101" pitchFamily="2" charset="-122"/>
              </a:rPr>
              <a:t>4. </a:t>
            </a:r>
            <a:r>
              <a:rPr kumimoji="1" lang="zh-CN" altLang="en-US" sz="3200" b="1">
                <a:solidFill>
                  <a:srgbClr val="0000FF"/>
                </a:solidFill>
                <a:latin typeface="Times New Roman" panose="02020603050405020304" pitchFamily="18" charset="0"/>
                <a:ea typeface="黑体" panose="02010609060101010101" pitchFamily="2" charset="-122"/>
              </a:rPr>
              <a:t>降水量效应</a:t>
            </a:r>
            <a:endParaRPr kumimoji="1" lang="zh-CN" altLang="en-US" sz="3200" b="1">
              <a:solidFill>
                <a:srgbClr val="0000FF"/>
              </a:solidFill>
              <a:latin typeface="Times New Roman" panose="02020603050405020304" pitchFamily="18" charset="0"/>
              <a:ea typeface="黑体" panose="02010609060101010101" pitchFamily="2" charset="-122"/>
            </a:endParaRPr>
          </a:p>
        </p:txBody>
      </p:sp>
      <p:grpSp>
        <p:nvGrpSpPr>
          <p:cNvPr id="2" name="Group 2"/>
          <p:cNvGrpSpPr/>
          <p:nvPr/>
        </p:nvGrpSpPr>
        <p:grpSpPr bwMode="auto">
          <a:xfrm>
            <a:off x="0" y="692150"/>
            <a:ext cx="2987675" cy="215900"/>
            <a:chOff x="58" y="1117"/>
            <a:chExt cx="2631" cy="181"/>
          </a:xfrm>
        </p:grpSpPr>
        <p:sp>
          <p:nvSpPr>
            <p:cNvPr id="18437"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8438"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5"/>
          <p:cNvPicPr>
            <a:picLocks noChangeAspect="1" noChangeArrowheads="1"/>
          </p:cNvPicPr>
          <p:nvPr/>
        </p:nvPicPr>
        <p:blipFill>
          <a:blip r:embed="rId1" cstate="print"/>
          <a:srcRect/>
          <a:stretch>
            <a:fillRect/>
          </a:stretch>
        </p:blipFill>
        <p:spPr bwMode="auto">
          <a:xfrm>
            <a:off x="971550" y="1125538"/>
            <a:ext cx="7345363" cy="5059362"/>
          </a:xfrm>
          <a:prstGeom prst="rect">
            <a:avLst/>
          </a:prstGeom>
          <a:noFill/>
          <a:ln w="9525">
            <a:noFill/>
            <a:miter lim="800000"/>
            <a:headEnd/>
            <a:tailEnd/>
          </a:ln>
        </p:spPr>
      </p:pic>
      <p:sp>
        <p:nvSpPr>
          <p:cNvPr id="19459" name="Text Box 9"/>
          <p:cNvSpPr txBox="1">
            <a:spLocks noChangeArrowheads="1"/>
          </p:cNvSpPr>
          <p:nvPr/>
        </p:nvSpPr>
        <p:spPr bwMode="auto">
          <a:xfrm>
            <a:off x="179388" y="115888"/>
            <a:ext cx="2879725" cy="579437"/>
          </a:xfrm>
          <a:prstGeom prst="rect">
            <a:avLst/>
          </a:prstGeom>
          <a:noFill/>
          <a:ln w="9525">
            <a:noFill/>
            <a:miter lim="800000"/>
          </a:ln>
        </p:spPr>
        <p:txBody>
          <a:bodyPr>
            <a:spAutoFit/>
          </a:bodyPr>
          <a:lstStyle/>
          <a:p>
            <a:pPr>
              <a:spcBef>
                <a:spcPct val="50000"/>
              </a:spcBef>
            </a:pPr>
            <a:r>
              <a:rPr kumimoji="1" lang="en-US" altLang="zh-CN" sz="3200" b="1">
                <a:solidFill>
                  <a:srgbClr val="0000FF"/>
                </a:solidFill>
                <a:latin typeface="Times New Roman" panose="02020603050405020304" pitchFamily="18" charset="0"/>
                <a:ea typeface="黑体" panose="02010609060101010101" pitchFamily="2" charset="-122"/>
              </a:rPr>
              <a:t>5. </a:t>
            </a:r>
            <a:r>
              <a:rPr kumimoji="1" lang="zh-CN" altLang="en-US" sz="3200" b="1">
                <a:solidFill>
                  <a:srgbClr val="0000FF"/>
                </a:solidFill>
                <a:latin typeface="Times New Roman" panose="02020603050405020304" pitchFamily="18" charset="0"/>
                <a:ea typeface="黑体" panose="02010609060101010101" pitchFamily="2" charset="-122"/>
              </a:rPr>
              <a:t>季节效应</a:t>
            </a:r>
            <a:endParaRPr kumimoji="1" lang="zh-CN" altLang="en-US" sz="3200" b="1">
              <a:solidFill>
                <a:srgbClr val="0000FF"/>
              </a:solidFill>
              <a:latin typeface="Times New Roman" panose="02020603050405020304" pitchFamily="18" charset="0"/>
              <a:ea typeface="黑体" panose="02010609060101010101" pitchFamily="2" charset="-122"/>
            </a:endParaRPr>
          </a:p>
        </p:txBody>
      </p:sp>
      <p:grpSp>
        <p:nvGrpSpPr>
          <p:cNvPr id="2" name="Group 2"/>
          <p:cNvGrpSpPr/>
          <p:nvPr/>
        </p:nvGrpSpPr>
        <p:grpSpPr bwMode="auto">
          <a:xfrm>
            <a:off x="0" y="692150"/>
            <a:ext cx="2555875" cy="215900"/>
            <a:chOff x="58" y="1117"/>
            <a:chExt cx="2631" cy="181"/>
          </a:xfrm>
        </p:grpSpPr>
        <p:sp>
          <p:nvSpPr>
            <p:cNvPr id="19461"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9462"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1"/>
          <p:cNvSpPr txBox="1">
            <a:spLocks noChangeArrowheads="1"/>
          </p:cNvSpPr>
          <p:nvPr/>
        </p:nvSpPr>
        <p:spPr bwMode="auto">
          <a:xfrm>
            <a:off x="179388" y="115888"/>
            <a:ext cx="3887787" cy="579437"/>
          </a:xfrm>
          <a:prstGeom prst="rect">
            <a:avLst/>
          </a:prstGeom>
          <a:noFill/>
          <a:ln w="9525">
            <a:noFill/>
            <a:miter lim="800000"/>
          </a:ln>
        </p:spPr>
        <p:txBody>
          <a:bodyPr>
            <a:spAutoFit/>
          </a:bodyPr>
          <a:lstStyle/>
          <a:p>
            <a:pPr>
              <a:spcBef>
                <a:spcPct val="50000"/>
              </a:spcBef>
            </a:pPr>
            <a:r>
              <a:rPr kumimoji="1" lang="en-US" altLang="zh-CN" sz="3200" b="1">
                <a:solidFill>
                  <a:srgbClr val="0000FF"/>
                </a:solidFill>
                <a:latin typeface="Times New Roman" panose="02020603050405020304" pitchFamily="18" charset="0"/>
                <a:ea typeface="黑体" panose="02010609060101010101" pitchFamily="2" charset="-122"/>
              </a:rPr>
              <a:t>6. </a:t>
            </a:r>
            <a:r>
              <a:rPr kumimoji="1" lang="zh-CN" altLang="en-US" sz="3200" b="1">
                <a:solidFill>
                  <a:srgbClr val="0000FF"/>
                </a:solidFill>
                <a:latin typeface="Times New Roman" panose="02020603050405020304" pitchFamily="18" charset="0"/>
                <a:ea typeface="黑体" panose="02010609060101010101" pitchFamily="2" charset="-122"/>
              </a:rPr>
              <a:t>全球雨水线方程</a:t>
            </a:r>
            <a:endParaRPr kumimoji="1" lang="zh-CN" altLang="en-US" sz="3200" b="1">
              <a:solidFill>
                <a:srgbClr val="0000FF"/>
              </a:solidFill>
              <a:latin typeface="Times New Roman" panose="02020603050405020304" pitchFamily="18" charset="0"/>
              <a:ea typeface="黑体" panose="02010609060101010101" pitchFamily="2" charset="-122"/>
            </a:endParaRPr>
          </a:p>
        </p:txBody>
      </p:sp>
      <p:pic>
        <p:nvPicPr>
          <p:cNvPr id="20483" name="Picture 23" descr="D and 18O rain"/>
          <p:cNvPicPr>
            <a:picLocks noChangeAspect="1" noChangeArrowheads="1"/>
          </p:cNvPicPr>
          <p:nvPr/>
        </p:nvPicPr>
        <p:blipFill>
          <a:blip r:embed="rId1" cstate="print"/>
          <a:srcRect l="35005" t="5690" r="4779" b="5768"/>
          <a:stretch>
            <a:fillRect/>
          </a:stretch>
        </p:blipFill>
        <p:spPr bwMode="auto">
          <a:xfrm>
            <a:off x="1258888" y="1268413"/>
            <a:ext cx="6194425" cy="4479925"/>
          </a:xfrm>
          <a:prstGeom prst="rect">
            <a:avLst/>
          </a:prstGeom>
          <a:noFill/>
          <a:ln w="9525">
            <a:noFill/>
            <a:miter lim="800000"/>
            <a:headEnd/>
            <a:tailEnd/>
          </a:ln>
        </p:spPr>
      </p:pic>
      <p:sp>
        <p:nvSpPr>
          <p:cNvPr id="20484" name="Text Box 24"/>
          <p:cNvSpPr txBox="1">
            <a:spLocks noChangeArrowheads="1"/>
          </p:cNvSpPr>
          <p:nvPr/>
        </p:nvSpPr>
        <p:spPr bwMode="auto">
          <a:xfrm>
            <a:off x="2339975" y="5805488"/>
            <a:ext cx="4787900" cy="530225"/>
          </a:xfrm>
          <a:prstGeom prst="rect">
            <a:avLst/>
          </a:prstGeom>
          <a:noFill/>
          <a:ln w="9525">
            <a:noFill/>
            <a:miter lim="800000"/>
          </a:ln>
        </p:spPr>
        <p:txBody>
          <a:bodyPr>
            <a:spAutoFit/>
          </a:bodyPr>
          <a:lstStyle/>
          <a:p>
            <a:pPr>
              <a:lnSpc>
                <a:spcPct val="120000"/>
              </a:lnSpc>
              <a:spcAft>
                <a:spcPct val="40000"/>
              </a:spcAft>
            </a:pPr>
            <a:r>
              <a:rPr kumimoji="1" lang="zh-CN" altLang="zh-CN" sz="2400" b="1">
                <a:latin typeface="Times New Roman" panose="02020603050405020304" pitchFamily="18" charset="0"/>
                <a:ea typeface="华文新魏" panose="02010800040101010101" pitchFamily="2" charset="-122"/>
                <a:sym typeface="Symbol" panose="05050102010706020507" pitchFamily="18" charset="2"/>
              </a:rPr>
              <a:t></a:t>
            </a:r>
            <a:r>
              <a:rPr kumimoji="1" lang="en-US" altLang="zh-CN" sz="2400" b="1">
                <a:latin typeface="Times New Roman" panose="02020603050405020304" pitchFamily="18" charset="0"/>
                <a:ea typeface="华文新魏" panose="02010800040101010101" pitchFamily="2" charset="-122"/>
                <a:sym typeface="Symbol" panose="05050102010706020507" pitchFamily="18" charset="2"/>
              </a:rPr>
              <a:t>D = 8 </a:t>
            </a:r>
            <a:r>
              <a:rPr kumimoji="1" lang="zh-CN" altLang="zh-CN" sz="2400" b="1">
                <a:latin typeface="Times New Roman" panose="02020603050405020304" pitchFamily="18" charset="0"/>
                <a:ea typeface="华文新魏" panose="02010800040101010101" pitchFamily="2" charset="-122"/>
                <a:sym typeface="Symbol" panose="05050102010706020507" pitchFamily="18" charset="2"/>
              </a:rPr>
              <a:t></a:t>
            </a:r>
            <a:r>
              <a:rPr kumimoji="1" lang="en-US" altLang="zh-CN" sz="2400" b="1" baseline="30000">
                <a:latin typeface="Times New Roman" panose="02020603050405020304" pitchFamily="18" charset="0"/>
                <a:ea typeface="华文新魏" panose="02010800040101010101" pitchFamily="2" charset="-122"/>
                <a:sym typeface="Symbol" panose="05050102010706020507" pitchFamily="18" charset="2"/>
              </a:rPr>
              <a:t>18</a:t>
            </a:r>
            <a:r>
              <a:rPr kumimoji="1" lang="en-US" altLang="zh-CN" sz="2400" b="1">
                <a:latin typeface="Times New Roman" panose="02020603050405020304" pitchFamily="18" charset="0"/>
                <a:ea typeface="华文新魏" panose="02010800040101010101" pitchFamily="2" charset="-122"/>
                <a:sym typeface="Symbol" panose="05050102010706020507" pitchFamily="18" charset="2"/>
              </a:rPr>
              <a:t>O + 10 </a:t>
            </a:r>
            <a:r>
              <a:rPr kumimoji="1" lang="zh-CN" altLang="en-US" sz="2400" b="1">
                <a:latin typeface="Times New Roman" panose="02020603050405020304" pitchFamily="18" charset="0"/>
                <a:sym typeface="Symbol" panose="05050102010706020507" pitchFamily="18" charset="2"/>
              </a:rPr>
              <a:t>（</a:t>
            </a:r>
            <a:r>
              <a:rPr kumimoji="1" lang="en-US" altLang="zh-CN" sz="2400" b="1">
                <a:latin typeface="Times New Roman" panose="02020603050405020304" pitchFamily="18" charset="0"/>
                <a:sym typeface="Symbol" panose="05050102010706020507" pitchFamily="18" charset="2"/>
              </a:rPr>
              <a:t>Craig </a:t>
            </a:r>
            <a:r>
              <a:rPr kumimoji="1" lang="zh-CN" altLang="en-US" sz="2400" b="1">
                <a:latin typeface="Times New Roman" panose="02020603050405020304" pitchFamily="18" charset="0"/>
                <a:sym typeface="Symbol" panose="05050102010706020507" pitchFamily="18" charset="2"/>
              </a:rPr>
              <a:t>，</a:t>
            </a:r>
            <a:r>
              <a:rPr kumimoji="1" lang="en-US" altLang="zh-CN" sz="2400" b="1">
                <a:latin typeface="Times New Roman" panose="02020603050405020304" pitchFamily="18" charset="0"/>
                <a:sym typeface="Symbol" panose="05050102010706020507" pitchFamily="18" charset="2"/>
              </a:rPr>
              <a:t>1961) </a:t>
            </a:r>
            <a:endParaRPr kumimoji="1" lang="en-US" altLang="zh-CN" sz="2400" b="1">
              <a:latin typeface="Times New Roman" panose="02020603050405020304" pitchFamily="18" charset="0"/>
              <a:sym typeface="Symbol" panose="05050102010706020507" pitchFamily="18" charset="2"/>
            </a:endParaRPr>
          </a:p>
        </p:txBody>
      </p:sp>
      <p:grpSp>
        <p:nvGrpSpPr>
          <p:cNvPr id="2" name="Group 2"/>
          <p:cNvGrpSpPr/>
          <p:nvPr/>
        </p:nvGrpSpPr>
        <p:grpSpPr bwMode="auto">
          <a:xfrm>
            <a:off x="0" y="692150"/>
            <a:ext cx="3779838" cy="215900"/>
            <a:chOff x="58" y="1117"/>
            <a:chExt cx="2631" cy="181"/>
          </a:xfrm>
        </p:grpSpPr>
        <p:sp>
          <p:nvSpPr>
            <p:cNvPr id="20486"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20487"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t>目录</a:t>
            </a:r>
            <a:endParaRPr lang="zh-CN" altLang="en-US" b="1" dirty="0"/>
          </a:p>
        </p:txBody>
      </p:sp>
      <p:sp>
        <p:nvSpPr>
          <p:cNvPr id="3" name="内容占位符 2"/>
          <p:cNvSpPr>
            <a:spLocks noGrp="1"/>
          </p:cNvSpPr>
          <p:nvPr>
            <p:ph idx="1"/>
          </p:nvPr>
        </p:nvSpPr>
        <p:spPr>
          <a:xfrm>
            <a:off x="3214678" y="2357430"/>
            <a:ext cx="2471726" cy="2114552"/>
          </a:xfrm>
        </p:spPr>
        <p:txBody>
          <a:bodyPr/>
          <a:lstStyle/>
          <a:p>
            <a:pPr>
              <a:buNone/>
            </a:pPr>
            <a:r>
              <a:rPr lang="en-US" altLang="zh-CN" b="1" dirty="0" smtClean="0">
                <a:latin typeface="Times New Roman" panose="02020603050405020304" pitchFamily="18" charset="0"/>
                <a:cs typeface="Times New Roman" panose="02020603050405020304" pitchFamily="18" charset="0"/>
              </a:rPr>
              <a:t>1</a:t>
            </a:r>
            <a:r>
              <a:rPr lang="zh-CN" alt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D</a:t>
            </a:r>
            <a:r>
              <a:rPr lang="zh-CN" altLang="en-US" b="1" dirty="0" smtClean="0">
                <a:latin typeface="Times New Roman" panose="02020603050405020304" pitchFamily="18" charset="0"/>
                <a:cs typeface="Times New Roman" panose="02020603050405020304" pitchFamily="18" charset="0"/>
              </a:rPr>
              <a:t>和</a:t>
            </a:r>
            <a:r>
              <a:rPr lang="en-US" altLang="zh-CN" b="1" baseline="30000" dirty="0" smtClean="0">
                <a:latin typeface="Times New Roman" panose="02020603050405020304" pitchFamily="18" charset="0"/>
                <a:cs typeface="Times New Roman" panose="02020603050405020304" pitchFamily="18" charset="0"/>
              </a:rPr>
              <a:t>18</a:t>
            </a:r>
            <a:r>
              <a:rPr lang="en-US" altLang="zh-CN" b="1" dirty="0" smtClean="0">
                <a:latin typeface="Times New Roman" panose="02020603050405020304" pitchFamily="18" charset="0"/>
                <a:cs typeface="Times New Roman" panose="02020603050405020304" pitchFamily="18" charset="0"/>
              </a:rPr>
              <a:t>O</a:t>
            </a:r>
            <a:endParaRPr lang="en-US" altLang="zh-CN" b="1" dirty="0" smtClean="0">
              <a:latin typeface="Times New Roman" panose="02020603050405020304" pitchFamily="18" charset="0"/>
              <a:cs typeface="Times New Roman" panose="02020603050405020304" pitchFamily="18" charset="0"/>
            </a:endParaRPr>
          </a:p>
          <a:p>
            <a:pPr>
              <a:buNone/>
            </a:pPr>
            <a:r>
              <a:rPr lang="en-US" altLang="zh-CN" b="1" dirty="0" smtClean="0">
                <a:latin typeface="Times New Roman" panose="02020603050405020304" pitchFamily="18" charset="0"/>
                <a:cs typeface="Times New Roman" panose="02020603050405020304" pitchFamily="18" charset="0"/>
              </a:rPr>
              <a:t>2</a:t>
            </a:r>
            <a:r>
              <a:rPr lang="zh-CN" alt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C</a:t>
            </a:r>
            <a:endParaRPr lang="en-US" altLang="zh-CN" b="1" dirty="0" smtClean="0">
              <a:latin typeface="Times New Roman" panose="02020603050405020304" pitchFamily="18" charset="0"/>
              <a:cs typeface="Times New Roman" panose="02020603050405020304" pitchFamily="18" charset="0"/>
            </a:endParaRPr>
          </a:p>
          <a:p>
            <a:pPr>
              <a:buNone/>
            </a:pPr>
            <a:r>
              <a:rPr lang="en-US" altLang="zh-CN" b="1" dirty="0" smtClean="0">
                <a:latin typeface="Times New Roman" panose="02020603050405020304" pitchFamily="18" charset="0"/>
                <a:cs typeface="Times New Roman" panose="02020603050405020304" pitchFamily="18" charset="0"/>
              </a:rPr>
              <a:t>3</a:t>
            </a:r>
            <a:r>
              <a:rPr lang="zh-CN" altLang="en-US" b="1" dirty="0" smtClean="0">
                <a:latin typeface="Times New Roman" panose="02020603050405020304" pitchFamily="18" charset="0"/>
                <a:cs typeface="Times New Roman" panose="02020603050405020304" pitchFamily="18" charset="0"/>
              </a:rPr>
              <a:t>、</a:t>
            </a:r>
            <a:r>
              <a:rPr lang="en-US" altLang="zh-CN" b="1" dirty="0" smtClean="0">
                <a:latin typeface="Times New Roman" panose="02020603050405020304" pitchFamily="18" charset="0"/>
                <a:cs typeface="Times New Roman" panose="02020603050405020304" pitchFamily="18" charset="0"/>
              </a:rPr>
              <a:t>N</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5"/>
          <p:cNvSpPr txBox="1">
            <a:spLocks noChangeArrowheads="1"/>
          </p:cNvSpPr>
          <p:nvPr/>
        </p:nvSpPr>
        <p:spPr bwMode="auto">
          <a:xfrm>
            <a:off x="179388" y="115888"/>
            <a:ext cx="7921625" cy="641350"/>
          </a:xfrm>
          <a:prstGeom prst="rect">
            <a:avLst/>
          </a:prstGeom>
          <a:noFill/>
          <a:ln w="9525">
            <a:noFill/>
            <a:miter lim="800000"/>
          </a:ln>
        </p:spPr>
        <p:txBody>
          <a:bodyPr>
            <a:spAutoFit/>
          </a:bodyPr>
          <a:lstStyle/>
          <a:p>
            <a:pPr>
              <a:spcBef>
                <a:spcPct val="50000"/>
              </a:spcBef>
            </a:pPr>
            <a:r>
              <a:rPr lang="zh-CN" altLang="en-US" sz="3600" b="1">
                <a:solidFill>
                  <a:srgbClr val="0000FF"/>
                </a:solidFill>
                <a:latin typeface="Times New Roman" panose="02020603050405020304" pitchFamily="18" charset="0"/>
                <a:ea typeface="黑体" panose="02010609060101010101" pitchFamily="2" charset="-122"/>
              </a:rPr>
              <a:t>三、海水</a:t>
            </a:r>
            <a:r>
              <a:rPr lang="en-US" altLang="zh-CN" sz="3600" b="1" baseline="30000">
                <a:solidFill>
                  <a:srgbClr val="0000FF"/>
                </a:solidFill>
                <a:latin typeface="Times New Roman" panose="02020603050405020304" pitchFamily="18" charset="0"/>
                <a:ea typeface="黑体" panose="02010609060101010101" pitchFamily="2" charset="-122"/>
              </a:rPr>
              <a:t>2</a:t>
            </a:r>
            <a:r>
              <a:rPr lang="en-US" altLang="zh-CN" sz="3600" b="1">
                <a:solidFill>
                  <a:srgbClr val="0000FF"/>
                </a:solidFill>
                <a:latin typeface="Times New Roman" panose="02020603050405020304" pitchFamily="18" charset="0"/>
                <a:ea typeface="黑体" panose="02010609060101010101" pitchFamily="2" charset="-122"/>
              </a:rPr>
              <a:t>H</a:t>
            </a:r>
            <a:r>
              <a:rPr lang="zh-CN" altLang="en-US" sz="3600" b="1">
                <a:solidFill>
                  <a:srgbClr val="0000FF"/>
                </a:solidFill>
                <a:latin typeface="Times New Roman" panose="02020603050405020304" pitchFamily="18" charset="0"/>
                <a:ea typeface="黑体" panose="02010609060101010101" pitchFamily="2" charset="-122"/>
              </a:rPr>
              <a:t>、</a:t>
            </a:r>
            <a:r>
              <a:rPr lang="en-US" altLang="zh-CN" sz="3600" b="1" baseline="30000">
                <a:solidFill>
                  <a:srgbClr val="0000FF"/>
                </a:solidFill>
                <a:latin typeface="Times New Roman" panose="02020603050405020304" pitchFamily="18" charset="0"/>
                <a:ea typeface="黑体" panose="02010609060101010101" pitchFamily="2" charset="-122"/>
              </a:rPr>
              <a:t>18</a:t>
            </a:r>
            <a:r>
              <a:rPr lang="en-US" altLang="zh-CN" sz="3600" b="1">
                <a:solidFill>
                  <a:srgbClr val="0000FF"/>
                </a:solidFill>
                <a:latin typeface="Times New Roman" panose="02020603050405020304" pitchFamily="18" charset="0"/>
                <a:ea typeface="黑体" panose="02010609060101010101" pitchFamily="2" charset="-122"/>
              </a:rPr>
              <a:t>O</a:t>
            </a:r>
            <a:r>
              <a:rPr lang="zh-CN" altLang="en-US" sz="3600" b="1">
                <a:solidFill>
                  <a:srgbClr val="0000FF"/>
                </a:solidFill>
                <a:latin typeface="Times New Roman" panose="02020603050405020304" pitchFamily="18" charset="0"/>
                <a:ea typeface="黑体" panose="02010609060101010101" pitchFamily="2" charset="-122"/>
              </a:rPr>
              <a:t>同位素的变化及应用</a:t>
            </a:r>
            <a:endParaRPr lang="zh-CN" altLang="en-US" sz="3600" b="1">
              <a:solidFill>
                <a:srgbClr val="0000FF"/>
              </a:solidFill>
              <a:latin typeface="Times New Roman" panose="02020603050405020304" pitchFamily="18" charset="0"/>
              <a:ea typeface="黑体" panose="02010609060101010101" pitchFamily="2" charset="-122"/>
            </a:endParaRPr>
          </a:p>
        </p:txBody>
      </p:sp>
      <p:sp>
        <p:nvSpPr>
          <p:cNvPr id="119815" name="Text Box 7"/>
          <p:cNvSpPr txBox="1">
            <a:spLocks noChangeArrowheads="1"/>
          </p:cNvSpPr>
          <p:nvPr/>
        </p:nvSpPr>
        <p:spPr bwMode="auto">
          <a:xfrm>
            <a:off x="500034" y="2571744"/>
            <a:ext cx="8215370" cy="1303177"/>
          </a:xfrm>
          <a:prstGeom prst="rect">
            <a:avLst/>
          </a:prstGeom>
          <a:noFill/>
          <a:ln w="9525">
            <a:noFill/>
            <a:miter lim="800000"/>
          </a:ln>
        </p:spPr>
        <p:txBody>
          <a:bodyPr wrap="square">
            <a:spAutoFit/>
          </a:bodyPr>
          <a:lstStyle/>
          <a:p>
            <a:pPr marL="514350" indent="-514350" eaLnBrk="0" hangingPunct="0">
              <a:lnSpc>
                <a:spcPct val="150000"/>
              </a:lnSpc>
              <a:buAutoNum type="arabicPeriod"/>
            </a:pPr>
            <a:r>
              <a:rPr lang="zh-CN" altLang="en-US" sz="2800" b="1" dirty="0" smtClean="0">
                <a:solidFill>
                  <a:srgbClr val="0000FF"/>
                </a:solidFill>
                <a:latin typeface="Times New Roman" panose="02020603050405020304" pitchFamily="18" charset="0"/>
                <a:ea typeface="黑体" panose="02010609060101010101" pitchFamily="2" charset="-122"/>
              </a:rPr>
              <a:t>海气相互作用是海洋表层水发生同位素分馏；</a:t>
            </a:r>
            <a:endParaRPr lang="en-US" altLang="zh-CN" sz="2800" b="1" dirty="0" smtClean="0">
              <a:solidFill>
                <a:srgbClr val="0000FF"/>
              </a:solidFill>
              <a:latin typeface="Times New Roman" panose="02020603050405020304" pitchFamily="18" charset="0"/>
              <a:ea typeface="黑体" panose="02010609060101010101" pitchFamily="2" charset="-122"/>
            </a:endParaRPr>
          </a:p>
          <a:p>
            <a:pPr marL="514350" indent="-514350" eaLnBrk="0" hangingPunct="0">
              <a:lnSpc>
                <a:spcPct val="150000"/>
              </a:lnSpc>
              <a:buAutoNum type="arabicPeriod"/>
            </a:pPr>
            <a:r>
              <a:rPr lang="zh-CN" altLang="en-US" sz="2800" b="1" dirty="0" smtClean="0">
                <a:solidFill>
                  <a:srgbClr val="0000FF"/>
                </a:solidFill>
                <a:latin typeface="Times New Roman" panose="02020603050405020304" pitchFamily="18" charset="0"/>
                <a:ea typeface="黑体" panose="02010609060101010101" pitchFamily="2" charset="-122"/>
              </a:rPr>
              <a:t>海水混合使海洋内部同位素组成趋于均匀。</a:t>
            </a:r>
            <a:endParaRPr lang="en-US" altLang="en-US" sz="2800" b="1" dirty="0">
              <a:solidFill>
                <a:srgbClr val="0000FF"/>
              </a:solidFill>
              <a:latin typeface="Times New Roman" panose="02020603050405020304" pitchFamily="18" charset="0"/>
              <a:ea typeface="黑体" panose="02010609060101010101" pitchFamily="2" charset="-122"/>
            </a:endParaRPr>
          </a:p>
        </p:txBody>
      </p:sp>
      <p:grpSp>
        <p:nvGrpSpPr>
          <p:cNvPr id="2" name="Group 2"/>
          <p:cNvGrpSpPr/>
          <p:nvPr/>
        </p:nvGrpSpPr>
        <p:grpSpPr bwMode="auto">
          <a:xfrm>
            <a:off x="0" y="765175"/>
            <a:ext cx="8027988" cy="215900"/>
            <a:chOff x="58" y="1117"/>
            <a:chExt cx="2631" cy="181"/>
          </a:xfrm>
        </p:grpSpPr>
        <p:sp>
          <p:nvSpPr>
            <p:cNvPr id="21510"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21511"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5" name="Text Box 7"/>
          <p:cNvSpPr txBox="1">
            <a:spLocks noChangeArrowheads="1"/>
          </p:cNvSpPr>
          <p:nvPr/>
        </p:nvSpPr>
        <p:spPr bwMode="auto">
          <a:xfrm>
            <a:off x="323850" y="1196975"/>
            <a:ext cx="3025775" cy="579438"/>
          </a:xfrm>
          <a:prstGeom prst="rect">
            <a:avLst/>
          </a:prstGeom>
          <a:noFill/>
          <a:ln w="9525">
            <a:noFill/>
            <a:miter lim="800000"/>
          </a:ln>
        </p:spPr>
        <p:txBody>
          <a:bodyPr>
            <a:spAutoFit/>
          </a:bodyPr>
          <a:lstStyle/>
          <a:p>
            <a:pPr eaLnBrk="0" hangingPunct="0"/>
            <a:r>
              <a:rPr lang="zh-CN" altLang="en-US" sz="3200" b="1" dirty="0" smtClean="0">
                <a:solidFill>
                  <a:srgbClr val="0000FF"/>
                </a:solidFill>
                <a:latin typeface="Times New Roman" panose="02020603050405020304" pitchFamily="18" charset="0"/>
                <a:ea typeface="黑体" panose="02010609060101010101" pitchFamily="2" charset="-122"/>
              </a:rPr>
              <a:t>大洋</a:t>
            </a:r>
            <a:r>
              <a:rPr lang="el-GR" altLang="en-US" sz="3200" b="1" dirty="0" smtClean="0">
                <a:solidFill>
                  <a:srgbClr val="0000FF"/>
                </a:solidFill>
                <a:latin typeface="Times New Roman" panose="02020603050405020304" pitchFamily="18" charset="0"/>
                <a:ea typeface="黑体" panose="02010609060101010101" pitchFamily="2" charset="-122"/>
              </a:rPr>
              <a:t>δ</a:t>
            </a:r>
            <a:r>
              <a:rPr lang="en-US" altLang="en-US" sz="3200" b="1" baseline="30000" dirty="0">
                <a:solidFill>
                  <a:srgbClr val="0000FF"/>
                </a:solidFill>
                <a:latin typeface="Times New Roman" panose="02020603050405020304" pitchFamily="18" charset="0"/>
                <a:ea typeface="黑体" panose="02010609060101010101" pitchFamily="2" charset="-122"/>
              </a:rPr>
              <a:t>18</a:t>
            </a:r>
            <a:r>
              <a:rPr lang="en-US" altLang="en-US" sz="3200" b="1" dirty="0">
                <a:solidFill>
                  <a:srgbClr val="0000FF"/>
                </a:solidFill>
                <a:latin typeface="Times New Roman" panose="02020603050405020304" pitchFamily="18" charset="0"/>
                <a:ea typeface="黑体" panose="02010609060101010101" pitchFamily="2" charset="-122"/>
              </a:rPr>
              <a:t>O</a:t>
            </a:r>
            <a:r>
              <a:rPr lang="zh-CN" altLang="en-US" sz="3200" b="1" dirty="0">
                <a:solidFill>
                  <a:srgbClr val="0000FF"/>
                </a:solidFill>
                <a:latin typeface="Times New Roman" panose="02020603050405020304" pitchFamily="18" charset="0"/>
                <a:ea typeface="黑体" panose="02010609060101010101" pitchFamily="2" charset="-122"/>
              </a:rPr>
              <a:t>典型值</a:t>
            </a:r>
            <a:endParaRPr lang="en-US" altLang="en-US" sz="3200" b="1" dirty="0">
              <a:solidFill>
                <a:srgbClr val="0000FF"/>
              </a:solidFill>
              <a:latin typeface="Times New Roman" panose="02020603050405020304" pitchFamily="18" charset="0"/>
              <a:ea typeface="黑体" panose="02010609060101010101" pitchFamily="2" charset="-122"/>
            </a:endParaRPr>
          </a:p>
        </p:txBody>
      </p:sp>
      <p:pic>
        <p:nvPicPr>
          <p:cNvPr id="119816" name="Picture 8" descr="box 07-01a"/>
          <p:cNvPicPr>
            <a:picLocks noChangeAspect="1" noChangeArrowheads="1"/>
          </p:cNvPicPr>
          <p:nvPr/>
        </p:nvPicPr>
        <p:blipFill>
          <a:blip r:embed="rId1" cstate="print"/>
          <a:srcRect/>
          <a:stretch>
            <a:fillRect/>
          </a:stretch>
        </p:blipFill>
        <p:spPr bwMode="auto">
          <a:xfrm>
            <a:off x="0" y="1844675"/>
            <a:ext cx="9144000" cy="40957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
          <p:cNvGrpSpPr/>
          <p:nvPr/>
        </p:nvGrpSpPr>
        <p:grpSpPr bwMode="auto">
          <a:xfrm>
            <a:off x="2555875" y="981075"/>
            <a:ext cx="6192838" cy="5616575"/>
            <a:chOff x="0" y="164"/>
            <a:chExt cx="4241" cy="4032"/>
          </a:xfrm>
        </p:grpSpPr>
        <p:pic>
          <p:nvPicPr>
            <p:cNvPr id="22538" name="Picture 5" descr="图8-3-3"/>
            <p:cNvPicPr>
              <a:picLocks noChangeAspect="1" noChangeArrowheads="1"/>
            </p:cNvPicPr>
            <p:nvPr/>
          </p:nvPicPr>
          <p:blipFill>
            <a:blip r:embed="rId1" cstate="print"/>
            <a:srcRect l="2032" t="317"/>
            <a:stretch>
              <a:fillRect/>
            </a:stretch>
          </p:blipFill>
          <p:spPr bwMode="auto">
            <a:xfrm>
              <a:off x="0" y="164"/>
              <a:ext cx="4241" cy="4032"/>
            </a:xfrm>
            <a:prstGeom prst="rect">
              <a:avLst/>
            </a:prstGeom>
            <a:noFill/>
            <a:ln w="9525">
              <a:noFill/>
              <a:miter lim="800000"/>
              <a:headEnd/>
              <a:tailEnd/>
            </a:ln>
          </p:spPr>
        </p:pic>
        <p:sp>
          <p:nvSpPr>
            <p:cNvPr id="22539" name="AutoShape 7"/>
            <p:cNvSpPr>
              <a:spLocks noChangeArrowheads="1"/>
            </p:cNvSpPr>
            <p:nvPr/>
          </p:nvSpPr>
          <p:spPr bwMode="auto">
            <a:xfrm>
              <a:off x="1247" y="845"/>
              <a:ext cx="137" cy="227"/>
            </a:xfrm>
            <a:prstGeom prst="upArrow">
              <a:avLst>
                <a:gd name="adj1" fmla="val 50000"/>
                <a:gd name="adj2" fmla="val 41423"/>
              </a:avLst>
            </a:prstGeom>
            <a:solidFill>
              <a:srgbClr val="0000FF"/>
            </a:solidFill>
            <a:ln w="9525">
              <a:solidFill>
                <a:srgbClr val="0000FF"/>
              </a:solidFill>
              <a:miter lim="800000"/>
            </a:ln>
          </p:spPr>
          <p:txBody>
            <a:bodyPr vert="eaVert" wrap="none" anchor="ctr"/>
            <a:lstStyle/>
            <a:p>
              <a:endParaRPr lang="zh-CN" altLang="en-US"/>
            </a:p>
          </p:txBody>
        </p:sp>
        <p:sp>
          <p:nvSpPr>
            <p:cNvPr id="22540" name="AutoShape 8"/>
            <p:cNvSpPr>
              <a:spLocks noChangeArrowheads="1"/>
            </p:cNvSpPr>
            <p:nvPr/>
          </p:nvSpPr>
          <p:spPr bwMode="auto">
            <a:xfrm rot="1212916">
              <a:off x="613" y="655"/>
              <a:ext cx="136" cy="590"/>
            </a:xfrm>
            <a:prstGeom prst="downArrow">
              <a:avLst>
                <a:gd name="adj1" fmla="val 50000"/>
                <a:gd name="adj2" fmla="val 108456"/>
              </a:avLst>
            </a:prstGeom>
            <a:solidFill>
              <a:srgbClr val="0000FF"/>
            </a:solidFill>
            <a:ln w="9525">
              <a:solidFill>
                <a:srgbClr val="0000FF"/>
              </a:solidFill>
              <a:miter lim="800000"/>
            </a:ln>
          </p:spPr>
          <p:txBody>
            <a:bodyPr vert="eaVert" wrap="none" anchor="ctr"/>
            <a:lstStyle/>
            <a:p>
              <a:endParaRPr lang="zh-CN" altLang="en-US"/>
            </a:p>
          </p:txBody>
        </p:sp>
        <p:sp>
          <p:nvSpPr>
            <p:cNvPr id="22541" name="AutoShape 10"/>
            <p:cNvSpPr>
              <a:spLocks noChangeArrowheads="1"/>
            </p:cNvSpPr>
            <p:nvPr/>
          </p:nvSpPr>
          <p:spPr bwMode="auto">
            <a:xfrm rot="-1893484">
              <a:off x="1973" y="709"/>
              <a:ext cx="182" cy="499"/>
            </a:xfrm>
            <a:prstGeom prst="downArrow">
              <a:avLst>
                <a:gd name="adj1" fmla="val 50000"/>
                <a:gd name="adj2" fmla="val 68544"/>
              </a:avLst>
            </a:prstGeom>
            <a:solidFill>
              <a:srgbClr val="0000FF"/>
            </a:solidFill>
            <a:ln w="9525">
              <a:solidFill>
                <a:srgbClr val="0000FF"/>
              </a:solidFill>
              <a:miter lim="800000"/>
            </a:ln>
          </p:spPr>
          <p:txBody>
            <a:bodyPr vert="eaVert" wrap="none" anchor="ctr"/>
            <a:lstStyle/>
            <a:p>
              <a:endParaRPr lang="zh-CN" altLang="en-US"/>
            </a:p>
          </p:txBody>
        </p:sp>
      </p:grpSp>
      <p:sp>
        <p:nvSpPr>
          <p:cNvPr id="22531" name="Text Box 15"/>
          <p:cNvSpPr txBox="1">
            <a:spLocks noChangeArrowheads="1"/>
          </p:cNvSpPr>
          <p:nvPr/>
        </p:nvSpPr>
        <p:spPr bwMode="auto">
          <a:xfrm>
            <a:off x="179388" y="188913"/>
            <a:ext cx="4464050" cy="579437"/>
          </a:xfrm>
          <a:prstGeom prst="rect">
            <a:avLst/>
          </a:prstGeom>
          <a:noFill/>
          <a:ln w="9525">
            <a:noFill/>
            <a:miter lim="800000"/>
          </a:ln>
        </p:spPr>
        <p:txBody>
          <a:bodyPr>
            <a:spAutoFit/>
          </a:bodyPr>
          <a:lstStyle/>
          <a:p>
            <a:pPr>
              <a:spcBef>
                <a:spcPct val="50000"/>
              </a:spcBef>
            </a:pPr>
            <a:r>
              <a:rPr kumimoji="1" lang="en-US" altLang="zh-CN" sz="3200" b="1">
                <a:solidFill>
                  <a:srgbClr val="0000FF"/>
                </a:solidFill>
                <a:latin typeface="Times New Roman" panose="02020603050405020304" pitchFamily="18" charset="0"/>
                <a:ea typeface="黑体" panose="02010609060101010101" pitchFamily="2" charset="-122"/>
              </a:rPr>
              <a:t>2.  </a:t>
            </a:r>
            <a:r>
              <a:rPr kumimoji="1" lang="zh-CN" altLang="en-US" sz="3200" b="1">
                <a:solidFill>
                  <a:srgbClr val="0000FF"/>
                </a:solidFill>
                <a:latin typeface="Times New Roman" panose="02020603050405020304" pitchFamily="18" charset="0"/>
                <a:ea typeface="黑体" panose="02010609060101010101" pitchFamily="2" charset="-122"/>
              </a:rPr>
              <a:t>海水</a:t>
            </a:r>
            <a:r>
              <a:rPr kumimoji="1" lang="zh-CN" altLang="en-US" sz="3200" b="1">
                <a:solidFill>
                  <a:srgbClr val="0000FF"/>
                </a:solidFill>
                <a:latin typeface="Times New Roman" panose="02020603050405020304" pitchFamily="18" charset="0"/>
                <a:ea typeface="黑体" panose="02010609060101010101" pitchFamily="2" charset="-122"/>
                <a:sym typeface="Symbol" panose="05050102010706020507" pitchFamily="18" charset="2"/>
              </a:rPr>
              <a:t></a:t>
            </a:r>
            <a:r>
              <a:rPr kumimoji="1" lang="en-US" altLang="zh-CN" sz="3200" b="1" baseline="30000">
                <a:solidFill>
                  <a:srgbClr val="0000FF"/>
                </a:solidFill>
                <a:latin typeface="Times New Roman" panose="02020603050405020304" pitchFamily="18" charset="0"/>
                <a:ea typeface="黑体" panose="02010609060101010101" pitchFamily="2" charset="-122"/>
              </a:rPr>
              <a:t>18</a:t>
            </a:r>
            <a:r>
              <a:rPr kumimoji="1" lang="en-US" altLang="zh-CN" sz="3200" b="1">
                <a:solidFill>
                  <a:srgbClr val="0000FF"/>
                </a:solidFill>
                <a:latin typeface="Times New Roman" panose="02020603050405020304" pitchFamily="18" charset="0"/>
                <a:ea typeface="黑体" panose="02010609060101010101" pitchFamily="2" charset="-122"/>
              </a:rPr>
              <a:t>O</a:t>
            </a:r>
            <a:r>
              <a:rPr kumimoji="1" lang="zh-CN" altLang="en-US" sz="3200" b="1">
                <a:solidFill>
                  <a:srgbClr val="0000FF"/>
                </a:solidFill>
                <a:latin typeface="Times New Roman" panose="02020603050405020304" pitchFamily="18" charset="0"/>
                <a:ea typeface="黑体" panose="02010609060101010101" pitchFamily="2" charset="-122"/>
              </a:rPr>
              <a:t>的影响因素</a:t>
            </a:r>
            <a:endParaRPr kumimoji="1" lang="zh-CN" altLang="en-US" sz="3200" b="1">
              <a:solidFill>
                <a:srgbClr val="0000FF"/>
              </a:solidFill>
              <a:latin typeface="Times New Roman" panose="02020603050405020304" pitchFamily="18" charset="0"/>
              <a:ea typeface="黑体" panose="02010609060101010101" pitchFamily="2" charset="-122"/>
            </a:endParaRPr>
          </a:p>
        </p:txBody>
      </p:sp>
      <p:sp>
        <p:nvSpPr>
          <p:cNvPr id="22532" name="Text Box 16"/>
          <p:cNvSpPr txBox="1">
            <a:spLocks noChangeArrowheads="1"/>
          </p:cNvSpPr>
          <p:nvPr/>
        </p:nvSpPr>
        <p:spPr bwMode="auto">
          <a:xfrm>
            <a:off x="684213" y="2276475"/>
            <a:ext cx="1439862" cy="523220"/>
          </a:xfrm>
          <a:prstGeom prst="rect">
            <a:avLst/>
          </a:prstGeom>
          <a:noFill/>
          <a:ln w="25400">
            <a:solidFill>
              <a:srgbClr val="FF00FF"/>
            </a:solidFill>
            <a:miter lim="800000"/>
          </a:ln>
        </p:spPr>
        <p:txBody>
          <a:bodyPr>
            <a:spAutoFit/>
          </a:bodyPr>
          <a:lstStyle/>
          <a:p>
            <a:pPr>
              <a:spcBef>
                <a:spcPct val="20000"/>
              </a:spcBef>
              <a:buFont typeface="Wingdings" panose="05000000000000000000" pitchFamily="2" charset="2"/>
              <a:buChar char="l"/>
            </a:pPr>
            <a:r>
              <a:rPr lang="en-US" altLang="zh-CN" sz="2800" b="1" dirty="0">
                <a:latin typeface="Times New Roman" panose="02020603050405020304" pitchFamily="18" charset="0"/>
                <a:ea typeface="黑体" panose="02010609060101010101" pitchFamily="2" charset="-122"/>
              </a:rPr>
              <a:t> </a:t>
            </a:r>
            <a:r>
              <a:rPr lang="zh-CN" altLang="en-US" sz="2800" b="1" dirty="0">
                <a:latin typeface="Times New Roman" panose="02020603050405020304" pitchFamily="18" charset="0"/>
                <a:ea typeface="黑体" panose="02010609060101010101" pitchFamily="2" charset="-122"/>
              </a:rPr>
              <a:t>盐</a:t>
            </a:r>
            <a:r>
              <a:rPr lang="zh-CN" altLang="en-US" sz="2800" b="1" dirty="0" smtClean="0">
                <a:latin typeface="Times New Roman" panose="02020603050405020304" pitchFamily="18" charset="0"/>
                <a:ea typeface="黑体" panose="02010609060101010101" pitchFamily="2" charset="-122"/>
              </a:rPr>
              <a:t>度</a:t>
            </a:r>
            <a:endParaRPr lang="zh-CN" altLang="en-US" sz="2800" b="1" dirty="0">
              <a:latin typeface="Times New Roman" panose="02020603050405020304" pitchFamily="18" charset="0"/>
              <a:ea typeface="黑体" panose="02010609060101010101" pitchFamily="2" charset="-122"/>
            </a:endParaRPr>
          </a:p>
        </p:txBody>
      </p:sp>
      <p:sp>
        <p:nvSpPr>
          <p:cNvPr id="22533" name="AutoShape 17"/>
          <p:cNvSpPr>
            <a:spLocks noChangeArrowheads="1"/>
          </p:cNvSpPr>
          <p:nvPr/>
        </p:nvSpPr>
        <p:spPr bwMode="auto">
          <a:xfrm>
            <a:off x="1258888" y="3500438"/>
            <a:ext cx="433387" cy="503237"/>
          </a:xfrm>
          <a:prstGeom prst="downArrow">
            <a:avLst>
              <a:gd name="adj1" fmla="val 50000"/>
              <a:gd name="adj2" fmla="val 29029"/>
            </a:avLst>
          </a:prstGeom>
          <a:noFill/>
          <a:ln w="12700">
            <a:solidFill>
              <a:schemeClr val="tx1"/>
            </a:solidFill>
            <a:miter lim="800000"/>
          </a:ln>
        </p:spPr>
        <p:txBody>
          <a:bodyPr vert="eaVert" wrap="none" anchor="ctr"/>
          <a:lstStyle/>
          <a:p>
            <a:endParaRPr lang="zh-CN" altLang="en-US"/>
          </a:p>
        </p:txBody>
      </p:sp>
      <p:sp>
        <p:nvSpPr>
          <p:cNvPr id="22534" name="Text Box 18"/>
          <p:cNvSpPr txBox="1">
            <a:spLocks noChangeArrowheads="1"/>
          </p:cNvSpPr>
          <p:nvPr/>
        </p:nvSpPr>
        <p:spPr bwMode="auto">
          <a:xfrm>
            <a:off x="684213" y="4221163"/>
            <a:ext cx="1655762" cy="544512"/>
          </a:xfrm>
          <a:prstGeom prst="rect">
            <a:avLst/>
          </a:prstGeom>
          <a:noFill/>
          <a:ln w="25400">
            <a:solidFill>
              <a:srgbClr val="FF00FF"/>
            </a:solidFill>
            <a:miter lim="800000"/>
          </a:ln>
        </p:spPr>
        <p:txBody>
          <a:bodyPr>
            <a:spAutoFit/>
          </a:bodyPr>
          <a:lstStyle/>
          <a:p>
            <a:pPr algn="ctr">
              <a:spcBef>
                <a:spcPct val="20000"/>
              </a:spcBef>
              <a:buFont typeface="Wingdings" panose="05000000000000000000" pitchFamily="2" charset="2"/>
              <a:buNone/>
            </a:pPr>
            <a:r>
              <a:rPr lang="zh-CN" altLang="en-US" sz="2800" b="1">
                <a:latin typeface="Times New Roman" panose="02020603050405020304" pitchFamily="18" charset="0"/>
                <a:ea typeface="黑体" panose="02010609060101010101" pitchFamily="2" charset="-122"/>
              </a:rPr>
              <a:t>水团来源</a:t>
            </a:r>
            <a:endParaRPr lang="zh-CN" altLang="en-US" sz="2800" b="1">
              <a:latin typeface="Times New Roman" panose="02020603050405020304" pitchFamily="18" charset="0"/>
              <a:ea typeface="黑体" panose="02010609060101010101" pitchFamily="2" charset="-122"/>
            </a:endParaRPr>
          </a:p>
        </p:txBody>
      </p:sp>
      <p:grpSp>
        <p:nvGrpSpPr>
          <p:cNvPr id="3" name="Group 2"/>
          <p:cNvGrpSpPr/>
          <p:nvPr/>
        </p:nvGrpSpPr>
        <p:grpSpPr bwMode="auto">
          <a:xfrm>
            <a:off x="0" y="765175"/>
            <a:ext cx="4572000" cy="215900"/>
            <a:chOff x="58" y="1117"/>
            <a:chExt cx="2631" cy="181"/>
          </a:xfrm>
        </p:grpSpPr>
        <p:sp>
          <p:nvSpPr>
            <p:cNvPr id="22536"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22537"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Text Box 1032"/>
          <p:cNvSpPr txBox="1">
            <a:spLocks noChangeArrowheads="1"/>
          </p:cNvSpPr>
          <p:nvPr/>
        </p:nvSpPr>
        <p:spPr bwMode="auto">
          <a:xfrm>
            <a:off x="179388" y="115888"/>
            <a:ext cx="5219700" cy="579437"/>
          </a:xfrm>
          <a:prstGeom prst="rect">
            <a:avLst/>
          </a:prstGeom>
          <a:noFill/>
          <a:ln w="9525">
            <a:noFill/>
            <a:miter lim="800000"/>
          </a:ln>
        </p:spPr>
        <p:txBody>
          <a:bodyPr>
            <a:spAutoFit/>
          </a:bodyPr>
          <a:lstStyle/>
          <a:p>
            <a:pPr algn="ctr">
              <a:spcBef>
                <a:spcPct val="50000"/>
              </a:spcBef>
            </a:pPr>
            <a:r>
              <a:rPr kumimoji="1" lang="zh-CN" altLang="en-US" sz="3200" b="1">
                <a:solidFill>
                  <a:srgbClr val="0000FF"/>
                </a:solidFill>
                <a:latin typeface="Times New Roman" panose="02020603050405020304" pitchFamily="18" charset="0"/>
                <a:ea typeface="黑体" panose="02010609060101010101" pitchFamily="2" charset="-122"/>
              </a:rPr>
              <a:t>黑潮水入侵南海的</a:t>
            </a:r>
            <a:r>
              <a:rPr kumimoji="1" lang="zh-CN" altLang="en-US" sz="3200" b="1">
                <a:solidFill>
                  <a:srgbClr val="0000FF"/>
                </a:solidFill>
                <a:latin typeface="Times New Roman" panose="02020603050405020304" pitchFamily="18" charset="0"/>
                <a:ea typeface="黑体" panose="02010609060101010101" pitchFamily="2" charset="-122"/>
                <a:sym typeface="Symbol" panose="05050102010706020507" pitchFamily="18" charset="2"/>
              </a:rPr>
              <a:t></a:t>
            </a:r>
            <a:r>
              <a:rPr kumimoji="1" lang="en-US" altLang="zh-CN" sz="3200" b="1" baseline="30000">
                <a:solidFill>
                  <a:srgbClr val="0000FF"/>
                </a:solidFill>
                <a:latin typeface="Times New Roman" panose="02020603050405020304" pitchFamily="18" charset="0"/>
                <a:ea typeface="黑体" panose="02010609060101010101" pitchFamily="2" charset="-122"/>
              </a:rPr>
              <a:t>18</a:t>
            </a:r>
            <a:r>
              <a:rPr kumimoji="1" lang="en-US" altLang="zh-CN" sz="3200" b="1">
                <a:solidFill>
                  <a:srgbClr val="0000FF"/>
                </a:solidFill>
                <a:latin typeface="Times New Roman" panose="02020603050405020304" pitchFamily="18" charset="0"/>
                <a:ea typeface="黑体" panose="02010609060101010101" pitchFamily="2" charset="-122"/>
              </a:rPr>
              <a:t>O</a:t>
            </a:r>
            <a:r>
              <a:rPr kumimoji="1" lang="zh-CN" altLang="en-US" sz="3200" b="1">
                <a:solidFill>
                  <a:srgbClr val="0000FF"/>
                </a:solidFill>
                <a:latin typeface="Times New Roman" panose="02020603050405020304" pitchFamily="18" charset="0"/>
                <a:ea typeface="黑体" panose="02010609060101010101" pitchFamily="2" charset="-122"/>
              </a:rPr>
              <a:t>指示</a:t>
            </a:r>
            <a:endParaRPr kumimoji="1" lang="zh-CN" altLang="en-US" sz="3200" b="1">
              <a:solidFill>
                <a:srgbClr val="0000FF"/>
              </a:solidFill>
              <a:latin typeface="Times New Roman" panose="02020603050405020304" pitchFamily="18" charset="0"/>
              <a:ea typeface="黑体" panose="02010609060101010101" pitchFamily="2" charset="-122"/>
            </a:endParaRPr>
          </a:p>
        </p:txBody>
      </p:sp>
      <p:sp>
        <p:nvSpPr>
          <p:cNvPr id="3078" name="Rectangle 1035"/>
          <p:cNvSpPr>
            <a:spLocks noChangeArrowheads="1"/>
          </p:cNvSpPr>
          <p:nvPr/>
        </p:nvSpPr>
        <p:spPr bwMode="auto">
          <a:xfrm>
            <a:off x="0" y="1652588"/>
            <a:ext cx="9144000" cy="0"/>
          </a:xfrm>
          <a:prstGeom prst="rect">
            <a:avLst/>
          </a:prstGeom>
          <a:noFill/>
          <a:ln w="9525">
            <a:noFill/>
            <a:miter lim="800000"/>
          </a:ln>
        </p:spPr>
        <p:txBody>
          <a:bodyPr wrap="none" anchor="ctr">
            <a:spAutoFit/>
          </a:bodyPr>
          <a:lstStyle/>
          <a:p>
            <a:endParaRPr lang="zh-CN" altLang="en-US"/>
          </a:p>
        </p:txBody>
      </p:sp>
      <p:sp>
        <p:nvSpPr>
          <p:cNvPr id="3079" name="Rectangle 1037"/>
          <p:cNvSpPr>
            <a:spLocks noChangeArrowheads="1"/>
          </p:cNvSpPr>
          <p:nvPr/>
        </p:nvSpPr>
        <p:spPr bwMode="auto">
          <a:xfrm>
            <a:off x="0" y="1676400"/>
            <a:ext cx="9144000" cy="0"/>
          </a:xfrm>
          <a:prstGeom prst="rect">
            <a:avLst/>
          </a:prstGeom>
          <a:noFill/>
          <a:ln w="9525">
            <a:noFill/>
            <a:miter lim="800000"/>
          </a:ln>
        </p:spPr>
        <p:txBody>
          <a:bodyPr wrap="none" anchor="ctr">
            <a:spAutoFit/>
          </a:bodyPr>
          <a:lstStyle/>
          <a:p>
            <a:endParaRPr lang="zh-CN" altLang="en-US"/>
          </a:p>
        </p:txBody>
      </p:sp>
      <p:grpSp>
        <p:nvGrpSpPr>
          <p:cNvPr id="2" name="Group 1042"/>
          <p:cNvGrpSpPr/>
          <p:nvPr/>
        </p:nvGrpSpPr>
        <p:grpSpPr bwMode="auto">
          <a:xfrm>
            <a:off x="4572000" y="981075"/>
            <a:ext cx="4006850" cy="2701925"/>
            <a:chOff x="113" y="1570"/>
            <a:chExt cx="2524" cy="1702"/>
          </a:xfrm>
        </p:grpSpPr>
        <p:grpSp>
          <p:nvGrpSpPr>
            <p:cNvPr id="3" name="Group 1040"/>
            <p:cNvGrpSpPr/>
            <p:nvPr/>
          </p:nvGrpSpPr>
          <p:grpSpPr bwMode="auto">
            <a:xfrm>
              <a:off x="113" y="1570"/>
              <a:ext cx="2524" cy="1702"/>
              <a:chOff x="113" y="1570"/>
              <a:chExt cx="2524" cy="1702"/>
            </a:xfrm>
          </p:grpSpPr>
          <p:graphicFrame>
            <p:nvGraphicFramePr>
              <p:cNvPr id="3075" name="Object 1034"/>
              <p:cNvGraphicFramePr>
                <a:graphicFrameLocks noChangeAspect="1"/>
              </p:cNvGraphicFramePr>
              <p:nvPr/>
            </p:nvGraphicFramePr>
            <p:xfrm>
              <a:off x="113" y="1570"/>
              <a:ext cx="2524" cy="1702"/>
            </p:xfrm>
            <a:graphic>
              <a:graphicData uri="http://schemas.openxmlformats.org/presentationml/2006/ole">
                <mc:AlternateContent xmlns:mc="http://schemas.openxmlformats.org/markup-compatibility/2006">
                  <mc:Choice xmlns:v="urn:schemas-microsoft-com:vml" Requires="v">
                    <p:oleObj spid="_x0000_s2049" name="" r:id="rId1" imgW="9610725" imgH="6486525" progId="">
                      <p:embed/>
                    </p:oleObj>
                  </mc:Choice>
                  <mc:Fallback>
                    <p:oleObj name="" r:id="rId1" imgW="9610725" imgH="6486525" progId="">
                      <p:embed/>
                      <p:pic>
                        <p:nvPicPr>
                          <p:cNvPr id="0" name="Object 1034"/>
                          <p:cNvPicPr>
                            <a:picLocks noChangeAspect="1"/>
                          </p:cNvPicPr>
                          <p:nvPr/>
                        </p:nvPicPr>
                        <p:blipFill>
                          <a:blip r:embed="rId2"/>
                          <a:stretch>
                            <a:fillRect/>
                          </a:stretch>
                        </p:blipFill>
                        <p:spPr>
                          <a:xfrm>
                            <a:off x="113" y="1570"/>
                            <a:ext cx="2524" cy="1702"/>
                          </a:xfrm>
                          <a:prstGeom prst="rect">
                            <a:avLst/>
                          </a:prstGeom>
                          <a:noFill/>
                          <a:ln w="9525">
                            <a:noFill/>
                          </a:ln>
                        </p:spPr>
                      </p:pic>
                    </p:oleObj>
                  </mc:Fallback>
                </mc:AlternateContent>
              </a:graphicData>
            </a:graphic>
          </p:graphicFrame>
          <p:sp>
            <p:nvSpPr>
              <p:cNvPr id="3094" name="Oval 1039"/>
              <p:cNvSpPr>
                <a:spLocks noChangeArrowheads="1"/>
              </p:cNvSpPr>
              <p:nvPr/>
            </p:nvSpPr>
            <p:spPr bwMode="auto">
              <a:xfrm>
                <a:off x="1927" y="1933"/>
                <a:ext cx="545" cy="681"/>
              </a:xfrm>
              <a:prstGeom prst="ellipse">
                <a:avLst/>
              </a:prstGeom>
              <a:solidFill>
                <a:srgbClr val="FF0000">
                  <a:alpha val="38823"/>
                </a:srgbClr>
              </a:solidFill>
              <a:ln w="9525">
                <a:noFill/>
                <a:round/>
              </a:ln>
            </p:spPr>
            <p:txBody>
              <a:bodyPr wrap="none" anchor="ctr"/>
              <a:lstStyle/>
              <a:p>
                <a:endParaRPr lang="zh-CN" altLang="en-US"/>
              </a:p>
            </p:txBody>
          </p:sp>
        </p:grpSp>
        <p:sp>
          <p:nvSpPr>
            <p:cNvPr id="3093" name="Text Box 1041"/>
            <p:cNvSpPr txBox="1">
              <a:spLocks noChangeArrowheads="1"/>
            </p:cNvSpPr>
            <p:nvPr/>
          </p:nvSpPr>
          <p:spPr bwMode="auto">
            <a:xfrm>
              <a:off x="340" y="2976"/>
              <a:ext cx="952" cy="231"/>
            </a:xfrm>
            <a:prstGeom prst="rect">
              <a:avLst/>
            </a:prstGeom>
            <a:noFill/>
            <a:ln w="9525">
              <a:noFill/>
              <a:miter lim="800000"/>
            </a:ln>
          </p:spPr>
          <p:txBody>
            <a:bodyPr>
              <a:spAutoFit/>
            </a:bodyPr>
            <a:lstStyle/>
            <a:p>
              <a:pPr>
                <a:spcBef>
                  <a:spcPct val="50000"/>
                </a:spcBef>
              </a:pPr>
              <a:r>
                <a:rPr lang="en-US" altLang="zh-CN" b="1">
                  <a:solidFill>
                    <a:srgbClr val="FF0000"/>
                  </a:solidFill>
                  <a:latin typeface="Times New Roman" panose="02020603050405020304" pitchFamily="18" charset="0"/>
                </a:rPr>
                <a:t>surface </a:t>
              </a:r>
              <a:r>
                <a:rPr lang="en-US" altLang="zh-CN" b="1">
                  <a:solidFill>
                    <a:srgbClr val="FF0000"/>
                  </a:solidFill>
                  <a:latin typeface="Times New Roman" panose="02020603050405020304" pitchFamily="18" charset="0"/>
                  <a:sym typeface="Symbol" panose="05050102010706020507" pitchFamily="18" charset="2"/>
                </a:rPr>
                <a:t>D</a:t>
              </a:r>
              <a:endParaRPr lang="en-US" altLang="zh-CN" b="1">
                <a:solidFill>
                  <a:srgbClr val="FF0000"/>
                </a:solidFill>
                <a:latin typeface="Times New Roman" panose="02020603050405020304" pitchFamily="18" charset="0"/>
                <a:sym typeface="Symbol" panose="05050102010706020507" pitchFamily="18" charset="2"/>
              </a:endParaRPr>
            </a:p>
          </p:txBody>
        </p:sp>
      </p:grpSp>
      <p:grpSp>
        <p:nvGrpSpPr>
          <p:cNvPr id="4" name="Group 1045"/>
          <p:cNvGrpSpPr/>
          <p:nvPr/>
        </p:nvGrpSpPr>
        <p:grpSpPr bwMode="auto">
          <a:xfrm>
            <a:off x="395288" y="2276475"/>
            <a:ext cx="3851275" cy="3078163"/>
            <a:chOff x="3334" y="138"/>
            <a:chExt cx="2426" cy="1939"/>
          </a:xfrm>
        </p:grpSpPr>
        <p:grpSp>
          <p:nvGrpSpPr>
            <p:cNvPr id="5" name="Group 1043"/>
            <p:cNvGrpSpPr/>
            <p:nvPr/>
          </p:nvGrpSpPr>
          <p:grpSpPr bwMode="auto">
            <a:xfrm>
              <a:off x="3334" y="138"/>
              <a:ext cx="2426" cy="1939"/>
              <a:chOff x="3334" y="138"/>
              <a:chExt cx="2426" cy="1939"/>
            </a:xfrm>
          </p:grpSpPr>
          <p:pic>
            <p:nvPicPr>
              <p:cNvPr id="3090" name="Picture 1033" descr="F2-1"/>
              <p:cNvPicPr>
                <a:picLocks noChangeAspect="1" noChangeArrowheads="1"/>
              </p:cNvPicPr>
              <p:nvPr/>
            </p:nvPicPr>
            <p:blipFill>
              <a:blip r:embed="rId3" cstate="print"/>
              <a:srcRect/>
              <a:stretch>
                <a:fillRect/>
              </a:stretch>
            </p:blipFill>
            <p:spPr bwMode="auto">
              <a:xfrm>
                <a:off x="3334" y="138"/>
                <a:ext cx="2426" cy="1939"/>
              </a:xfrm>
              <a:prstGeom prst="rect">
                <a:avLst/>
              </a:prstGeom>
              <a:noFill/>
              <a:ln w="9525">
                <a:noFill/>
                <a:miter lim="800000"/>
                <a:headEnd/>
                <a:tailEnd/>
              </a:ln>
            </p:spPr>
          </p:pic>
          <p:sp>
            <p:nvSpPr>
              <p:cNvPr id="3091" name="Line 1038"/>
              <p:cNvSpPr>
                <a:spLocks noChangeShapeType="1"/>
              </p:cNvSpPr>
              <p:nvPr/>
            </p:nvSpPr>
            <p:spPr bwMode="auto">
              <a:xfrm>
                <a:off x="4558" y="1207"/>
                <a:ext cx="862" cy="0"/>
              </a:xfrm>
              <a:prstGeom prst="line">
                <a:avLst/>
              </a:prstGeom>
              <a:noFill/>
              <a:ln w="25400">
                <a:solidFill>
                  <a:srgbClr val="FF0000"/>
                </a:solidFill>
                <a:round/>
              </a:ln>
            </p:spPr>
            <p:txBody>
              <a:bodyPr/>
              <a:lstStyle/>
              <a:p>
                <a:endParaRPr lang="zh-CN" altLang="en-US"/>
              </a:p>
            </p:txBody>
          </p:sp>
        </p:grpSp>
        <p:sp>
          <p:nvSpPr>
            <p:cNvPr id="3089" name="Text Box 1044"/>
            <p:cNvSpPr txBox="1">
              <a:spLocks noChangeArrowheads="1"/>
            </p:cNvSpPr>
            <p:nvPr/>
          </p:nvSpPr>
          <p:spPr bwMode="auto">
            <a:xfrm>
              <a:off x="3470" y="1797"/>
              <a:ext cx="771" cy="231"/>
            </a:xfrm>
            <a:prstGeom prst="rect">
              <a:avLst/>
            </a:prstGeom>
            <a:noFill/>
            <a:ln w="9525">
              <a:noFill/>
              <a:miter lim="800000"/>
            </a:ln>
          </p:spPr>
          <p:txBody>
            <a:bodyPr>
              <a:spAutoFit/>
            </a:bodyPr>
            <a:lstStyle/>
            <a:p>
              <a:pPr>
                <a:spcBef>
                  <a:spcPct val="50000"/>
                </a:spcBef>
              </a:pPr>
              <a:r>
                <a:rPr lang="en-US" altLang="zh-CN" b="1">
                  <a:solidFill>
                    <a:srgbClr val="FF0000"/>
                  </a:solidFill>
                  <a:latin typeface="Times New Roman" panose="02020603050405020304" pitchFamily="18" charset="0"/>
                </a:rPr>
                <a:t>Mar 1992</a:t>
              </a:r>
              <a:endParaRPr lang="en-US" altLang="zh-CN" b="1">
                <a:solidFill>
                  <a:srgbClr val="FF0000"/>
                </a:solidFill>
                <a:latin typeface="Times New Roman" panose="02020603050405020304" pitchFamily="18" charset="0"/>
              </a:endParaRPr>
            </a:p>
          </p:txBody>
        </p:sp>
      </p:grpSp>
      <p:grpSp>
        <p:nvGrpSpPr>
          <p:cNvPr id="6" name="Group 1047"/>
          <p:cNvGrpSpPr/>
          <p:nvPr/>
        </p:nvGrpSpPr>
        <p:grpSpPr bwMode="auto">
          <a:xfrm>
            <a:off x="4500563" y="3644900"/>
            <a:ext cx="4006850" cy="3065463"/>
            <a:chOff x="2789" y="2389"/>
            <a:chExt cx="2524" cy="1931"/>
          </a:xfrm>
        </p:grpSpPr>
        <p:graphicFrame>
          <p:nvGraphicFramePr>
            <p:cNvPr id="3074" name="Object 1036"/>
            <p:cNvGraphicFramePr>
              <a:graphicFrameLocks noChangeAspect="1"/>
            </p:cNvGraphicFramePr>
            <p:nvPr/>
          </p:nvGraphicFramePr>
          <p:xfrm>
            <a:off x="2789" y="2389"/>
            <a:ext cx="2524" cy="1931"/>
          </p:xfrm>
          <a:graphic>
            <a:graphicData uri="http://schemas.openxmlformats.org/presentationml/2006/ole">
              <mc:AlternateContent xmlns:mc="http://schemas.openxmlformats.org/markup-compatibility/2006">
                <mc:Choice xmlns:v="urn:schemas-microsoft-com:vml" Requires="v">
                  <p:oleObj spid="_x0000_s2050" name="" r:id="rId4" imgW="8963025" imgH="6848475" progId="">
                    <p:embed/>
                  </p:oleObj>
                </mc:Choice>
                <mc:Fallback>
                  <p:oleObj name="" r:id="rId4" imgW="8963025" imgH="6848475" progId="">
                    <p:embed/>
                    <p:pic>
                      <p:nvPicPr>
                        <p:cNvPr id="0" name="Object 1036"/>
                        <p:cNvPicPr>
                          <a:picLocks noChangeAspect="1"/>
                        </p:cNvPicPr>
                        <p:nvPr/>
                      </p:nvPicPr>
                      <p:blipFill>
                        <a:blip r:embed="rId5"/>
                        <a:stretch>
                          <a:fillRect/>
                        </a:stretch>
                      </p:blipFill>
                      <p:spPr>
                        <a:xfrm>
                          <a:off x="2789" y="2389"/>
                          <a:ext cx="2524" cy="1931"/>
                        </a:xfrm>
                        <a:prstGeom prst="rect">
                          <a:avLst/>
                        </a:prstGeom>
                        <a:noFill/>
                        <a:ln w="9525">
                          <a:noFill/>
                        </a:ln>
                      </p:spPr>
                    </p:pic>
                  </p:oleObj>
                </mc:Fallback>
              </mc:AlternateContent>
            </a:graphicData>
          </a:graphic>
        </p:graphicFrame>
        <p:sp>
          <p:nvSpPr>
            <p:cNvPr id="3087" name="Oval 1046"/>
            <p:cNvSpPr>
              <a:spLocks noChangeArrowheads="1"/>
            </p:cNvSpPr>
            <p:nvPr/>
          </p:nvSpPr>
          <p:spPr bwMode="auto">
            <a:xfrm>
              <a:off x="4604" y="2568"/>
              <a:ext cx="680" cy="1044"/>
            </a:xfrm>
            <a:prstGeom prst="ellipse">
              <a:avLst/>
            </a:prstGeom>
            <a:solidFill>
              <a:srgbClr val="FF0000">
                <a:alpha val="38039"/>
              </a:srgbClr>
            </a:solidFill>
            <a:ln w="9525">
              <a:noFill/>
              <a:round/>
            </a:ln>
          </p:spPr>
          <p:txBody>
            <a:bodyPr wrap="none" anchor="ctr"/>
            <a:lstStyle/>
            <a:p>
              <a:endParaRPr lang="zh-CN" altLang="en-US"/>
            </a:p>
          </p:txBody>
        </p:sp>
      </p:grpSp>
      <p:sp>
        <p:nvSpPr>
          <p:cNvPr id="3083" name="Text Box 1048"/>
          <p:cNvSpPr txBox="1">
            <a:spLocks noChangeArrowheads="1"/>
          </p:cNvSpPr>
          <p:nvPr/>
        </p:nvSpPr>
        <p:spPr bwMode="auto">
          <a:xfrm>
            <a:off x="2268538" y="5589588"/>
            <a:ext cx="1800225" cy="336550"/>
          </a:xfrm>
          <a:prstGeom prst="rect">
            <a:avLst/>
          </a:prstGeom>
          <a:noFill/>
          <a:ln w="9525">
            <a:noFill/>
            <a:miter lim="800000"/>
          </a:ln>
        </p:spPr>
        <p:txBody>
          <a:bodyPr>
            <a:spAutoFit/>
          </a:bodyPr>
          <a:lstStyle/>
          <a:p>
            <a:pPr>
              <a:spcBef>
                <a:spcPct val="50000"/>
              </a:spcBef>
            </a:pPr>
            <a:r>
              <a:rPr lang="zh-CN" altLang="en-US" sz="1600" b="1">
                <a:latin typeface="Times New Roman" panose="02020603050405020304" pitchFamily="18" charset="0"/>
                <a:ea typeface="黑体" panose="02010609060101010101" pitchFamily="2" charset="-122"/>
              </a:rPr>
              <a:t>黄奕普等，</a:t>
            </a:r>
            <a:r>
              <a:rPr lang="en-US" altLang="zh-CN" sz="1600" b="1">
                <a:latin typeface="Times New Roman" panose="02020603050405020304" pitchFamily="18" charset="0"/>
                <a:ea typeface="黑体" panose="02010609060101010101" pitchFamily="2" charset="-122"/>
              </a:rPr>
              <a:t>1996</a:t>
            </a:r>
            <a:endParaRPr lang="en-US" altLang="zh-CN" sz="1600" b="1">
              <a:latin typeface="Times New Roman" panose="02020603050405020304" pitchFamily="18" charset="0"/>
              <a:ea typeface="黑体" panose="02010609060101010101" pitchFamily="2" charset="-122"/>
            </a:endParaRPr>
          </a:p>
        </p:txBody>
      </p:sp>
      <p:grpSp>
        <p:nvGrpSpPr>
          <p:cNvPr id="7" name="Group 2"/>
          <p:cNvGrpSpPr/>
          <p:nvPr/>
        </p:nvGrpSpPr>
        <p:grpSpPr bwMode="auto">
          <a:xfrm>
            <a:off x="0" y="692150"/>
            <a:ext cx="5364163" cy="215900"/>
            <a:chOff x="58" y="1117"/>
            <a:chExt cx="2631" cy="181"/>
          </a:xfrm>
        </p:grpSpPr>
        <p:sp>
          <p:nvSpPr>
            <p:cNvPr id="3085"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3086"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4"/>
          <p:cNvGraphicFramePr>
            <a:graphicFrameLocks noChangeAspect="1"/>
          </p:cNvGraphicFramePr>
          <p:nvPr>
            <p:ph idx="1"/>
          </p:nvPr>
        </p:nvGraphicFramePr>
        <p:xfrm>
          <a:off x="250825" y="1196975"/>
          <a:ext cx="8713788" cy="4938713"/>
        </p:xfrm>
        <a:graphic>
          <a:graphicData uri="http://schemas.openxmlformats.org/presentationml/2006/ole">
            <mc:AlternateContent xmlns:mc="http://schemas.openxmlformats.org/markup-compatibility/2006">
              <mc:Choice xmlns:v="urn:schemas-microsoft-com:vml" Requires="v">
                <p:oleObj spid="_x0000_s3073" name="SPW 10.0 Graph" r:id="rId1" imgW="196129275" imgH="125949075" progId="">
                  <p:embed/>
                </p:oleObj>
              </mc:Choice>
              <mc:Fallback>
                <p:oleObj name="SPW 10.0 Graph" r:id="rId1" imgW="196129275" imgH="125949075" progId="">
                  <p:embed/>
                  <p:pic>
                    <p:nvPicPr>
                      <p:cNvPr id="0" name="Object 4"/>
                      <p:cNvPicPr>
                        <a:picLocks noChangeAspect="1"/>
                      </p:cNvPicPr>
                      <p:nvPr/>
                    </p:nvPicPr>
                    <p:blipFill>
                      <a:blip r:embed="rId2"/>
                      <a:srcRect t="11786"/>
                      <a:stretch>
                        <a:fillRect/>
                      </a:stretch>
                    </p:blipFill>
                    <p:spPr>
                      <a:xfrm>
                        <a:off x="250825" y="1196975"/>
                        <a:ext cx="8713788" cy="4938713"/>
                      </a:xfrm>
                      <a:prstGeom prst="rect">
                        <a:avLst/>
                      </a:prstGeom>
                      <a:noFill/>
                      <a:ln w="9525">
                        <a:noFill/>
                      </a:ln>
                    </p:spPr>
                  </p:pic>
                </p:oleObj>
              </mc:Fallback>
            </mc:AlternateContent>
          </a:graphicData>
        </a:graphic>
      </p:graphicFrame>
      <p:sp>
        <p:nvSpPr>
          <p:cNvPr id="4099" name="Text Box 10"/>
          <p:cNvSpPr txBox="1">
            <a:spLocks noChangeArrowheads="1"/>
          </p:cNvSpPr>
          <p:nvPr/>
        </p:nvSpPr>
        <p:spPr bwMode="auto">
          <a:xfrm>
            <a:off x="179388" y="188913"/>
            <a:ext cx="5219700" cy="579437"/>
          </a:xfrm>
          <a:prstGeom prst="rect">
            <a:avLst/>
          </a:prstGeom>
          <a:noFill/>
          <a:ln w="9525">
            <a:noFill/>
            <a:miter lim="800000"/>
          </a:ln>
        </p:spPr>
        <p:txBody>
          <a:bodyPr>
            <a:spAutoFit/>
          </a:bodyPr>
          <a:lstStyle/>
          <a:p>
            <a:pPr>
              <a:spcBef>
                <a:spcPct val="50000"/>
              </a:spcBef>
            </a:pPr>
            <a:r>
              <a:rPr kumimoji="1" lang="zh-CN" altLang="en-US" sz="3200" b="1">
                <a:solidFill>
                  <a:srgbClr val="0000FF"/>
                </a:solidFill>
                <a:latin typeface="Times New Roman" panose="02020603050405020304" pitchFamily="18" charset="0"/>
                <a:ea typeface="黑体" panose="02010609060101010101" pitchFamily="2" charset="-122"/>
              </a:rPr>
              <a:t>北冰洋水团的</a:t>
            </a:r>
            <a:r>
              <a:rPr kumimoji="1" lang="zh-CN" altLang="en-US" sz="3200" b="1">
                <a:solidFill>
                  <a:srgbClr val="0000FF"/>
                </a:solidFill>
                <a:latin typeface="Times New Roman" panose="02020603050405020304" pitchFamily="18" charset="0"/>
                <a:ea typeface="黑体" panose="02010609060101010101" pitchFamily="2" charset="-122"/>
                <a:sym typeface="Symbol" panose="05050102010706020507" pitchFamily="18" charset="2"/>
              </a:rPr>
              <a:t></a:t>
            </a:r>
            <a:r>
              <a:rPr kumimoji="1" lang="en-US" altLang="zh-CN" sz="3200" b="1" baseline="30000">
                <a:solidFill>
                  <a:srgbClr val="0000FF"/>
                </a:solidFill>
                <a:latin typeface="Times New Roman" panose="02020603050405020304" pitchFamily="18" charset="0"/>
                <a:ea typeface="黑体" panose="02010609060101010101" pitchFamily="2" charset="-122"/>
              </a:rPr>
              <a:t>18</a:t>
            </a:r>
            <a:r>
              <a:rPr kumimoji="1" lang="en-US" altLang="zh-CN" sz="3200" b="1">
                <a:solidFill>
                  <a:srgbClr val="0000FF"/>
                </a:solidFill>
                <a:latin typeface="Times New Roman" panose="02020603050405020304" pitchFamily="18" charset="0"/>
                <a:ea typeface="黑体" panose="02010609060101010101" pitchFamily="2" charset="-122"/>
              </a:rPr>
              <a:t>O</a:t>
            </a:r>
            <a:r>
              <a:rPr kumimoji="1" lang="zh-CN" altLang="en-US" sz="3200" b="1">
                <a:solidFill>
                  <a:srgbClr val="0000FF"/>
                </a:solidFill>
                <a:latin typeface="Times New Roman" panose="02020603050405020304" pitchFamily="18" charset="0"/>
                <a:ea typeface="黑体" panose="02010609060101010101" pitchFamily="2" charset="-122"/>
              </a:rPr>
              <a:t>特征</a:t>
            </a:r>
            <a:endParaRPr kumimoji="1" lang="zh-CN" altLang="en-US" sz="3200" b="1">
              <a:solidFill>
                <a:srgbClr val="0000FF"/>
              </a:solidFill>
              <a:latin typeface="Times New Roman" panose="02020603050405020304" pitchFamily="18" charset="0"/>
              <a:ea typeface="黑体" panose="02010609060101010101" pitchFamily="2" charset="-122"/>
            </a:endParaRPr>
          </a:p>
        </p:txBody>
      </p:sp>
      <p:grpSp>
        <p:nvGrpSpPr>
          <p:cNvPr id="2" name="Group 2"/>
          <p:cNvGrpSpPr/>
          <p:nvPr/>
        </p:nvGrpSpPr>
        <p:grpSpPr bwMode="auto">
          <a:xfrm>
            <a:off x="0" y="765175"/>
            <a:ext cx="4572000" cy="215900"/>
            <a:chOff x="58" y="1117"/>
            <a:chExt cx="2631" cy="181"/>
          </a:xfrm>
        </p:grpSpPr>
        <p:sp>
          <p:nvSpPr>
            <p:cNvPr id="4101"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4102"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ext Box 7"/>
          <p:cNvSpPr txBox="1">
            <a:spLocks noChangeArrowheads="1"/>
          </p:cNvSpPr>
          <p:nvPr/>
        </p:nvSpPr>
        <p:spPr bwMode="auto">
          <a:xfrm>
            <a:off x="179388" y="115888"/>
            <a:ext cx="7921625" cy="641350"/>
          </a:xfrm>
          <a:prstGeom prst="rect">
            <a:avLst/>
          </a:prstGeom>
          <a:noFill/>
          <a:ln w="9525">
            <a:noFill/>
            <a:miter lim="800000"/>
          </a:ln>
        </p:spPr>
        <p:txBody>
          <a:bodyPr>
            <a:spAutoFit/>
          </a:bodyPr>
          <a:lstStyle/>
          <a:p>
            <a:pPr>
              <a:spcBef>
                <a:spcPct val="50000"/>
              </a:spcBef>
            </a:pPr>
            <a:r>
              <a:rPr lang="zh-CN" altLang="en-US" sz="3600" b="1">
                <a:solidFill>
                  <a:srgbClr val="0000FF"/>
                </a:solidFill>
                <a:latin typeface="Times New Roman" panose="02020603050405020304" pitchFamily="18" charset="0"/>
                <a:ea typeface="黑体" panose="02010609060101010101" pitchFamily="2" charset="-122"/>
              </a:rPr>
              <a:t>四、冰期</a:t>
            </a:r>
            <a:r>
              <a:rPr lang="en-US" altLang="zh-CN" sz="3600" b="1">
                <a:solidFill>
                  <a:srgbClr val="0000FF"/>
                </a:solidFill>
                <a:latin typeface="Times New Roman" panose="02020603050405020304" pitchFamily="18" charset="0"/>
                <a:ea typeface="黑体" panose="02010609060101010101" pitchFamily="2" charset="-122"/>
              </a:rPr>
              <a:t>—</a:t>
            </a:r>
            <a:r>
              <a:rPr lang="zh-CN" altLang="en-US" sz="3600" b="1">
                <a:solidFill>
                  <a:srgbClr val="0000FF"/>
                </a:solidFill>
                <a:latin typeface="Times New Roman" panose="02020603050405020304" pitchFamily="18" charset="0"/>
                <a:ea typeface="黑体" panose="02010609060101010101" pitchFamily="2" charset="-122"/>
              </a:rPr>
              <a:t>间冰期海水</a:t>
            </a:r>
            <a:r>
              <a:rPr lang="en-US" altLang="zh-CN" sz="3600" b="1" baseline="30000">
                <a:solidFill>
                  <a:srgbClr val="0000FF"/>
                </a:solidFill>
                <a:latin typeface="Times New Roman" panose="02020603050405020304" pitchFamily="18" charset="0"/>
                <a:ea typeface="黑体" panose="02010609060101010101" pitchFamily="2" charset="-122"/>
              </a:rPr>
              <a:t>18</a:t>
            </a:r>
            <a:r>
              <a:rPr lang="en-US" altLang="zh-CN" sz="3600" b="1">
                <a:solidFill>
                  <a:srgbClr val="0000FF"/>
                </a:solidFill>
                <a:latin typeface="Times New Roman" panose="02020603050405020304" pitchFamily="18" charset="0"/>
                <a:ea typeface="黑体" panose="02010609060101010101" pitchFamily="2" charset="-122"/>
              </a:rPr>
              <a:t>O</a:t>
            </a:r>
            <a:r>
              <a:rPr lang="zh-CN" altLang="en-US" sz="3600" b="1">
                <a:solidFill>
                  <a:srgbClr val="0000FF"/>
                </a:solidFill>
                <a:latin typeface="Times New Roman" panose="02020603050405020304" pitchFamily="18" charset="0"/>
                <a:ea typeface="黑体" panose="02010609060101010101" pitchFamily="2" charset="-122"/>
              </a:rPr>
              <a:t>变化及应用</a:t>
            </a:r>
            <a:endParaRPr lang="zh-CN" altLang="en-US" sz="3600" b="1">
              <a:solidFill>
                <a:srgbClr val="0000FF"/>
              </a:solidFill>
              <a:latin typeface="Times New Roman" panose="02020603050405020304" pitchFamily="18" charset="0"/>
              <a:ea typeface="黑体" panose="02010609060101010101" pitchFamily="2" charset="-122"/>
            </a:endParaRPr>
          </a:p>
        </p:txBody>
      </p:sp>
      <p:grpSp>
        <p:nvGrpSpPr>
          <p:cNvPr id="2" name="Group 11"/>
          <p:cNvGrpSpPr/>
          <p:nvPr/>
        </p:nvGrpSpPr>
        <p:grpSpPr bwMode="auto">
          <a:xfrm>
            <a:off x="2744788" y="1052513"/>
            <a:ext cx="6399212" cy="5616575"/>
            <a:chOff x="1162" y="663"/>
            <a:chExt cx="4031" cy="3538"/>
          </a:xfrm>
        </p:grpSpPr>
        <p:pic>
          <p:nvPicPr>
            <p:cNvPr id="24584" name="Picture 2"/>
            <p:cNvPicPr>
              <a:picLocks noChangeAspect="1" noChangeArrowheads="1"/>
            </p:cNvPicPr>
            <p:nvPr/>
          </p:nvPicPr>
          <p:blipFill>
            <a:blip r:embed="rId1" cstate="print"/>
            <a:srcRect b="8893"/>
            <a:stretch>
              <a:fillRect/>
            </a:stretch>
          </p:blipFill>
          <p:spPr bwMode="auto">
            <a:xfrm>
              <a:off x="1162" y="663"/>
              <a:ext cx="3073" cy="3538"/>
            </a:xfrm>
            <a:prstGeom prst="rect">
              <a:avLst/>
            </a:prstGeom>
            <a:noFill/>
            <a:ln w="9525">
              <a:noFill/>
              <a:miter lim="800000"/>
              <a:headEnd/>
              <a:tailEnd/>
            </a:ln>
          </p:spPr>
        </p:pic>
        <p:sp>
          <p:nvSpPr>
            <p:cNvPr id="24585" name="Line 9"/>
            <p:cNvSpPr>
              <a:spLocks noChangeShapeType="1"/>
            </p:cNvSpPr>
            <p:nvPr/>
          </p:nvSpPr>
          <p:spPr bwMode="auto">
            <a:xfrm flipH="1" flipV="1">
              <a:off x="4014" y="2432"/>
              <a:ext cx="272" cy="272"/>
            </a:xfrm>
            <a:prstGeom prst="line">
              <a:avLst/>
            </a:prstGeom>
            <a:noFill/>
            <a:ln w="38100">
              <a:solidFill>
                <a:srgbClr val="0000FF"/>
              </a:solidFill>
              <a:round/>
              <a:tailEnd type="triangle" w="med" len="med"/>
            </a:ln>
          </p:spPr>
          <p:txBody>
            <a:bodyPr/>
            <a:lstStyle/>
            <a:p>
              <a:endParaRPr lang="zh-CN" altLang="en-US"/>
            </a:p>
          </p:txBody>
        </p:sp>
        <p:sp>
          <p:nvSpPr>
            <p:cNvPr id="24586" name="Text Box 10"/>
            <p:cNvSpPr txBox="1">
              <a:spLocks noChangeArrowheads="1"/>
            </p:cNvSpPr>
            <p:nvPr/>
          </p:nvSpPr>
          <p:spPr bwMode="auto">
            <a:xfrm>
              <a:off x="4241" y="2750"/>
              <a:ext cx="952" cy="442"/>
            </a:xfrm>
            <a:prstGeom prst="rect">
              <a:avLst/>
            </a:prstGeom>
            <a:noFill/>
            <a:ln w="9525">
              <a:noFill/>
              <a:miter lim="800000"/>
            </a:ln>
          </p:spPr>
          <p:txBody>
            <a:bodyPr>
              <a:spAutoFit/>
            </a:bodyPr>
            <a:lstStyle/>
            <a:p>
              <a:pPr>
                <a:spcBef>
                  <a:spcPct val="50000"/>
                </a:spcBef>
              </a:pPr>
              <a:r>
                <a:rPr lang="zh-CN" altLang="en-US" sz="2000" b="1">
                  <a:solidFill>
                    <a:srgbClr val="0000FF"/>
                  </a:solidFill>
                  <a:latin typeface="Times New Roman" panose="02020603050405020304" pitchFamily="18" charset="0"/>
                  <a:ea typeface="黑体" panose="02010609060101010101" pitchFamily="2" charset="-122"/>
                </a:rPr>
                <a:t>沉积物岩心有孔虫重构</a:t>
              </a:r>
              <a:endParaRPr lang="zh-CN" altLang="en-US" sz="2000" b="1">
                <a:solidFill>
                  <a:srgbClr val="0000FF"/>
                </a:solidFill>
                <a:latin typeface="Times New Roman" panose="02020603050405020304" pitchFamily="18" charset="0"/>
                <a:ea typeface="黑体" panose="02010609060101010101" pitchFamily="2" charset="-122"/>
              </a:endParaRPr>
            </a:p>
          </p:txBody>
        </p:sp>
      </p:grpSp>
      <p:sp>
        <p:nvSpPr>
          <p:cNvPr id="24580" name="Text Box 12"/>
          <p:cNvSpPr txBox="1">
            <a:spLocks noChangeArrowheads="1"/>
          </p:cNvSpPr>
          <p:nvPr/>
        </p:nvSpPr>
        <p:spPr bwMode="auto">
          <a:xfrm>
            <a:off x="179388" y="2492375"/>
            <a:ext cx="2592387" cy="1160463"/>
          </a:xfrm>
          <a:prstGeom prst="rect">
            <a:avLst/>
          </a:prstGeom>
          <a:noFill/>
          <a:ln w="9525">
            <a:noFill/>
            <a:miter lim="800000"/>
          </a:ln>
        </p:spPr>
        <p:txBody>
          <a:bodyPr lIns="18000" rIns="18000">
            <a:spAutoFit/>
          </a:bodyPr>
          <a:lstStyle/>
          <a:p>
            <a:pPr>
              <a:spcBef>
                <a:spcPct val="50000"/>
              </a:spcBef>
              <a:buFont typeface="Wingdings" panose="05000000000000000000" pitchFamily="2" charset="2"/>
              <a:buChar char="l"/>
            </a:pPr>
            <a:r>
              <a:rPr lang="en-US" altLang="zh-CN" sz="2800" b="1">
                <a:latin typeface="Times New Roman" panose="02020603050405020304" pitchFamily="18" charset="0"/>
                <a:ea typeface="黑体" panose="02010609060101010101" pitchFamily="2" charset="-122"/>
              </a:rPr>
              <a:t> </a:t>
            </a:r>
            <a:r>
              <a:rPr lang="zh-CN" altLang="en-US" sz="2800" b="1">
                <a:latin typeface="Times New Roman" panose="02020603050405020304" pitchFamily="18" charset="0"/>
                <a:ea typeface="黑体" panose="02010609060101010101" pitchFamily="2" charset="-122"/>
              </a:rPr>
              <a:t>温度的影响</a:t>
            </a:r>
            <a:endParaRPr lang="zh-CN" altLang="en-US" sz="2800" b="1">
              <a:latin typeface="Times New Roman" panose="02020603050405020304" pitchFamily="18" charset="0"/>
              <a:ea typeface="黑体" panose="02010609060101010101" pitchFamily="2" charset="-122"/>
            </a:endParaRPr>
          </a:p>
          <a:p>
            <a:pPr>
              <a:spcBef>
                <a:spcPct val="50000"/>
              </a:spcBef>
              <a:buFont typeface="Wingdings" panose="05000000000000000000" pitchFamily="2" charset="2"/>
              <a:buChar char="l"/>
            </a:pPr>
            <a:r>
              <a:rPr lang="zh-CN" altLang="en-US" sz="2800" b="1">
                <a:latin typeface="Times New Roman" panose="02020603050405020304" pitchFamily="18" charset="0"/>
                <a:ea typeface="黑体" panose="02010609060101010101" pitchFamily="2" charset="-122"/>
              </a:rPr>
              <a:t> 盐度的影响</a:t>
            </a:r>
            <a:endParaRPr lang="zh-CN" altLang="en-US" sz="2800" b="1">
              <a:latin typeface="Times New Roman" panose="02020603050405020304" pitchFamily="18" charset="0"/>
              <a:ea typeface="黑体" panose="02010609060101010101" pitchFamily="2" charset="-122"/>
            </a:endParaRPr>
          </a:p>
        </p:txBody>
      </p:sp>
      <p:grpSp>
        <p:nvGrpSpPr>
          <p:cNvPr id="3" name="Group 2"/>
          <p:cNvGrpSpPr/>
          <p:nvPr/>
        </p:nvGrpSpPr>
        <p:grpSpPr bwMode="auto">
          <a:xfrm>
            <a:off x="0" y="765175"/>
            <a:ext cx="8027988" cy="215900"/>
            <a:chOff x="58" y="1117"/>
            <a:chExt cx="2631" cy="181"/>
          </a:xfrm>
        </p:grpSpPr>
        <p:sp>
          <p:nvSpPr>
            <p:cNvPr id="24582"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24583"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6"/>
          <p:cNvPicPr>
            <a:picLocks noChangeAspect="1" noChangeArrowheads="1"/>
          </p:cNvPicPr>
          <p:nvPr/>
        </p:nvPicPr>
        <p:blipFill>
          <a:blip r:embed="rId1" cstate="print"/>
          <a:srcRect/>
          <a:stretch>
            <a:fillRect/>
          </a:stretch>
        </p:blipFill>
        <p:spPr bwMode="auto">
          <a:xfrm>
            <a:off x="539750" y="836613"/>
            <a:ext cx="6840538" cy="5835650"/>
          </a:xfrm>
          <a:prstGeom prst="rect">
            <a:avLst/>
          </a:prstGeom>
          <a:noFill/>
          <a:ln w="9525">
            <a:noFill/>
            <a:miter lim="800000"/>
            <a:headEnd/>
            <a:tailEnd/>
          </a:ln>
        </p:spPr>
      </p:pic>
      <p:sp>
        <p:nvSpPr>
          <p:cNvPr id="25603" name="Text Box 11"/>
          <p:cNvSpPr txBox="1">
            <a:spLocks noChangeArrowheads="1"/>
          </p:cNvSpPr>
          <p:nvPr/>
        </p:nvSpPr>
        <p:spPr bwMode="auto">
          <a:xfrm>
            <a:off x="179388" y="115888"/>
            <a:ext cx="3671887" cy="585787"/>
          </a:xfrm>
          <a:prstGeom prst="rect">
            <a:avLst/>
          </a:prstGeom>
          <a:noFill/>
          <a:ln w="25400" algn="ctr">
            <a:noFill/>
            <a:miter lim="800000"/>
          </a:ln>
        </p:spPr>
        <p:txBody>
          <a:bodyPr>
            <a:spAutoFit/>
          </a:bodyPr>
          <a:lstStyle/>
          <a:p>
            <a:pPr>
              <a:spcBef>
                <a:spcPct val="50000"/>
              </a:spcBef>
            </a:pPr>
            <a:r>
              <a:rPr lang="zh-CN" altLang="en-US" sz="3200" b="1">
                <a:solidFill>
                  <a:srgbClr val="0000FF"/>
                </a:solidFill>
                <a:latin typeface="Times New Roman" panose="02020603050405020304" pitchFamily="18" charset="0"/>
                <a:ea typeface="黑体" panose="02010609060101010101" pitchFamily="2" charset="-122"/>
              </a:rPr>
              <a:t>冰期</a:t>
            </a:r>
            <a:r>
              <a:rPr lang="en-US" altLang="zh-CN" sz="3200" b="1">
                <a:solidFill>
                  <a:srgbClr val="0000FF"/>
                </a:solidFill>
                <a:latin typeface="Times New Roman" panose="02020603050405020304" pitchFamily="18" charset="0"/>
                <a:ea typeface="黑体" panose="02010609060101010101" pitchFamily="2" charset="-122"/>
              </a:rPr>
              <a:t>-</a:t>
            </a:r>
            <a:r>
              <a:rPr lang="zh-CN" altLang="en-US" sz="3200" b="1">
                <a:solidFill>
                  <a:srgbClr val="0000FF"/>
                </a:solidFill>
                <a:latin typeface="Times New Roman" panose="02020603050405020304" pitchFamily="18" charset="0"/>
                <a:ea typeface="黑体" panose="02010609060101010101" pitchFamily="2" charset="-122"/>
              </a:rPr>
              <a:t>间冰期</a:t>
            </a:r>
            <a:r>
              <a:rPr lang="zh-CN" altLang="en-US" sz="3200" b="1">
                <a:solidFill>
                  <a:srgbClr val="0000FF"/>
                </a:solidFill>
                <a:latin typeface="Times New Roman" panose="02020603050405020304" pitchFamily="18" charset="0"/>
                <a:ea typeface="黑体" panose="02010609060101010101" pitchFamily="2" charset="-122"/>
                <a:sym typeface="Symbol" panose="05050102010706020507" pitchFamily="18" charset="2"/>
              </a:rPr>
              <a:t>的重构</a:t>
            </a:r>
            <a:endParaRPr lang="zh-CN" altLang="en-US" sz="3200" b="1">
              <a:solidFill>
                <a:srgbClr val="0000FF"/>
              </a:solidFill>
              <a:latin typeface="Times New Roman" panose="02020603050405020304" pitchFamily="18" charset="0"/>
              <a:ea typeface="黑体" panose="02010609060101010101" pitchFamily="2" charset="-122"/>
            </a:endParaRPr>
          </a:p>
        </p:txBody>
      </p:sp>
      <p:sp>
        <p:nvSpPr>
          <p:cNvPr id="25604" name="Text Box 15"/>
          <p:cNvSpPr txBox="1">
            <a:spLocks noChangeArrowheads="1"/>
          </p:cNvSpPr>
          <p:nvPr/>
        </p:nvSpPr>
        <p:spPr bwMode="auto">
          <a:xfrm>
            <a:off x="4787900" y="6521450"/>
            <a:ext cx="4356100" cy="338138"/>
          </a:xfrm>
          <a:prstGeom prst="rect">
            <a:avLst/>
          </a:prstGeom>
          <a:noFill/>
          <a:ln w="9525">
            <a:noFill/>
            <a:miter lim="800000"/>
          </a:ln>
        </p:spPr>
        <p:txBody>
          <a:bodyPr>
            <a:spAutoFit/>
          </a:bodyPr>
          <a:lstStyle/>
          <a:p>
            <a:pPr>
              <a:spcBef>
                <a:spcPct val="50000"/>
              </a:spcBef>
            </a:pPr>
            <a:r>
              <a:rPr lang="en-US" altLang="zh-CN" sz="1600" b="1">
                <a:latin typeface="Times New Roman" panose="02020603050405020304" pitchFamily="18" charset="0"/>
              </a:rPr>
              <a:t>Lisiecki and Raymo, Paleoceanography ,2005</a:t>
            </a:r>
            <a:endParaRPr lang="en-US" altLang="zh-CN" sz="1600" b="1">
              <a:latin typeface="Times New Roman" panose="02020603050405020304" pitchFamily="18" charset="0"/>
            </a:endParaRPr>
          </a:p>
        </p:txBody>
      </p:sp>
      <p:grpSp>
        <p:nvGrpSpPr>
          <p:cNvPr id="2" name="Group 2"/>
          <p:cNvGrpSpPr/>
          <p:nvPr/>
        </p:nvGrpSpPr>
        <p:grpSpPr bwMode="auto">
          <a:xfrm>
            <a:off x="0" y="620713"/>
            <a:ext cx="3924300" cy="215900"/>
            <a:chOff x="58" y="1117"/>
            <a:chExt cx="2631" cy="181"/>
          </a:xfrm>
        </p:grpSpPr>
        <p:sp>
          <p:nvSpPr>
            <p:cNvPr id="25606"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25607"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p>
            <a:fld id="{7ED0637A-7033-4DD8-AAD9-BA450F6F58A5}" type="datetime1">
              <a:rPr lang="zh-CN" altLang="en-US"/>
            </a:fld>
            <a:endParaRPr lang="en-US" altLang="zh-CN"/>
          </a:p>
        </p:txBody>
      </p:sp>
      <p:sp>
        <p:nvSpPr>
          <p:cNvPr id="4" name="页脚占位符 2"/>
          <p:cNvSpPr>
            <a:spLocks noGrp="1"/>
          </p:cNvSpPr>
          <p:nvPr>
            <p:ph type="ftr" sz="quarter" idx="11"/>
          </p:nvPr>
        </p:nvSpPr>
        <p:spPr/>
        <p:txBody>
          <a:bodyPr/>
          <a:lstStyle/>
          <a:p>
            <a:r>
              <a:rPr lang="en-US" altLang="zh-CN"/>
              <a:t>第5章  同位素地球化学Part4</a:t>
            </a:r>
            <a:endParaRPr lang="en-US" altLang="zh-CN"/>
          </a:p>
        </p:txBody>
      </p:sp>
      <p:sp>
        <p:nvSpPr>
          <p:cNvPr id="5" name="灯片编号占位符 3"/>
          <p:cNvSpPr>
            <a:spLocks noGrp="1"/>
          </p:cNvSpPr>
          <p:nvPr>
            <p:ph type="sldNum" sz="quarter" idx="12"/>
          </p:nvPr>
        </p:nvSpPr>
        <p:spPr/>
        <p:txBody>
          <a:bodyPr/>
          <a:lstStyle/>
          <a:p>
            <a:fld id="{10F31149-88A1-40BE-8E87-B104AB09D4EF}" type="slidenum">
              <a:rPr lang="en-US" altLang="zh-CN"/>
            </a:fld>
            <a:endParaRPr lang="en-US" altLang="zh-CN"/>
          </a:p>
        </p:txBody>
      </p:sp>
      <p:pic>
        <p:nvPicPr>
          <p:cNvPr id="181253" name="Picture 1029" descr="中国现代大气降水氢氧同位素"/>
          <p:cNvPicPr>
            <a:picLocks noChangeAspect="1" noChangeArrowheads="1"/>
          </p:cNvPicPr>
          <p:nvPr/>
        </p:nvPicPr>
        <p:blipFill>
          <a:blip r:embed="rId1" cstate="print"/>
          <a:srcRect/>
          <a:stretch>
            <a:fillRect/>
          </a:stretch>
        </p:blipFill>
        <p:spPr bwMode="auto">
          <a:xfrm>
            <a:off x="466725" y="176213"/>
            <a:ext cx="8208963" cy="6492875"/>
          </a:xfrm>
          <a:prstGeom prst="rect">
            <a:avLst/>
          </a:prstGeom>
          <a:noFill/>
        </p:spPr>
      </p:pic>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7" name="Rectangle 3"/>
          <p:cNvSpPr>
            <a:spLocks noGrp="1" noChangeArrowheads="1"/>
          </p:cNvSpPr>
          <p:nvPr>
            <p:ph type="body" idx="1"/>
          </p:nvPr>
        </p:nvSpPr>
        <p:spPr>
          <a:xfrm>
            <a:off x="357158" y="2060575"/>
            <a:ext cx="8569325" cy="3468688"/>
          </a:xfrm>
          <a:noFill/>
        </p:spPr>
        <p:txBody>
          <a:bodyPr/>
          <a:lstStyle/>
          <a:p>
            <a:pPr lvl="2">
              <a:buClr>
                <a:srgbClr val="FF00FF"/>
              </a:buClr>
              <a:buSzPct val="90000"/>
              <a:buNone/>
            </a:pPr>
            <a:r>
              <a:rPr lang="en-US" altLang="zh-CN" sz="3200" b="1" dirty="0" smtClean="0">
                <a:latin typeface="Times New Roman" panose="02020603050405020304" pitchFamily="18" charset="0"/>
                <a:ea typeface="黑体" panose="02010609060101010101" pitchFamily="2" charset="-122"/>
                <a:cs typeface="Times New Roman" panose="02020603050405020304" pitchFamily="18" charset="0"/>
              </a:rPr>
              <a:t>   1/2Si</a:t>
            </a:r>
            <a:r>
              <a:rPr lang="en-US" altLang="zh-CN" sz="3200" b="1" baseline="30000" dirty="0" smtClean="0">
                <a:latin typeface="Times New Roman" panose="02020603050405020304" pitchFamily="18" charset="0"/>
                <a:ea typeface="黑体" panose="02010609060101010101" pitchFamily="2" charset="-122"/>
                <a:cs typeface="Times New Roman" panose="02020603050405020304" pitchFamily="18" charset="0"/>
              </a:rPr>
              <a:t>16</a:t>
            </a:r>
            <a:r>
              <a:rPr lang="en-US" altLang="zh-CN" sz="3200" b="1" dirty="0" smtClean="0">
                <a:latin typeface="Times New Roman" panose="02020603050405020304" pitchFamily="18" charset="0"/>
                <a:ea typeface="黑体" panose="02010609060101010101" pitchFamily="2" charset="-122"/>
                <a:cs typeface="Times New Roman" panose="02020603050405020304" pitchFamily="18" charset="0"/>
              </a:rPr>
              <a:t>O</a:t>
            </a:r>
            <a:r>
              <a:rPr lang="en-US" altLang="zh-CN" sz="3200" b="1"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en-US" altLang="zh-CN" sz="3200" b="1" dirty="0" smtClean="0">
                <a:latin typeface="Times New Roman" panose="02020603050405020304" pitchFamily="18" charset="0"/>
                <a:ea typeface="黑体" panose="02010609060101010101" pitchFamily="2" charset="-122"/>
                <a:cs typeface="Times New Roman" panose="02020603050405020304" pitchFamily="18" charset="0"/>
              </a:rPr>
              <a:t>+H</a:t>
            </a:r>
            <a:r>
              <a:rPr lang="en-US" altLang="zh-CN" sz="3200" b="1"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en-US" altLang="zh-CN" sz="3200" b="1"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lang="en-US" altLang="zh-CN" sz="3200" b="1" dirty="0" smtClean="0">
                <a:latin typeface="Times New Roman" panose="02020603050405020304" pitchFamily="18" charset="0"/>
                <a:ea typeface="黑体" panose="02010609060101010101" pitchFamily="2" charset="-122"/>
                <a:cs typeface="Times New Roman" panose="02020603050405020304" pitchFamily="18" charset="0"/>
              </a:rPr>
              <a:t>O</a:t>
            </a:r>
            <a:r>
              <a:rPr lang="en-US" altLang="zh-CN" sz="3200" b="1" dirty="0">
                <a:latin typeface="Times New Roman" panose="02020603050405020304" pitchFamily="18" charset="0"/>
                <a:ea typeface="黑体" panose="02010609060101010101" pitchFamily="2" charset="-122"/>
                <a:cs typeface="Times New Roman" panose="02020603050405020304" pitchFamily="18" charset="0"/>
              </a:rPr>
              <a:t>→1/2Si</a:t>
            </a:r>
            <a:r>
              <a:rPr lang="en-US" altLang="zh-CN" sz="3200" b="1"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3200" b="1" dirty="0">
                <a:latin typeface="Times New Roman" panose="02020603050405020304" pitchFamily="18" charset="0"/>
                <a:ea typeface="黑体" panose="02010609060101010101" pitchFamily="2" charset="-122"/>
                <a:cs typeface="Times New Roman" panose="02020603050405020304" pitchFamily="18" charset="0"/>
              </a:rPr>
              <a:t>O</a:t>
            </a:r>
            <a:r>
              <a:rPr lang="en-US" altLang="zh-CN" sz="3200" b="1" baseline="-25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3200" b="1" dirty="0">
                <a:latin typeface="Times New Roman" panose="02020603050405020304" pitchFamily="18" charset="0"/>
                <a:ea typeface="黑体" panose="02010609060101010101" pitchFamily="2" charset="-122"/>
                <a:cs typeface="Times New Roman" panose="02020603050405020304" pitchFamily="18" charset="0"/>
              </a:rPr>
              <a:t>+H</a:t>
            </a:r>
            <a:r>
              <a:rPr lang="en-US" altLang="zh-CN" sz="3200" b="1" baseline="-25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3200" b="1" baseline="30000" dirty="0">
                <a:latin typeface="Times New Roman" panose="02020603050405020304" pitchFamily="18" charset="0"/>
                <a:ea typeface="黑体" panose="02010609060101010101" pitchFamily="2" charset="-122"/>
                <a:cs typeface="Times New Roman" panose="02020603050405020304" pitchFamily="18" charset="0"/>
              </a:rPr>
              <a:t>16</a:t>
            </a:r>
            <a:r>
              <a:rPr lang="en-US" altLang="zh-CN" sz="3200" b="1" dirty="0">
                <a:latin typeface="Times New Roman" panose="02020603050405020304" pitchFamily="18" charset="0"/>
                <a:ea typeface="黑体" panose="02010609060101010101" pitchFamily="2" charset="-122"/>
                <a:cs typeface="Times New Roman" panose="02020603050405020304" pitchFamily="18" charset="0"/>
              </a:rPr>
              <a:t>O</a:t>
            </a:r>
            <a:endParaRPr lang="en-US" altLang="zh-CN" sz="3200" b="1"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CC"/>
              </a:buClr>
              <a:buSzPct val="120000"/>
              <a:buNone/>
            </a:pPr>
            <a:r>
              <a:rPr lang="en-US" altLang="zh-CN" b="1"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b="1"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b="1" dirty="0">
                <a:latin typeface="Times New Roman" panose="02020603050405020304" pitchFamily="18" charset="0"/>
                <a:ea typeface="黑体" panose="02010609060101010101" pitchFamily="2" charset="-122"/>
                <a:cs typeface="Times New Roman" panose="02020603050405020304" pitchFamily="18" charset="0"/>
              </a:rPr>
              <a:t>25℃</a:t>
            </a:r>
            <a:r>
              <a:rPr lang="zh-CN" altLang="en-US" b="1" dirty="0">
                <a:latin typeface="Times New Roman" panose="02020603050405020304" pitchFamily="18" charset="0"/>
                <a:ea typeface="黑体" panose="02010609060101010101" pitchFamily="2" charset="-122"/>
                <a:cs typeface="Times New Roman" panose="02020603050405020304" pitchFamily="18" charset="0"/>
              </a:rPr>
              <a:t>，</a:t>
            </a:r>
            <a:r>
              <a:rPr lang="en-US" altLang="zh-CN" b="1" dirty="0">
                <a:latin typeface="Times New Roman" panose="02020603050405020304" pitchFamily="18" charset="0"/>
                <a:ea typeface="黑体" panose="02010609060101010101" pitchFamily="2" charset="-122"/>
                <a:cs typeface="Times New Roman" panose="02020603050405020304" pitchFamily="18" charset="0"/>
              </a:rPr>
              <a:t>α=1.0492)</a:t>
            </a: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 </a:t>
            </a:r>
            <a:endParaRPr lang="en-US" altLang="zh-CN" sz="2800" b="1"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CC"/>
              </a:buClr>
              <a:buSzPct val="120000"/>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其结果是</a:t>
            </a:r>
            <a:r>
              <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岩石中富集了</a:t>
            </a:r>
            <a:r>
              <a:rPr lang="en-US" altLang="zh-CN" baseline="300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a:latin typeface="Times New Roman" panose="02020603050405020304" pitchFamily="18" charset="0"/>
                <a:ea typeface="黑体" panose="02010609060101010101" pitchFamily="2" charset="-122"/>
                <a:cs typeface="Times New Roman" panose="02020603050405020304" pitchFamily="18" charset="0"/>
              </a:rPr>
              <a:t>，水中富集了</a:t>
            </a:r>
            <a:r>
              <a:rPr lang="en-US" altLang="zh-CN" baseline="30000" dirty="0" smtClean="0">
                <a:latin typeface="Times New Roman" panose="02020603050405020304" pitchFamily="18" charset="0"/>
                <a:ea typeface="黑体" panose="02010609060101010101" pitchFamily="2" charset="-122"/>
                <a:cs typeface="Times New Roman" panose="02020603050405020304" pitchFamily="18" charset="0"/>
              </a:rPr>
              <a:t>16</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a:t>
            </a: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CC"/>
              </a:buClr>
              <a:buSzPct val="120000"/>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由于大部分岩石中氢的含量很低，因此，在水</a:t>
            </a:r>
            <a:r>
              <a:rPr lang="en-US" altLang="zh-CN" dirty="0">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latin typeface="Times New Roman" panose="02020603050405020304" pitchFamily="18" charset="0"/>
                <a:ea typeface="黑体" panose="02010609060101010101" pitchFamily="2" charset="-122"/>
                <a:cs typeface="Times New Roman" panose="02020603050405020304" pitchFamily="18" charset="0"/>
              </a:rPr>
              <a:t>岩交换反应中氢同位素成分变化不大。 </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3429" name="Rectangle 5"/>
          <p:cNvSpPr>
            <a:spLocks noChangeArrowheads="1"/>
          </p:cNvSpPr>
          <p:nvPr/>
        </p:nvSpPr>
        <p:spPr bwMode="auto">
          <a:xfrm>
            <a:off x="0" y="71438"/>
            <a:ext cx="4786314" cy="646331"/>
          </a:xfrm>
          <a:prstGeom prst="rect">
            <a:avLst/>
          </a:prstGeom>
          <a:noFill/>
          <a:ln w="12700" cap="sq">
            <a:noFill/>
            <a:miter lim="800000"/>
          </a:ln>
          <a:effectLst/>
        </p:spPr>
        <p:txBody>
          <a:bodyPr wrap="square">
            <a:spAutoFit/>
          </a:bodyPr>
          <a:lstStyle/>
          <a:p>
            <a:pPr algn="ctr"/>
            <a:r>
              <a:rPr kumimoji="1" lang="zh-CN" altLang="en-US" sz="3600" b="1" dirty="0" smtClean="0">
                <a:solidFill>
                  <a:srgbClr val="0000FF"/>
                </a:solidFill>
                <a:latin typeface="黑体" panose="02010609060101010101" pitchFamily="2" charset="-122"/>
                <a:ea typeface="黑体" panose="02010609060101010101" pitchFamily="2" charset="-122"/>
              </a:rPr>
              <a:t>五、水</a:t>
            </a:r>
            <a:r>
              <a:rPr kumimoji="1" lang="en-US" altLang="zh-CN" sz="3600" b="1" dirty="0">
                <a:solidFill>
                  <a:srgbClr val="0000FF"/>
                </a:solidFill>
                <a:latin typeface="黑体" panose="02010609060101010101" pitchFamily="2" charset="-122"/>
                <a:ea typeface="黑体" panose="02010609060101010101" pitchFamily="2" charset="-122"/>
              </a:rPr>
              <a:t>-</a:t>
            </a:r>
            <a:r>
              <a:rPr kumimoji="1" lang="zh-CN" altLang="en-US" sz="3600" b="1" dirty="0">
                <a:solidFill>
                  <a:srgbClr val="0000FF"/>
                </a:solidFill>
                <a:latin typeface="黑体" panose="02010609060101010101" pitchFamily="2" charset="-122"/>
                <a:ea typeface="黑体" panose="02010609060101010101" pitchFamily="2" charset="-122"/>
              </a:rPr>
              <a:t>岩同位素平衡</a:t>
            </a:r>
            <a:endParaRPr kumimoji="1" lang="zh-CN" altLang="en-US" sz="3600" b="1" dirty="0">
              <a:solidFill>
                <a:srgbClr val="0000FF"/>
              </a:solidFill>
              <a:latin typeface="黑体" panose="02010609060101010101" pitchFamily="2" charset="-122"/>
              <a:ea typeface="黑体" panose="02010609060101010101" pitchFamily="2" charset="-122"/>
            </a:endParaRPr>
          </a:p>
        </p:txBody>
      </p:sp>
      <p:grpSp>
        <p:nvGrpSpPr>
          <p:cNvPr id="8" name="Group 2"/>
          <p:cNvGrpSpPr/>
          <p:nvPr/>
        </p:nvGrpSpPr>
        <p:grpSpPr bwMode="auto">
          <a:xfrm>
            <a:off x="0" y="732836"/>
            <a:ext cx="5072066" cy="267272"/>
            <a:chOff x="58" y="1030"/>
            <a:chExt cx="2631" cy="310"/>
          </a:xfrm>
        </p:grpSpPr>
        <p:sp>
          <p:nvSpPr>
            <p:cNvPr id="9" name="Rectangle 3"/>
            <p:cNvSpPr>
              <a:spLocks noChangeArrowheads="1"/>
            </p:cNvSpPr>
            <p:nvPr/>
          </p:nvSpPr>
          <p:spPr bwMode="auto">
            <a:xfrm>
              <a:off x="58" y="1030"/>
              <a:ext cx="2631" cy="310"/>
            </a:xfrm>
            <a:prstGeom prst="rect">
              <a:avLst/>
            </a:prstGeom>
            <a:solidFill>
              <a:srgbClr val="92D050"/>
            </a:solidFill>
            <a:ln w="9525" algn="ctr">
              <a:noFill/>
              <a:miter lim="800000"/>
            </a:ln>
          </p:spPr>
          <p:txBody>
            <a:bodyPr anchor="ctr">
              <a:spAutoFit/>
            </a:bodyPr>
            <a:lstStyle/>
            <a:p>
              <a:endParaRPr lang="zh-CN" altLang="en-US"/>
            </a:p>
          </p:txBody>
        </p:sp>
        <p:cxnSp>
          <p:nvCxnSpPr>
            <p:cNvPr id="10"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页脚占位符 2"/>
          <p:cNvSpPr>
            <a:spLocks noGrp="1"/>
          </p:cNvSpPr>
          <p:nvPr>
            <p:ph type="ftr" sz="quarter" idx="11"/>
          </p:nvPr>
        </p:nvSpPr>
        <p:spPr/>
        <p:txBody>
          <a:bodyPr/>
          <a:lstStyle/>
          <a:p>
            <a:r>
              <a:rPr lang="en-US" altLang="zh-CN"/>
              <a:t>第5章  同位素地球化学Part4</a:t>
            </a:r>
            <a:endParaRPr lang="en-US" altLang="zh-CN"/>
          </a:p>
        </p:txBody>
      </p:sp>
      <p:sp>
        <p:nvSpPr>
          <p:cNvPr id="14339" name="Text Box 3"/>
          <p:cNvSpPr txBox="1">
            <a:spLocks noChangeArrowheads="1"/>
          </p:cNvSpPr>
          <p:nvPr/>
        </p:nvSpPr>
        <p:spPr bwMode="auto">
          <a:xfrm>
            <a:off x="381000" y="381000"/>
            <a:ext cx="8305800" cy="584775"/>
          </a:xfrm>
          <a:prstGeom prst="rect">
            <a:avLst/>
          </a:prstGeom>
          <a:noFill/>
          <a:ln w="12700" cap="sq">
            <a:noFill/>
            <a:miter lim="800000"/>
            <a:headEnd type="none" w="sm" len="sm"/>
            <a:tailEnd type="none" w="sm" len="sm"/>
          </a:ln>
          <a:effectLst/>
        </p:spPr>
        <p:txBody>
          <a:bodyPr>
            <a:spAutoFit/>
          </a:bodyPr>
          <a:lstStyle/>
          <a:p>
            <a:r>
              <a:rPr kumimoji="1" lang="zh-CN" altLang="en-US" sz="3200" dirty="0" smtClean="0">
                <a:latin typeface="黑体" panose="02010609060101010101" pitchFamily="2" charset="-122"/>
                <a:ea typeface="黑体" panose="02010609060101010101" pitchFamily="2" charset="-122"/>
              </a:rPr>
              <a:t>矿</a:t>
            </a:r>
            <a:r>
              <a:rPr kumimoji="1" lang="zh-CN" altLang="en-US" sz="3200" dirty="0">
                <a:latin typeface="黑体" panose="02010609060101010101" pitchFamily="2" charset="-122"/>
                <a:ea typeface="黑体" panose="02010609060101010101" pitchFamily="2" charset="-122"/>
              </a:rPr>
              <a:t>物晶格的化学键对氧同位素的选择</a:t>
            </a:r>
            <a:endParaRPr kumimoji="1" lang="zh-CN" altLang="en-US" sz="3200" dirty="0">
              <a:latin typeface="黑体" panose="02010609060101010101" pitchFamily="2" charset="-122"/>
              <a:ea typeface="黑体" panose="02010609060101010101" pitchFamily="2" charset="-122"/>
            </a:endParaRPr>
          </a:p>
        </p:txBody>
      </p:sp>
      <p:sp>
        <p:nvSpPr>
          <p:cNvPr id="14342" name="Rectangle 6"/>
          <p:cNvSpPr>
            <a:spLocks noChangeArrowheads="1"/>
          </p:cNvSpPr>
          <p:nvPr/>
        </p:nvSpPr>
        <p:spPr bwMode="auto">
          <a:xfrm>
            <a:off x="6119842" y="2005013"/>
            <a:ext cx="2667000" cy="2677656"/>
          </a:xfrm>
          <a:prstGeom prst="rect">
            <a:avLst/>
          </a:prstGeom>
          <a:solidFill>
            <a:srgbClr val="EAEAEA"/>
          </a:solidFill>
          <a:ln w="12700" cap="sq">
            <a:noFill/>
            <a:miter lim="800000"/>
            <a:headEnd type="none" w="sm" len="sm"/>
            <a:tailEnd type="none" w="sm" len="sm"/>
          </a:ln>
          <a:effectLst/>
        </p:spPr>
        <p:txBody>
          <a:bodyPr>
            <a:spAutoFit/>
          </a:bodyPr>
          <a:lstStyle/>
          <a:p>
            <a:pPr indent="266700"/>
            <a:r>
              <a:rPr kumimoji="1" lang="zh-CN" altLang="en-US" sz="2400" b="1" dirty="0">
                <a:solidFill>
                  <a:srgbClr val="FF3300"/>
                </a:solidFill>
                <a:latin typeface="华文中宋" panose="02010600040101010101" pitchFamily="2" charset="-122"/>
                <a:ea typeface="华文中宋" panose="02010600040101010101" pitchFamily="2" charset="-122"/>
              </a:rPr>
              <a:t>最富</a:t>
            </a:r>
            <a:r>
              <a:rPr kumimoji="1" lang="en-US" altLang="zh-CN" sz="2400" b="1" dirty="0">
                <a:solidFill>
                  <a:srgbClr val="FF3300"/>
                </a:solidFill>
                <a:latin typeface="华文中宋" panose="02010600040101010101" pitchFamily="2" charset="-122"/>
                <a:ea typeface="华文中宋" panose="02010600040101010101" pitchFamily="2" charset="-122"/>
              </a:rPr>
              <a:t>: </a:t>
            </a:r>
            <a:r>
              <a:rPr kumimoji="1" lang="en-US" altLang="zh-CN" sz="2400" b="1" dirty="0" smtClean="0">
                <a:solidFill>
                  <a:srgbClr val="800000"/>
                </a:solidFill>
                <a:latin typeface="Times New Roman" panose="02020603050405020304" pitchFamily="18" charset="0"/>
                <a:ea typeface="华文中宋" panose="02010600040101010101" pitchFamily="2" charset="-122"/>
              </a:rPr>
              <a:t>Si-O-Si</a:t>
            </a:r>
            <a:r>
              <a:rPr kumimoji="1" lang="zh-CN" altLang="en-US" sz="2400" b="1" dirty="0">
                <a:solidFill>
                  <a:srgbClr val="800000"/>
                </a:solidFill>
                <a:latin typeface="华文中宋" panose="02010600040101010101" pitchFamily="2" charset="-122"/>
                <a:ea typeface="华文中宋" panose="02010600040101010101" pitchFamily="2" charset="-122"/>
              </a:rPr>
              <a:t>键矿物</a:t>
            </a:r>
            <a:r>
              <a:rPr kumimoji="1" lang="en-US" altLang="zh-CN" sz="2400" b="1" baseline="30000" dirty="0">
                <a:solidFill>
                  <a:srgbClr val="800000"/>
                </a:solidFill>
                <a:latin typeface="Times New Roman" panose="02020603050405020304" pitchFamily="18" charset="0"/>
                <a:ea typeface="华文中宋" panose="02010600040101010101" pitchFamily="2" charset="-122"/>
              </a:rPr>
              <a:t>18</a:t>
            </a:r>
            <a:r>
              <a:rPr kumimoji="1" lang="en-US" altLang="zh-CN" sz="2400" b="1" dirty="0">
                <a:solidFill>
                  <a:srgbClr val="800000"/>
                </a:solidFill>
                <a:latin typeface="Times New Roman" panose="02020603050405020304" pitchFamily="18" charset="0"/>
                <a:ea typeface="华文中宋" panose="02010600040101010101" pitchFamily="2" charset="-122"/>
              </a:rPr>
              <a:t>O</a:t>
            </a:r>
            <a:r>
              <a:rPr kumimoji="1" lang="zh-CN" altLang="en-US" sz="2400" b="1" dirty="0">
                <a:solidFill>
                  <a:srgbClr val="800000"/>
                </a:solidFill>
                <a:latin typeface="华文中宋" panose="02010600040101010101" pitchFamily="2" charset="-122"/>
                <a:ea typeface="华文中宋" panose="02010600040101010101" pitchFamily="2" charset="-122"/>
              </a:rPr>
              <a:t>；</a:t>
            </a:r>
            <a:endParaRPr kumimoji="1" lang="zh-CN" altLang="en-US" sz="2400" b="1" dirty="0">
              <a:solidFill>
                <a:srgbClr val="800000"/>
              </a:solidFill>
              <a:latin typeface="Times New Roman" panose="02020603050405020304" pitchFamily="18" charset="0"/>
            </a:endParaRPr>
          </a:p>
          <a:p>
            <a:pPr indent="266700" eaLnBrk="0" hangingPunct="0"/>
            <a:r>
              <a:rPr kumimoji="1" lang="zh-CN" altLang="en-US" sz="2400" b="1" dirty="0">
                <a:solidFill>
                  <a:srgbClr val="FF3300"/>
                </a:solidFill>
                <a:latin typeface="华文中宋" panose="02010600040101010101" pitchFamily="2" charset="-122"/>
                <a:ea typeface="华文中宋" panose="02010600040101010101" pitchFamily="2" charset="-122"/>
              </a:rPr>
              <a:t>其次</a:t>
            </a:r>
            <a:r>
              <a:rPr kumimoji="1" lang="en-US" altLang="zh-CN" sz="2400" b="1" dirty="0">
                <a:solidFill>
                  <a:srgbClr val="FF3300"/>
                </a:solidFill>
                <a:latin typeface="华文中宋" panose="02010600040101010101" pitchFamily="2" charset="-122"/>
                <a:ea typeface="华文中宋" panose="02010600040101010101" pitchFamily="2" charset="-122"/>
              </a:rPr>
              <a:t>: </a:t>
            </a:r>
            <a:r>
              <a:rPr kumimoji="1" lang="en-US" altLang="zh-CN" sz="2400" b="1" dirty="0" smtClean="0">
                <a:solidFill>
                  <a:srgbClr val="800000"/>
                </a:solidFill>
                <a:latin typeface="Times New Roman" panose="02020603050405020304" pitchFamily="18" charset="0"/>
                <a:ea typeface="华文中宋" panose="02010600040101010101" pitchFamily="2" charset="-122"/>
              </a:rPr>
              <a:t>Si-O-Al</a:t>
            </a:r>
            <a:r>
              <a:rPr kumimoji="1" lang="zh-CN" altLang="en-US" sz="2400" b="1" dirty="0">
                <a:solidFill>
                  <a:srgbClr val="800000"/>
                </a:solidFill>
                <a:latin typeface="华文中宋" panose="02010600040101010101" pitchFamily="2" charset="-122"/>
                <a:ea typeface="华文中宋" panose="02010600040101010101" pitchFamily="2" charset="-122"/>
              </a:rPr>
              <a:t>，</a:t>
            </a:r>
            <a:r>
              <a:rPr kumimoji="1" lang="en-US" altLang="zh-CN" sz="2400" b="1" dirty="0" smtClean="0">
                <a:solidFill>
                  <a:srgbClr val="800000"/>
                </a:solidFill>
                <a:latin typeface="Times New Roman" panose="02020603050405020304" pitchFamily="18" charset="0"/>
                <a:ea typeface="华文中宋" panose="02010600040101010101" pitchFamily="2" charset="-122"/>
              </a:rPr>
              <a:t>Si-O-Mg</a:t>
            </a:r>
            <a:r>
              <a:rPr kumimoji="1" lang="zh-CN" altLang="en-US" sz="2400" b="1" dirty="0">
                <a:solidFill>
                  <a:srgbClr val="800000"/>
                </a:solidFill>
                <a:latin typeface="华文中宋" panose="02010600040101010101" pitchFamily="2" charset="-122"/>
                <a:ea typeface="华文中宋" panose="02010600040101010101" pitchFamily="2" charset="-122"/>
              </a:rPr>
              <a:t>，</a:t>
            </a:r>
            <a:r>
              <a:rPr kumimoji="1" lang="en-US" altLang="zh-CN" sz="2400" b="1" dirty="0" smtClean="0">
                <a:solidFill>
                  <a:srgbClr val="800000"/>
                </a:solidFill>
                <a:latin typeface="Times New Roman" panose="02020603050405020304" pitchFamily="18" charset="0"/>
                <a:ea typeface="华文中宋" panose="02010600040101010101" pitchFamily="2" charset="-122"/>
              </a:rPr>
              <a:t>Si-O-Fe</a:t>
            </a:r>
            <a:r>
              <a:rPr kumimoji="1" lang="en-US" altLang="zh-CN" sz="2400" b="1" dirty="0">
                <a:solidFill>
                  <a:srgbClr val="800000"/>
                </a:solidFill>
                <a:latin typeface="华文中宋" panose="02010600040101010101" pitchFamily="2" charset="-122"/>
                <a:ea typeface="华文中宋" panose="02010600040101010101" pitchFamily="2" charset="-122"/>
              </a:rPr>
              <a:t>;</a:t>
            </a:r>
            <a:endParaRPr kumimoji="1" lang="en-US" altLang="zh-CN" sz="2400" b="1" dirty="0">
              <a:solidFill>
                <a:srgbClr val="800000"/>
              </a:solidFill>
              <a:latin typeface="华文中宋" panose="02010600040101010101" pitchFamily="2" charset="-122"/>
              <a:ea typeface="华文中宋" panose="02010600040101010101" pitchFamily="2" charset="-122"/>
            </a:endParaRPr>
          </a:p>
          <a:p>
            <a:pPr indent="266700" eaLnBrk="0" hangingPunct="0"/>
            <a:r>
              <a:rPr kumimoji="1" lang="zh-CN" altLang="en-US" sz="2400" b="1" dirty="0">
                <a:solidFill>
                  <a:srgbClr val="FF3300"/>
                </a:solidFill>
                <a:latin typeface="华文中宋" panose="02010600040101010101" pitchFamily="2" charset="-122"/>
                <a:ea typeface="华文中宋" panose="02010600040101010101" pitchFamily="2" charset="-122"/>
              </a:rPr>
              <a:t>最贫</a:t>
            </a:r>
            <a:r>
              <a:rPr kumimoji="1" lang="en-US" altLang="zh-CN" sz="2400" b="1" dirty="0">
                <a:solidFill>
                  <a:srgbClr val="FF3300"/>
                </a:solidFill>
                <a:latin typeface="华文中宋" panose="02010600040101010101" pitchFamily="2" charset="-122"/>
                <a:ea typeface="华文中宋" panose="02010600040101010101" pitchFamily="2" charset="-122"/>
              </a:rPr>
              <a:t>: </a:t>
            </a:r>
            <a:r>
              <a:rPr kumimoji="1" lang="zh-CN" altLang="en-US" sz="2400" b="1" dirty="0">
                <a:solidFill>
                  <a:srgbClr val="800000"/>
                </a:solidFill>
                <a:latin typeface="华文中宋" panose="02010600040101010101" pitchFamily="2" charset="-122"/>
                <a:ea typeface="华文中宋" panose="02010600040101010101" pitchFamily="2" charset="-122"/>
              </a:rPr>
              <a:t>含（</a:t>
            </a:r>
            <a:r>
              <a:rPr kumimoji="1" lang="en-US" altLang="zh-CN" sz="2400" b="1" dirty="0">
                <a:solidFill>
                  <a:srgbClr val="800000"/>
                </a:solidFill>
                <a:latin typeface="Times New Roman" panose="02020603050405020304" pitchFamily="18" charset="0"/>
                <a:ea typeface="华文中宋" panose="02010600040101010101" pitchFamily="2" charset="-122"/>
              </a:rPr>
              <a:t>OH</a:t>
            </a:r>
            <a:r>
              <a:rPr kumimoji="1" lang="zh-CN" altLang="en-US" sz="2400" b="1" dirty="0">
                <a:solidFill>
                  <a:srgbClr val="800000"/>
                </a:solidFill>
                <a:latin typeface="华文中宋" panose="02010600040101010101" pitchFamily="2" charset="-122"/>
                <a:ea typeface="华文中宋" panose="02010600040101010101" pitchFamily="2" charset="-122"/>
              </a:rPr>
              <a:t>）的矿物 </a:t>
            </a:r>
            <a:r>
              <a:rPr kumimoji="1" lang="en-US" altLang="zh-CN" sz="2400" b="1" baseline="30000" dirty="0">
                <a:solidFill>
                  <a:srgbClr val="800000"/>
                </a:solidFill>
                <a:latin typeface="Times New Roman" panose="02020603050405020304" pitchFamily="18" charset="0"/>
                <a:ea typeface="华文中宋" panose="02010600040101010101" pitchFamily="2" charset="-122"/>
              </a:rPr>
              <a:t>18</a:t>
            </a:r>
            <a:r>
              <a:rPr kumimoji="1" lang="en-US" altLang="zh-CN" sz="2400" b="1" dirty="0">
                <a:solidFill>
                  <a:srgbClr val="800000"/>
                </a:solidFill>
                <a:latin typeface="Times New Roman" panose="02020603050405020304" pitchFamily="18" charset="0"/>
                <a:ea typeface="华文中宋" panose="02010600040101010101" pitchFamily="2" charset="-122"/>
              </a:rPr>
              <a:t>O .</a:t>
            </a:r>
            <a:endParaRPr kumimoji="1" lang="en-US" altLang="zh-CN" sz="2400" b="1" dirty="0">
              <a:solidFill>
                <a:srgbClr val="800000"/>
              </a:solidFill>
              <a:latin typeface="Times New Roman" panose="02020603050405020304" pitchFamily="18" charset="0"/>
              <a:ea typeface="华文中宋" panose="02010600040101010101" pitchFamily="2" charset="-122"/>
            </a:endParaRPr>
          </a:p>
        </p:txBody>
      </p:sp>
      <p:pic>
        <p:nvPicPr>
          <p:cNvPr id="14343" name="Picture 7" descr="表5"/>
          <p:cNvPicPr>
            <a:picLocks noChangeAspect="1" noChangeArrowheads="1"/>
          </p:cNvPicPr>
          <p:nvPr/>
        </p:nvPicPr>
        <p:blipFill>
          <a:blip r:embed="rId1" cstate="print"/>
          <a:srcRect/>
          <a:stretch>
            <a:fillRect/>
          </a:stretch>
        </p:blipFill>
        <p:spPr bwMode="auto">
          <a:xfrm>
            <a:off x="1306542" y="1331913"/>
            <a:ext cx="4738688" cy="5410200"/>
          </a:xfrm>
          <a:prstGeom prst="rect">
            <a:avLst/>
          </a:prstGeom>
          <a:noFill/>
        </p:spPr>
      </p:pic>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286116" y="2643182"/>
            <a:ext cx="2471726" cy="1071570"/>
          </a:xfrm>
        </p:spPr>
        <p:txBody>
          <a:bodyPr>
            <a:normAutofit/>
          </a:bodyPr>
          <a:lstStyle/>
          <a:p>
            <a:pPr>
              <a:buNone/>
            </a:pPr>
            <a:r>
              <a:rPr lang="en-US" altLang="zh-CN" sz="3600" b="1" dirty="0" smtClean="0">
                <a:latin typeface="Times New Roman" panose="02020603050405020304" pitchFamily="18" charset="0"/>
                <a:cs typeface="Times New Roman" panose="02020603050405020304" pitchFamily="18" charset="0"/>
              </a:rPr>
              <a:t>1</a:t>
            </a:r>
            <a:r>
              <a:rPr lang="zh-CN" altLang="en-US" sz="3600" b="1" dirty="0" smtClean="0">
                <a:latin typeface="Times New Roman" panose="02020603050405020304" pitchFamily="18" charset="0"/>
                <a:cs typeface="Times New Roman" panose="02020603050405020304" pitchFamily="18" charset="0"/>
              </a:rPr>
              <a:t>、</a:t>
            </a:r>
            <a:r>
              <a:rPr lang="en-US" altLang="zh-CN" sz="3600" b="1" dirty="0" smtClean="0">
                <a:latin typeface="Times New Roman" panose="02020603050405020304" pitchFamily="18" charset="0"/>
                <a:cs typeface="Times New Roman" panose="02020603050405020304" pitchFamily="18" charset="0"/>
              </a:rPr>
              <a:t>D</a:t>
            </a:r>
            <a:r>
              <a:rPr lang="zh-CN" altLang="en-US" sz="3600" b="1" dirty="0" smtClean="0">
                <a:latin typeface="Times New Roman" panose="02020603050405020304" pitchFamily="18" charset="0"/>
                <a:cs typeface="Times New Roman" panose="02020603050405020304" pitchFamily="18" charset="0"/>
              </a:rPr>
              <a:t>和</a:t>
            </a:r>
            <a:r>
              <a:rPr lang="en-US" altLang="zh-CN" sz="3600" b="1" baseline="30000" dirty="0" smtClean="0">
                <a:latin typeface="Times New Roman" panose="02020603050405020304" pitchFamily="18" charset="0"/>
                <a:cs typeface="Times New Roman" panose="02020603050405020304" pitchFamily="18" charset="0"/>
              </a:rPr>
              <a:t>18</a:t>
            </a:r>
            <a:r>
              <a:rPr lang="en-US" altLang="zh-CN" sz="3600" b="1" dirty="0" smtClean="0">
                <a:latin typeface="Times New Roman" panose="02020603050405020304" pitchFamily="18" charset="0"/>
                <a:cs typeface="Times New Roman" panose="02020603050405020304" pitchFamily="18" charset="0"/>
              </a:rPr>
              <a:t>O</a:t>
            </a:r>
            <a:endParaRPr lang="en-US" altLang="zh-CN" sz="3600" b="1" dirty="0" smtClean="0">
              <a:latin typeface="Times New Roman" panose="02020603050405020304" pitchFamily="18" charset="0"/>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539750" y="620713"/>
            <a:ext cx="8077200" cy="1311275"/>
          </a:xfrm>
          <a:noFill/>
        </p:spPr>
        <p:txBody>
          <a:bodyPr>
            <a:normAutofit/>
          </a:bodyPr>
          <a:lstStyle/>
          <a:p>
            <a:r>
              <a:rPr lang="zh-CN" altLang="en-US" sz="3600" dirty="0" smtClean="0">
                <a:latin typeface="黑体" panose="02010609060101010101" pitchFamily="2" charset="-122"/>
                <a:ea typeface="黑体" panose="02010609060101010101" pitchFamily="2" charset="-122"/>
              </a:rPr>
              <a:t>各</a:t>
            </a:r>
            <a:r>
              <a:rPr lang="zh-CN" altLang="en-US" sz="3600" dirty="0">
                <a:latin typeface="黑体" panose="02010609060101010101" pitchFamily="2" charset="-122"/>
                <a:ea typeface="黑体" panose="02010609060101010101" pitchFamily="2" charset="-122"/>
              </a:rPr>
              <a:t>种自然产状水的氢氧</a:t>
            </a:r>
            <a:br>
              <a:rPr lang="zh-CN" altLang="en-US" sz="3600" dirty="0">
                <a:latin typeface="黑体" panose="02010609060101010101" pitchFamily="2" charset="-122"/>
                <a:ea typeface="黑体" panose="02010609060101010101" pitchFamily="2" charset="-122"/>
              </a:rPr>
            </a:br>
            <a:r>
              <a:rPr lang="zh-CN" altLang="en-US" sz="3600" dirty="0" smtClean="0">
                <a:latin typeface="黑体" panose="02010609060101010101" pitchFamily="2" charset="-122"/>
                <a:ea typeface="黑体" panose="02010609060101010101" pitchFamily="2" charset="-122"/>
              </a:rPr>
              <a:t>同</a:t>
            </a:r>
            <a:r>
              <a:rPr lang="zh-CN" altLang="en-US" sz="3600" dirty="0">
                <a:latin typeface="黑体" panose="02010609060101010101" pitchFamily="2" charset="-122"/>
                <a:ea typeface="黑体" panose="02010609060101010101" pitchFamily="2" charset="-122"/>
              </a:rPr>
              <a:t>位素组成</a:t>
            </a:r>
            <a:endParaRPr lang="zh-CN" altLang="en-US" sz="3600" dirty="0">
              <a:latin typeface="黑体" panose="02010609060101010101" pitchFamily="2" charset="-122"/>
              <a:ea typeface="黑体" panose="02010609060101010101" pitchFamily="2" charset="-122"/>
            </a:endParaRPr>
          </a:p>
        </p:txBody>
      </p:sp>
      <p:sp>
        <p:nvSpPr>
          <p:cNvPr id="15363" name="Rectangle 3"/>
          <p:cNvSpPr>
            <a:spLocks noGrp="1" noChangeArrowheads="1"/>
          </p:cNvSpPr>
          <p:nvPr>
            <p:ph type="body" idx="1"/>
          </p:nvPr>
        </p:nvSpPr>
        <p:spPr>
          <a:xfrm>
            <a:off x="1331913" y="2205038"/>
            <a:ext cx="6667500" cy="3016250"/>
          </a:xfrm>
          <a:noFill/>
        </p:spPr>
        <p:txBody>
          <a:bodyPr/>
          <a:lstStyle/>
          <a:p>
            <a:pPr>
              <a:buClr>
                <a:srgbClr val="FF33CC"/>
              </a:buClr>
              <a:buFont typeface="Wingdings" panose="05000000000000000000" pitchFamily="2" charset="2"/>
              <a:buChar char="v"/>
            </a:pPr>
            <a:r>
              <a:rPr lang="en-US" altLang="zh-CN"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dirty="0">
                <a:latin typeface="Times New Roman" panose="02020603050405020304" pitchFamily="18" charset="0"/>
                <a:ea typeface="黑体" panose="02010609060101010101" pitchFamily="2" charset="-122"/>
                <a:cs typeface="Times New Roman" panose="02020603050405020304" pitchFamily="18" charset="0"/>
              </a:rPr>
              <a:t>、大气降水</a:t>
            </a:r>
            <a:r>
              <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a:p>
            <a:pPr>
              <a:buClr>
                <a:srgbClr val="FF33CC"/>
              </a:buClr>
              <a:buFont typeface="Wingdings" panose="05000000000000000000" pitchFamily="2" charset="2"/>
              <a:buChar char="v"/>
            </a:pPr>
            <a:r>
              <a:rPr lang="en-US" altLang="zh-CN"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dirty="0">
                <a:latin typeface="Times New Roman" panose="02020603050405020304" pitchFamily="18" charset="0"/>
                <a:ea typeface="黑体" panose="02010609060101010101" pitchFamily="2" charset="-122"/>
                <a:cs typeface="Times New Roman" panose="02020603050405020304" pitchFamily="18" charset="0"/>
              </a:rPr>
              <a:t>、温泉和地热水</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CC"/>
              </a:buClr>
              <a:buFont typeface="Wingdings" panose="05000000000000000000" pitchFamily="2" charset="2"/>
              <a:buChar char="v"/>
            </a:pPr>
            <a:r>
              <a:rPr lang="en-US" altLang="zh-CN"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dirty="0">
                <a:latin typeface="Times New Roman" panose="02020603050405020304" pitchFamily="18" charset="0"/>
                <a:ea typeface="黑体" panose="02010609060101010101" pitchFamily="2" charset="-122"/>
                <a:cs typeface="Times New Roman" panose="02020603050405020304" pitchFamily="18" charset="0"/>
              </a:rPr>
              <a:t>、封存水（</a:t>
            </a:r>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包括</a:t>
            </a:r>
            <a:r>
              <a:rPr lang="zh-CN" altLang="en-US" sz="2000" dirty="0" smtClean="0">
                <a:latin typeface="Times New Roman" panose="02020603050405020304" pitchFamily="18" charset="0"/>
                <a:ea typeface="黑体" panose="02010609060101010101" pitchFamily="2" charset="-122"/>
                <a:cs typeface="Times New Roman" panose="02020603050405020304" pitchFamily="18" charset="0"/>
              </a:rPr>
              <a:t>深层热</a:t>
            </a:r>
            <a:r>
              <a:rPr lang="zh-CN" altLang="en-US" sz="2000" dirty="0">
                <a:latin typeface="Times New Roman" panose="02020603050405020304" pitchFamily="18" charset="0"/>
                <a:ea typeface="黑体" panose="02010609060101010101" pitchFamily="2" charset="-122"/>
                <a:cs typeface="Times New Roman" panose="02020603050405020304" pitchFamily="18" charset="0"/>
              </a:rPr>
              <a:t>卤水、油田卤水</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CC"/>
              </a:buClr>
              <a:buFont typeface="Wingdings" panose="05000000000000000000" pitchFamily="2" charset="2"/>
              <a:buChar char="v"/>
            </a:pPr>
            <a:r>
              <a:rPr lang="en-US" altLang="zh-CN" dirty="0">
                <a:latin typeface="Times New Roman" panose="02020603050405020304" pitchFamily="18" charset="0"/>
                <a:ea typeface="黑体" panose="02010609060101010101" pitchFamily="2" charset="-122"/>
                <a:cs typeface="Times New Roman" panose="02020603050405020304" pitchFamily="18" charset="0"/>
              </a:rPr>
              <a:t>4</a:t>
            </a:r>
            <a:r>
              <a:rPr lang="zh-CN" altLang="en-US" dirty="0">
                <a:latin typeface="Times New Roman" panose="02020603050405020304" pitchFamily="18" charset="0"/>
                <a:ea typeface="黑体" panose="02010609060101010101" pitchFamily="2" charset="-122"/>
                <a:cs typeface="Times New Roman" panose="02020603050405020304" pitchFamily="18" charset="0"/>
              </a:rPr>
              <a:t>、变质水</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CC"/>
              </a:buClr>
              <a:buFont typeface="Wingdings" panose="05000000000000000000" pitchFamily="2" charset="2"/>
              <a:buChar char="v"/>
            </a:pPr>
            <a:r>
              <a:rPr lang="en-US" altLang="zh-CN" dirty="0">
                <a:latin typeface="Times New Roman" panose="02020603050405020304" pitchFamily="18" charset="0"/>
                <a:ea typeface="黑体" panose="02010609060101010101" pitchFamily="2" charset="-122"/>
                <a:cs typeface="Times New Roman" panose="02020603050405020304" pitchFamily="18" charset="0"/>
              </a:rPr>
              <a:t>5</a:t>
            </a:r>
            <a:r>
              <a:rPr lang="zh-CN" altLang="en-US" dirty="0">
                <a:latin typeface="Times New Roman" panose="02020603050405020304" pitchFamily="18" charset="0"/>
                <a:ea typeface="黑体" panose="02010609060101010101" pitchFamily="2" charset="-122"/>
                <a:cs typeface="Times New Roman" panose="02020603050405020304" pitchFamily="18" charset="0"/>
              </a:rPr>
              <a:t>、原生水及岩浆水</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94" name="Picture 10" descr="不同来源水的氢氧同位素组成"/>
          <p:cNvPicPr>
            <a:picLocks noChangeAspect="1" noChangeArrowheads="1"/>
          </p:cNvPicPr>
          <p:nvPr/>
        </p:nvPicPr>
        <p:blipFill>
          <a:blip r:embed="rId1" cstate="print"/>
          <a:srcRect/>
          <a:stretch>
            <a:fillRect/>
          </a:stretch>
        </p:blipFill>
        <p:spPr bwMode="auto">
          <a:xfrm>
            <a:off x="144463" y="404813"/>
            <a:ext cx="8891587" cy="6069012"/>
          </a:xfrm>
          <a:prstGeom prst="rect">
            <a:avLst/>
          </a:prstGeom>
          <a:noFill/>
        </p:spPr>
      </p:pic>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1547813" y="981075"/>
            <a:ext cx="5903912" cy="825500"/>
          </a:xfrm>
          <a:noFill/>
        </p:spPr>
        <p:txBody>
          <a:bodyPr/>
          <a:lstStyle/>
          <a:p>
            <a:pPr algn="ctr"/>
            <a:r>
              <a:rPr lang="en-US" altLang="zh-CN"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dirty="0">
                <a:latin typeface="Times New Roman" panose="02020603050405020304" pitchFamily="18" charset="0"/>
                <a:ea typeface="黑体" panose="02010609060101010101" pitchFamily="2" charset="-122"/>
                <a:cs typeface="Times New Roman" panose="02020603050405020304" pitchFamily="18" charset="0"/>
              </a:rPr>
              <a:t>、温泉和地热水</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94211" name="Rectangle 3"/>
          <p:cNvSpPr>
            <a:spLocks noGrp="1" noChangeArrowheads="1"/>
          </p:cNvSpPr>
          <p:nvPr>
            <p:ph type="body" idx="1"/>
          </p:nvPr>
        </p:nvSpPr>
        <p:spPr>
          <a:xfrm>
            <a:off x="1720850" y="2205038"/>
            <a:ext cx="6019800" cy="2209800"/>
          </a:xfrm>
          <a:noFill/>
        </p:spPr>
        <p:txBody>
          <a:bodyPr/>
          <a:lstStyle/>
          <a:p>
            <a:r>
              <a:rPr lang="zh-CN" altLang="en-US" dirty="0">
                <a:latin typeface="Times New Roman" panose="02020603050405020304" pitchFamily="18" charset="0"/>
                <a:ea typeface="黑体" panose="02010609060101010101" pitchFamily="2" charset="-122"/>
                <a:cs typeface="Times New Roman" panose="02020603050405020304" pitchFamily="18" charset="0"/>
              </a:rPr>
              <a:t>大气降水深循环加热的水</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r>
              <a:rPr lang="en-US" altLang="zh-CN" dirty="0" err="1">
                <a:latin typeface="Times New Roman" panose="02020603050405020304" pitchFamily="18" charset="0"/>
                <a:ea typeface="黑体" panose="02010609060101010101" pitchFamily="2" charset="-122"/>
                <a:cs typeface="Times New Roman" panose="02020603050405020304" pitchFamily="18" charset="0"/>
              </a:rPr>
              <a:t>δD</a:t>
            </a:r>
            <a:r>
              <a:rPr lang="zh-CN" altLang="en-US" dirty="0">
                <a:latin typeface="Times New Roman" panose="02020603050405020304" pitchFamily="18" charset="0"/>
                <a:ea typeface="黑体" panose="02010609060101010101" pitchFamily="2" charset="-122"/>
                <a:cs typeface="Times New Roman" panose="02020603050405020304" pitchFamily="18" charset="0"/>
              </a:rPr>
              <a:t>与当地纬度有关</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r>
              <a:rPr lang="en-US" altLang="zh-CN"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a:latin typeface="Times New Roman" panose="02020603050405020304" pitchFamily="18" charset="0"/>
                <a:ea typeface="黑体" panose="02010609060101010101" pitchFamily="2" charset="-122"/>
                <a:cs typeface="Times New Roman" panose="02020603050405020304" pitchFamily="18" charset="0"/>
              </a:rPr>
              <a:t>变化大</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7" name="Picture 7" descr="图5"/>
          <p:cNvPicPr>
            <a:picLocks noChangeAspect="1" noChangeArrowheads="1"/>
          </p:cNvPicPr>
          <p:nvPr/>
        </p:nvPicPr>
        <p:blipFill>
          <a:blip r:embed="rId1" cstate="print"/>
          <a:srcRect/>
          <a:stretch>
            <a:fillRect/>
          </a:stretch>
        </p:blipFill>
        <p:spPr bwMode="auto">
          <a:xfrm>
            <a:off x="457200" y="228600"/>
            <a:ext cx="7924800" cy="6115050"/>
          </a:xfrm>
          <a:prstGeom prst="rect">
            <a:avLst/>
          </a:prstGeom>
          <a:noFill/>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1512888" y="1008063"/>
            <a:ext cx="5543550" cy="720725"/>
          </a:xfrm>
          <a:noFill/>
        </p:spPr>
        <p:txBody>
          <a:bodyPr>
            <a:normAutofit fontScale="90000"/>
          </a:bodyPr>
          <a:lstStyle/>
          <a:p>
            <a:pPr algn="ctr"/>
            <a:r>
              <a:rPr lang="en-US" altLang="zh-CN"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dirty="0">
                <a:latin typeface="Times New Roman" panose="02020603050405020304" pitchFamily="18" charset="0"/>
                <a:ea typeface="黑体" panose="02010609060101010101" pitchFamily="2" charset="-122"/>
                <a:cs typeface="Times New Roman" panose="02020603050405020304" pitchFamily="18" charset="0"/>
              </a:rPr>
              <a:t>、封存水</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56676" name="Rectangle 4"/>
          <p:cNvSpPr>
            <a:spLocks noGrp="1" noChangeArrowheads="1"/>
          </p:cNvSpPr>
          <p:nvPr>
            <p:ph type="body" idx="1"/>
          </p:nvPr>
        </p:nvSpPr>
        <p:spPr>
          <a:noFill/>
        </p:spPr>
        <p:txBody>
          <a:bodyPr/>
          <a:lstStyle/>
          <a:p>
            <a:pPr>
              <a:spcBef>
                <a:spcPct val="0"/>
              </a:spcBef>
              <a:buClr>
                <a:schemeClr val="bg1"/>
              </a:buClr>
              <a:buSzTx/>
              <a:buFontTx/>
              <a:buNone/>
            </a:pPr>
            <a:r>
              <a:rPr lang="en-US" altLang="zh-CN" dirty="0">
                <a:solidFill>
                  <a:srgbClr val="00FF00"/>
                </a:solidFill>
                <a:latin typeface="Times New Roman" panose="02020603050405020304" pitchFamily="18" charset="0"/>
                <a:ea typeface="黑体" panose="02010609060101010101" pitchFamily="2" charset="-122"/>
                <a:cs typeface="Times New Roman" panose="02020603050405020304" pitchFamily="18" charset="0"/>
              </a:rPr>
              <a:t> </a:t>
            </a:r>
            <a:endParaRPr lang="en-US" altLang="zh-CN" dirty="0">
              <a:solidFill>
                <a:srgbClr val="00FF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56677" name="Rectangle 5"/>
          <p:cNvSpPr>
            <a:spLocks noChangeArrowheads="1"/>
          </p:cNvSpPr>
          <p:nvPr/>
        </p:nvSpPr>
        <p:spPr bwMode="auto">
          <a:xfrm>
            <a:off x="827088" y="2260376"/>
            <a:ext cx="7920037" cy="2850011"/>
          </a:xfrm>
          <a:prstGeom prst="rect">
            <a:avLst/>
          </a:prstGeom>
          <a:noFill/>
          <a:ln w="9525">
            <a:noFill/>
            <a:miter lim="800000"/>
          </a:ln>
          <a:effectLst/>
        </p:spPr>
        <p:txBody>
          <a:bodyPr anchor="ctr">
            <a:spAutoFit/>
          </a:bodyPr>
          <a:lstStyle/>
          <a:p>
            <a:pPr>
              <a:lnSpc>
                <a:spcPct val="120000"/>
              </a:lnSpc>
              <a:buClr>
                <a:srgbClr val="FF3300"/>
              </a:buClr>
              <a:buFont typeface="Wingdings" panose="05000000000000000000" pitchFamily="2" charset="2"/>
              <a:buChar char="q"/>
            </a:pPr>
            <a:r>
              <a:rPr kumimoji="1" lang="zh-CN" altLang="en-US" sz="3200" dirty="0">
                <a:solidFill>
                  <a:schemeClr val="hlink"/>
                </a:solidFill>
                <a:latin typeface="Times New Roman" panose="02020603050405020304" pitchFamily="18" charset="0"/>
                <a:ea typeface="黑体" panose="02010609060101010101" pitchFamily="2" charset="-122"/>
                <a:cs typeface="Times New Roman" panose="02020603050405020304" pitchFamily="18" charset="0"/>
              </a:rPr>
              <a:t>大气降水和海水深循环后长期封存（不流动）的产物，以高温和高矿化度为特征</a:t>
            </a:r>
            <a:r>
              <a:rPr kumimoji="1" lang="zh-CN" altLang="en-US" sz="2800" dirty="0">
                <a:solidFill>
                  <a:schemeClr val="hlink"/>
                </a:solidFill>
                <a:latin typeface="Times New Roman" panose="02020603050405020304" pitchFamily="18" charset="0"/>
                <a:ea typeface="黑体" panose="02010609060101010101" pitchFamily="2" charset="-122"/>
                <a:cs typeface="Times New Roman" panose="02020603050405020304" pitchFamily="18" charset="0"/>
              </a:rPr>
              <a:t>。</a:t>
            </a:r>
            <a:endParaRPr kumimoji="1" lang="zh-CN" altLang="en-US" sz="2800" dirty="0">
              <a:solidFill>
                <a:schemeClr val="hlink"/>
              </a:solidFill>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spcBef>
                <a:spcPct val="20000"/>
              </a:spcBef>
              <a:buClr>
                <a:srgbClr val="FF33CC"/>
              </a:buClr>
              <a:buSzPct val="85000"/>
            </a:pPr>
            <a:r>
              <a:rPr kumimoji="1"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sz="3200" dirty="0" err="1">
                <a:latin typeface="Times New Roman" panose="02020603050405020304" pitchFamily="18" charset="0"/>
                <a:ea typeface="黑体" panose="02010609060101010101" pitchFamily="2" charset="-122"/>
                <a:cs typeface="Times New Roman" panose="02020603050405020304" pitchFamily="18" charset="0"/>
              </a:rPr>
              <a:t>δD</a:t>
            </a:r>
            <a:r>
              <a:rPr kumimoji="1" lang="en-US" altLang="zh-CN" sz="3200" dirty="0">
                <a:latin typeface="Times New Roman" panose="02020603050405020304" pitchFamily="18" charset="0"/>
                <a:ea typeface="黑体" panose="02010609060101010101" pitchFamily="2" charset="-122"/>
                <a:cs typeface="Times New Roman" panose="02020603050405020304" pitchFamily="18" charset="0"/>
              </a:rPr>
              <a:t>=</a:t>
            </a: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a:t>
            </a:r>
            <a:r>
              <a:rPr kumimoji="1" lang="en-US" altLang="zh-CN" sz="3200" dirty="0">
                <a:latin typeface="Times New Roman" panose="02020603050405020304" pitchFamily="18" charset="0"/>
                <a:ea typeface="黑体" panose="02010609060101010101" pitchFamily="2" charset="-122"/>
                <a:cs typeface="Times New Roman" panose="02020603050405020304" pitchFamily="18" charset="0"/>
              </a:rPr>
              <a:t>120‰ ~ </a:t>
            </a: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sz="3200" dirty="0">
                <a:latin typeface="Times New Roman" panose="02020603050405020304" pitchFamily="18" charset="0"/>
                <a:ea typeface="黑体" panose="02010609060101010101" pitchFamily="2" charset="-122"/>
                <a:cs typeface="Times New Roman" panose="02020603050405020304" pitchFamily="18" charset="0"/>
              </a:rPr>
              <a:t>25‰</a:t>
            </a: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a:t>
            </a:r>
            <a:endPar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spcBef>
                <a:spcPct val="20000"/>
              </a:spcBef>
              <a:buClr>
                <a:srgbClr val="FF33CC"/>
              </a:buClr>
              <a:buSzPct val="85000"/>
            </a:pP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    </a:t>
            </a:r>
            <a:r>
              <a:rPr kumimoji="1" lang="zh-CN" altLang="en-US" sz="3200" dirty="0" smtClean="0">
                <a:latin typeface="Times New Roman" panose="02020603050405020304" pitchFamily="18" charset="0"/>
                <a:ea typeface="黑体" panose="02010609060101010101" pitchFamily="2" charset="-122"/>
                <a:cs typeface="Times New Roman" panose="02020603050405020304" pitchFamily="18" charset="0"/>
              </a:rPr>
              <a:t>     </a:t>
            </a:r>
            <a:r>
              <a:rPr kumimoji="1" lang="en-US" altLang="zh-CN" sz="3200" dirty="0" smtClean="0">
                <a:latin typeface="Times New Roman" panose="02020603050405020304" pitchFamily="18" charset="0"/>
                <a:ea typeface="黑体" panose="02010609060101010101" pitchFamily="2" charset="-122"/>
                <a:cs typeface="Times New Roman" panose="02020603050405020304" pitchFamily="18" charset="0"/>
              </a:rPr>
              <a:t>δ</a:t>
            </a:r>
            <a:r>
              <a:rPr kumimoji="1" lang="en-US" altLang="zh-CN" sz="3200"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kumimoji="1" lang="en-US" altLang="zh-CN" sz="3200" dirty="0" smtClean="0">
                <a:latin typeface="Times New Roman" panose="02020603050405020304" pitchFamily="18" charset="0"/>
                <a:ea typeface="黑体" panose="02010609060101010101" pitchFamily="2" charset="-122"/>
                <a:cs typeface="Times New Roman" panose="02020603050405020304" pitchFamily="18" charset="0"/>
              </a:rPr>
              <a:t>O</a:t>
            </a:r>
            <a:r>
              <a:rPr kumimoji="1" lang="en-US" altLang="zh-CN" sz="3200" dirty="0">
                <a:latin typeface="Times New Roman" panose="02020603050405020304" pitchFamily="18" charset="0"/>
                <a:ea typeface="黑体" panose="02010609060101010101" pitchFamily="2" charset="-122"/>
                <a:cs typeface="Times New Roman" panose="02020603050405020304" pitchFamily="18" charset="0"/>
              </a:rPr>
              <a:t>=</a:t>
            </a: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a:t>
            </a:r>
            <a:r>
              <a:rPr kumimoji="1" lang="en-US" altLang="zh-CN" sz="3200" dirty="0">
                <a:latin typeface="Times New Roman" panose="02020603050405020304" pitchFamily="18" charset="0"/>
                <a:ea typeface="黑体" panose="02010609060101010101" pitchFamily="2" charset="-122"/>
                <a:cs typeface="Times New Roman" panose="02020603050405020304" pitchFamily="18" charset="0"/>
              </a:rPr>
              <a:t>16‰ ~ +25‰</a:t>
            </a:r>
            <a:endParaRPr kumimoji="1" lang="en-US" altLang="zh-CN" sz="3200" dirty="0">
              <a:latin typeface="Times New Roman" panose="02020603050405020304" pitchFamily="18" charset="0"/>
              <a:ea typeface="黑体" panose="02010609060101010101" pitchFamily="2" charset="-122"/>
              <a:cs typeface="Times New Roman" panose="02020603050405020304" pitchFamily="18" charset="0"/>
            </a:endParaRPr>
          </a:p>
          <a:p>
            <a:pPr algn="ctr"/>
            <a:endParaRPr kumimoji="1" lang="en-US" altLang="zh-CN" sz="3200" dirty="0">
              <a:solidFill>
                <a:srgbClr val="66FF33"/>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55" name="Picture 7" descr="世界各地不同来源水的组成-赵伦山197页"/>
          <p:cNvPicPr>
            <a:picLocks noChangeAspect="1" noChangeArrowheads="1"/>
          </p:cNvPicPr>
          <p:nvPr/>
        </p:nvPicPr>
        <p:blipFill>
          <a:blip r:embed="rId1" cstate="print"/>
          <a:srcRect/>
          <a:stretch>
            <a:fillRect/>
          </a:stretch>
        </p:blipFill>
        <p:spPr bwMode="auto">
          <a:xfrm>
            <a:off x="468313" y="404813"/>
            <a:ext cx="7920037" cy="5970587"/>
          </a:xfrm>
          <a:prstGeom prst="rect">
            <a:avLst/>
          </a:prstGeom>
          <a:noFill/>
        </p:spPr>
      </p:pic>
    </p:spTree>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Rectangle 3"/>
          <p:cNvSpPr>
            <a:spLocks noGrp="1" noChangeArrowheads="1"/>
          </p:cNvSpPr>
          <p:nvPr>
            <p:ph type="body" idx="1"/>
          </p:nvPr>
        </p:nvSpPr>
        <p:spPr>
          <a:xfrm>
            <a:off x="785786" y="2343163"/>
            <a:ext cx="7772400" cy="2943225"/>
          </a:xfrm>
          <a:noFill/>
        </p:spPr>
        <p:txBody>
          <a:bodyPr/>
          <a:lstStyle/>
          <a:p>
            <a:pPr>
              <a:buClr>
                <a:srgbClr val="FF3300"/>
              </a:buClr>
              <a:buSzPct val="120000"/>
              <a:buNone/>
            </a:pP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err="1" smtClean="0">
                <a:latin typeface="Times New Roman" panose="02020603050405020304" pitchFamily="18" charset="0"/>
                <a:ea typeface="黑体" panose="02010609060101010101" pitchFamily="2" charset="-122"/>
                <a:cs typeface="Times New Roman" panose="02020603050405020304" pitchFamily="18" charset="0"/>
              </a:rPr>
              <a:t>δD</a:t>
            </a:r>
            <a:r>
              <a:rPr lang="en-US" altLang="zh-CN" dirty="0">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140‰~ </a:t>
            </a: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a:latin typeface="Times New Roman" panose="02020603050405020304" pitchFamily="18" charset="0"/>
                <a:ea typeface="黑体" panose="02010609060101010101" pitchFamily="2" charset="-122"/>
                <a:cs typeface="Times New Roman" panose="02020603050405020304" pitchFamily="18" charset="0"/>
              </a:rPr>
              <a:t>20‰</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CC"/>
              </a:buClr>
              <a:buNone/>
            </a:pP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                δ</a:t>
            </a:r>
            <a:r>
              <a:rPr lang="en-US" altLang="zh-CN"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O</a:t>
            </a:r>
            <a:r>
              <a:rPr lang="en-US" altLang="zh-CN" dirty="0">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16‰~+25‰</a:t>
            </a: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a:p>
            <a:pPr algn="just">
              <a:buClr>
                <a:srgbClr val="FF33CC"/>
              </a:buClr>
              <a:buFont typeface="Wingdings" panose="05000000000000000000" pitchFamily="2" charset="2"/>
              <a:buChar char="v"/>
            </a:pPr>
            <a:r>
              <a:rPr lang="zh-CN" altLang="en-US" dirty="0">
                <a:latin typeface="Times New Roman" panose="02020603050405020304" pitchFamily="18" charset="0"/>
                <a:ea typeface="黑体" panose="02010609060101010101" pitchFamily="2" charset="-122"/>
                <a:cs typeface="Times New Roman" panose="02020603050405020304" pitchFamily="18" charset="0"/>
              </a:rPr>
              <a:t>高温变质水与岩石达到同位素交换平衡，因此，变质热液的同位素组成指示变质环境、原岩性质和流体来源。 </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41316" name="Rectangle 4"/>
          <p:cNvSpPr>
            <a:spLocks noChangeArrowheads="1"/>
          </p:cNvSpPr>
          <p:nvPr/>
        </p:nvSpPr>
        <p:spPr bwMode="auto">
          <a:xfrm>
            <a:off x="3143240" y="714356"/>
            <a:ext cx="2730235" cy="769441"/>
          </a:xfrm>
          <a:prstGeom prst="rect">
            <a:avLst/>
          </a:prstGeom>
          <a:noFill/>
          <a:ln w="12700" cap="sq">
            <a:noFill/>
            <a:miter lim="800000"/>
          </a:ln>
          <a:effectLst/>
        </p:spPr>
        <p:txBody>
          <a:bodyPr wrap="none">
            <a:spAutoFit/>
          </a:bodyPr>
          <a:lstStyle/>
          <a:p>
            <a:r>
              <a:rPr kumimoji="1" lang="en-US" altLang="zh-CN" sz="4400" dirty="0">
                <a:latin typeface="Times New Roman" panose="02020603050405020304" pitchFamily="18" charset="0"/>
                <a:ea typeface="黑体" panose="02010609060101010101" pitchFamily="2" charset="-122"/>
                <a:cs typeface="Times New Roman" panose="02020603050405020304" pitchFamily="18" charset="0"/>
              </a:rPr>
              <a:t>4</a:t>
            </a:r>
            <a:r>
              <a:rPr kumimoji="1" lang="zh-CN" altLang="en-US" sz="4400" dirty="0">
                <a:latin typeface="Times New Roman" panose="02020603050405020304" pitchFamily="18" charset="0"/>
                <a:ea typeface="黑体" panose="02010609060101010101" pitchFamily="2" charset="-122"/>
                <a:cs typeface="Times New Roman" panose="02020603050405020304" pitchFamily="18" charset="0"/>
              </a:rPr>
              <a:t>、变质水</a:t>
            </a:r>
            <a:endParaRPr kumimoji="1" lang="zh-CN" altLang="en-US" sz="44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Rectangle 3"/>
          <p:cNvSpPr>
            <a:spLocks noGrp="1" noChangeArrowheads="1"/>
          </p:cNvSpPr>
          <p:nvPr>
            <p:ph type="body" idx="1"/>
          </p:nvPr>
        </p:nvSpPr>
        <p:spPr>
          <a:xfrm>
            <a:off x="755650" y="1773238"/>
            <a:ext cx="7848600" cy="4419600"/>
          </a:xfrm>
          <a:noFill/>
        </p:spPr>
        <p:txBody>
          <a:bodyPr/>
          <a:lstStyle/>
          <a:p>
            <a:pPr>
              <a:lnSpc>
                <a:spcPct val="90000"/>
              </a:lnSpc>
              <a:buClr>
                <a:srgbClr val="FF33CC"/>
              </a:buClr>
              <a:buFont typeface="Wingdings" panose="05000000000000000000" pitchFamily="2" charset="2"/>
              <a:buChar char="v"/>
            </a:pPr>
            <a:r>
              <a:rPr lang="zh-CN" altLang="en-US" dirty="0">
                <a:latin typeface="Times New Roman" panose="02020603050405020304" pitchFamily="18" charset="0"/>
                <a:ea typeface="黑体" panose="02010609060101010101" pitchFamily="2" charset="-122"/>
                <a:cs typeface="Times New Roman" panose="02020603050405020304" pitchFamily="18" charset="0"/>
              </a:rPr>
              <a:t>来自地幔的与铁、镁超基性岩平衡的水称为原生水；</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Clr>
                <a:srgbClr val="FF33CC"/>
              </a:buClr>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err="1" smtClean="0">
                <a:latin typeface="Times New Roman" panose="02020603050405020304" pitchFamily="18" charset="0"/>
                <a:ea typeface="黑体" panose="02010609060101010101" pitchFamily="2" charset="-122"/>
                <a:cs typeface="Times New Roman" panose="02020603050405020304" pitchFamily="18" charset="0"/>
              </a:rPr>
              <a:t>δD</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=-85</a:t>
            </a:r>
            <a:r>
              <a:rPr lang="en-US" altLang="zh-CN"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-50</a:t>
            </a:r>
            <a:r>
              <a:rPr lang="en-US" altLang="zh-CN" dirty="0">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a:latin typeface="Times New Roman" panose="02020603050405020304" pitchFamily="18" charset="0"/>
                <a:ea typeface="黑体" panose="02010609060101010101" pitchFamily="2" charset="-122"/>
                <a:cs typeface="Times New Roman" panose="02020603050405020304" pitchFamily="18" charset="0"/>
              </a:rPr>
              <a:t>O=5‰~+9‰</a:t>
            </a: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Clr>
                <a:srgbClr val="FF33CC"/>
              </a:buClr>
              <a:buFont typeface="Wingdings" panose="05000000000000000000" pitchFamily="2" charset="2"/>
              <a:buChar char="v"/>
            </a:pPr>
            <a:r>
              <a:rPr lang="zh-CN" altLang="en-US" dirty="0">
                <a:latin typeface="Times New Roman" panose="02020603050405020304" pitchFamily="18" charset="0"/>
                <a:ea typeface="黑体" panose="02010609060101010101" pitchFamily="2" charset="-122"/>
                <a:cs typeface="Times New Roman" panose="02020603050405020304" pitchFamily="18" charset="0"/>
              </a:rPr>
              <a:t>岩浆水指的是高温硅酸盐熔体所含的水及其分异作用形成的水 ：</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Clr>
                <a:srgbClr val="FF33CC"/>
              </a:buClr>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err="1" smtClean="0">
                <a:latin typeface="Times New Roman" panose="02020603050405020304" pitchFamily="18" charset="0"/>
                <a:ea typeface="黑体" panose="02010609060101010101" pitchFamily="2" charset="-122"/>
                <a:cs typeface="Times New Roman" panose="02020603050405020304" pitchFamily="18" charset="0"/>
              </a:rPr>
              <a:t>δD</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=-80</a:t>
            </a:r>
            <a:r>
              <a:rPr lang="en-US" altLang="zh-CN"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-50</a:t>
            </a:r>
            <a:r>
              <a:rPr lang="en-US" altLang="zh-CN" dirty="0">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Font typeface="Wingdings" panose="05000000000000000000" pitchFamily="2" charset="2"/>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O=6</a:t>
            </a:r>
            <a:r>
              <a:rPr lang="en-US" altLang="zh-CN" dirty="0">
                <a:latin typeface="Times New Roman" panose="02020603050405020304" pitchFamily="18" charset="0"/>
                <a:ea typeface="黑体" panose="02010609060101010101" pitchFamily="2" charset="-122"/>
                <a:cs typeface="Times New Roman" panose="02020603050405020304" pitchFamily="18" charset="0"/>
              </a:rPr>
              <a:t>‰~+10‰</a:t>
            </a: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65892" name="Rectangle 4"/>
          <p:cNvSpPr>
            <a:spLocks noChangeArrowheads="1"/>
          </p:cNvSpPr>
          <p:nvPr/>
        </p:nvSpPr>
        <p:spPr bwMode="auto">
          <a:xfrm>
            <a:off x="1547813" y="836613"/>
            <a:ext cx="5903912" cy="701675"/>
          </a:xfrm>
          <a:prstGeom prst="rect">
            <a:avLst/>
          </a:prstGeom>
          <a:noFill/>
          <a:ln w="12700" cap="sq">
            <a:noFill/>
            <a:miter lim="800000"/>
          </a:ln>
          <a:effectLst/>
        </p:spPr>
        <p:txBody>
          <a:bodyPr>
            <a:spAutoFit/>
          </a:bodyPr>
          <a:lstStyle/>
          <a:p>
            <a:pPr algn="ctr">
              <a:spcBef>
                <a:spcPct val="20000"/>
              </a:spcBef>
              <a:buClr>
                <a:srgbClr val="FF3300"/>
              </a:buClr>
              <a:buSzPct val="120000"/>
              <a:buFont typeface="Wingdings" panose="05000000000000000000" pitchFamily="2" charset="2"/>
              <a:buNone/>
            </a:pPr>
            <a:r>
              <a:rPr kumimoji="1" lang="en-US" altLang="zh-CN" sz="4000" dirty="0">
                <a:latin typeface="Times New Roman" panose="02020603050405020304" pitchFamily="18" charset="0"/>
                <a:ea typeface="黑体" panose="02010609060101010101" pitchFamily="2" charset="-122"/>
                <a:cs typeface="Times New Roman" panose="02020603050405020304" pitchFamily="18" charset="0"/>
              </a:rPr>
              <a:t>5</a:t>
            </a:r>
            <a:r>
              <a:rPr kumimoji="1" lang="zh-CN" altLang="en-US" sz="4000" dirty="0">
                <a:latin typeface="Times New Roman" panose="02020603050405020304" pitchFamily="18" charset="0"/>
                <a:ea typeface="黑体" panose="02010609060101010101" pitchFamily="2" charset="-122"/>
                <a:cs typeface="Times New Roman" panose="02020603050405020304" pitchFamily="18" charset="0"/>
              </a:rPr>
              <a:t>、原生水及岩浆水</a:t>
            </a:r>
            <a:endParaRPr kumimoji="1" lang="zh-CN" altLang="en-US" sz="40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739775" y="1214438"/>
            <a:ext cx="8153400" cy="701675"/>
          </a:xfrm>
          <a:noFill/>
        </p:spPr>
        <p:txBody>
          <a:bodyPr/>
          <a:lstStyle/>
          <a:p>
            <a:pPr algn="ctr"/>
            <a:r>
              <a:rPr lang="zh-CN" altLang="en-US" sz="4000" dirty="0" smtClean="0">
                <a:latin typeface="黑体" panose="02010609060101010101" pitchFamily="2" charset="-122"/>
                <a:ea typeface="黑体" panose="02010609060101010101" pitchFamily="2" charset="-122"/>
              </a:rPr>
              <a:t>岩</a:t>
            </a:r>
            <a:r>
              <a:rPr lang="zh-CN" altLang="en-US" sz="4000" dirty="0">
                <a:latin typeface="黑体" panose="02010609060101010101" pitchFamily="2" charset="-122"/>
                <a:ea typeface="黑体" panose="02010609060101010101" pitchFamily="2" charset="-122"/>
              </a:rPr>
              <a:t>石中的氢氧同位素</a:t>
            </a:r>
            <a:r>
              <a:rPr lang="zh-CN" altLang="en-US" sz="4000" dirty="0" smtClean="0">
                <a:latin typeface="黑体" panose="02010609060101010101" pitchFamily="2" charset="-122"/>
                <a:ea typeface="黑体" panose="02010609060101010101" pitchFamily="2" charset="-122"/>
              </a:rPr>
              <a:t>组成</a:t>
            </a:r>
            <a:endParaRPr lang="zh-CN" altLang="en-US" sz="4000" dirty="0">
              <a:latin typeface="黑体" panose="02010609060101010101" pitchFamily="2" charset="-122"/>
              <a:ea typeface="黑体" panose="02010609060101010101" pitchFamily="2" charset="-122"/>
            </a:endParaRPr>
          </a:p>
        </p:txBody>
      </p:sp>
      <p:sp>
        <p:nvSpPr>
          <p:cNvPr id="12291" name="Rectangle 3"/>
          <p:cNvSpPr>
            <a:spLocks noGrp="1" noChangeArrowheads="1"/>
          </p:cNvSpPr>
          <p:nvPr>
            <p:ph type="body" idx="1"/>
          </p:nvPr>
        </p:nvSpPr>
        <p:spPr>
          <a:xfrm>
            <a:off x="3071802" y="2214554"/>
            <a:ext cx="3074987" cy="2286000"/>
          </a:xfrm>
          <a:noFill/>
        </p:spPr>
        <p:txBody>
          <a:bodyPr/>
          <a:lstStyle/>
          <a:p>
            <a:pPr>
              <a:buNone/>
            </a:pP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、岩浆岩</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a:p>
            <a:pPr>
              <a:buNone/>
            </a:pP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、沉积岩</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a:p>
            <a:pPr>
              <a:buNone/>
            </a:pP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、变质岩</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1692275" y="620713"/>
            <a:ext cx="5400675" cy="957262"/>
          </a:xfrm>
          <a:noFill/>
        </p:spPr>
        <p:txBody>
          <a:bodyPr>
            <a:normAutofit/>
          </a:bodyPr>
          <a:lstStyle/>
          <a:p>
            <a:pPr algn="ctr"/>
            <a:r>
              <a:rPr lang="en-US" altLang="zh-CN" sz="4000" b="0"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sz="4000" b="0" dirty="0">
                <a:latin typeface="Times New Roman" panose="02020603050405020304" pitchFamily="18" charset="0"/>
                <a:ea typeface="黑体" panose="02010609060101010101" pitchFamily="2" charset="-122"/>
                <a:cs typeface="Times New Roman" panose="02020603050405020304" pitchFamily="18" charset="0"/>
              </a:rPr>
              <a:t>、岩浆岩</a:t>
            </a:r>
            <a:endParaRPr lang="zh-CN" altLang="en-US" sz="4000" b="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87043" name="Rectangle 3"/>
          <p:cNvSpPr>
            <a:spLocks noGrp="1" noChangeArrowheads="1"/>
          </p:cNvSpPr>
          <p:nvPr>
            <p:ph type="body" idx="1"/>
          </p:nvPr>
        </p:nvSpPr>
        <p:spPr>
          <a:xfrm>
            <a:off x="500034" y="1857364"/>
            <a:ext cx="8243887" cy="4724400"/>
          </a:xfrm>
          <a:noFill/>
        </p:spPr>
        <p:txBody>
          <a:bodyPr/>
          <a:lstStyle/>
          <a:p>
            <a:pPr>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达到同位素平衡时花岗岩中矿物的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值（</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）为：</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gn="just"/>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石英（</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8.9~10.3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）→碱性长石（</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7.0~9.1</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）→斜长石（</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5.5~9.3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）→角闪石（</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5.9~9.3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）→黑云母（</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4.4~5.6</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）→磁铁矿（</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1.0~3.0</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gn="just"/>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达到同位素平衡时相邻矿物间的</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）相差约</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1.5</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gn="just"/>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岩浆岩中矿物的氧同位素组成与鲍温反应序列相反，早期高温形成的矿物低，晚期低温形成的矿物高，同位素分馏有关。</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179388" y="115888"/>
            <a:ext cx="3097212" cy="641350"/>
          </a:xfrm>
          <a:prstGeom prst="rect">
            <a:avLst/>
          </a:prstGeom>
          <a:noFill/>
          <a:ln w="9525">
            <a:noFill/>
            <a:miter lim="800000"/>
          </a:ln>
        </p:spPr>
        <p:txBody>
          <a:bodyPr>
            <a:spAutoFit/>
          </a:bodyPr>
          <a:lstStyle/>
          <a:p>
            <a:pPr>
              <a:spcBef>
                <a:spcPct val="50000"/>
              </a:spcBef>
            </a:pPr>
            <a:r>
              <a:rPr lang="zh-CN" altLang="en-US" sz="3600" b="1" dirty="0">
                <a:solidFill>
                  <a:srgbClr val="0000FF"/>
                </a:solidFill>
                <a:latin typeface="Times New Roman" panose="02020603050405020304" pitchFamily="18" charset="0"/>
                <a:ea typeface="黑体" panose="02010609060101010101" pitchFamily="2" charset="-122"/>
              </a:rPr>
              <a:t>一</a:t>
            </a:r>
            <a:r>
              <a:rPr lang="zh-CN" altLang="en-US" sz="3600" b="1" dirty="0" smtClean="0">
                <a:solidFill>
                  <a:srgbClr val="0000FF"/>
                </a:solidFill>
                <a:latin typeface="Times New Roman" panose="02020603050405020304" pitchFamily="18" charset="0"/>
                <a:ea typeface="黑体" panose="02010609060101010101" pitchFamily="2" charset="-122"/>
              </a:rPr>
              <a:t>、概</a:t>
            </a:r>
            <a:r>
              <a:rPr lang="zh-CN" altLang="en-US" sz="3600" b="1" dirty="0">
                <a:solidFill>
                  <a:srgbClr val="0000FF"/>
                </a:solidFill>
                <a:latin typeface="Times New Roman" panose="02020603050405020304" pitchFamily="18" charset="0"/>
                <a:ea typeface="黑体" panose="02010609060101010101" pitchFamily="2" charset="-122"/>
              </a:rPr>
              <a:t>念</a:t>
            </a:r>
            <a:endParaRPr lang="zh-CN" altLang="en-US" sz="3600" b="1" dirty="0">
              <a:solidFill>
                <a:srgbClr val="0000FF"/>
              </a:solidFill>
              <a:latin typeface="Times New Roman" panose="02020603050405020304" pitchFamily="18" charset="0"/>
              <a:ea typeface="黑体" panose="02010609060101010101" pitchFamily="2" charset="-122"/>
            </a:endParaRPr>
          </a:p>
        </p:txBody>
      </p:sp>
      <p:sp>
        <p:nvSpPr>
          <p:cNvPr id="9219" name="Text Box 6"/>
          <p:cNvSpPr txBox="1">
            <a:spLocks noChangeArrowheads="1"/>
          </p:cNvSpPr>
          <p:nvPr/>
        </p:nvSpPr>
        <p:spPr bwMode="auto">
          <a:xfrm>
            <a:off x="395288" y="1196975"/>
            <a:ext cx="3025775" cy="682625"/>
          </a:xfrm>
          <a:prstGeom prst="rect">
            <a:avLst/>
          </a:prstGeom>
          <a:noFill/>
          <a:ln w="9525">
            <a:noFill/>
            <a:miter lim="800000"/>
          </a:ln>
        </p:spPr>
        <p:txBody>
          <a:bodyPr lIns="18000" rIns="18000">
            <a:spAutoFit/>
          </a:bodyPr>
          <a:lstStyle/>
          <a:p>
            <a:pPr marL="457200" indent="-457200">
              <a:lnSpc>
                <a:spcPct val="120000"/>
              </a:lnSpc>
              <a:spcAft>
                <a:spcPct val="50000"/>
              </a:spcAft>
            </a:pPr>
            <a:r>
              <a:rPr kumimoji="1" lang="en-US" altLang="zh-CN" sz="3200" b="1" dirty="0">
                <a:solidFill>
                  <a:srgbClr val="0000FF"/>
                </a:solidFill>
                <a:latin typeface="Times New Roman" panose="02020603050405020304" pitchFamily="18" charset="0"/>
                <a:ea typeface="黑体" panose="02010609060101010101" pitchFamily="2" charset="-122"/>
              </a:rPr>
              <a:t>1.  </a:t>
            </a:r>
            <a:r>
              <a:rPr kumimoji="1" lang="zh-CN" altLang="en-US" sz="3200" b="1" dirty="0">
                <a:solidFill>
                  <a:srgbClr val="0000FF"/>
                </a:solidFill>
                <a:latin typeface="Times New Roman" panose="02020603050405020304" pitchFamily="18" charset="0"/>
                <a:ea typeface="黑体" panose="02010609060101010101" pitchFamily="2" charset="-122"/>
              </a:rPr>
              <a:t>同位素组成</a:t>
            </a:r>
            <a:endParaRPr kumimoji="1" lang="zh-CN" altLang="en-US" sz="2800" b="1" dirty="0">
              <a:solidFill>
                <a:srgbClr val="0000FF"/>
              </a:solidFill>
              <a:latin typeface="华文新魏" panose="02010800040101010101" pitchFamily="2" charset="-122"/>
              <a:ea typeface="华文新魏" panose="02010800040101010101" pitchFamily="2" charset="-122"/>
              <a:sym typeface="Symbol" panose="05050102010706020507" pitchFamily="18" charset="2"/>
            </a:endParaRPr>
          </a:p>
        </p:txBody>
      </p:sp>
      <p:grpSp>
        <p:nvGrpSpPr>
          <p:cNvPr id="2" name="Group 95"/>
          <p:cNvGrpSpPr/>
          <p:nvPr/>
        </p:nvGrpSpPr>
        <p:grpSpPr bwMode="auto">
          <a:xfrm>
            <a:off x="1763713" y="2133600"/>
            <a:ext cx="6062662" cy="4048125"/>
            <a:chOff x="1156" y="1298"/>
            <a:chExt cx="3819" cy="2550"/>
          </a:xfrm>
        </p:grpSpPr>
        <p:sp>
          <p:nvSpPr>
            <p:cNvPr id="9224" name="Oval 61"/>
            <p:cNvSpPr>
              <a:spLocks noChangeArrowheads="1"/>
            </p:cNvSpPr>
            <p:nvPr/>
          </p:nvSpPr>
          <p:spPr bwMode="auto">
            <a:xfrm>
              <a:off x="2859" y="2342"/>
              <a:ext cx="192" cy="192"/>
            </a:xfrm>
            <a:prstGeom prst="ellipse">
              <a:avLst/>
            </a:prstGeom>
            <a:gradFill rotWithShape="0">
              <a:gsLst>
                <a:gs pos="0">
                  <a:srgbClr val="3366FF"/>
                </a:gs>
                <a:gs pos="100000">
                  <a:srgbClr val="2C58DC"/>
                </a:gs>
              </a:gsLst>
              <a:path path="shape">
                <a:fillToRect l="50000" t="50000" r="50000" b="50000"/>
              </a:path>
            </a:gradFill>
            <a:ln w="9525">
              <a:noFill/>
              <a:round/>
            </a:ln>
          </p:spPr>
          <p:txBody>
            <a:bodyPr wrap="none" anchor="ctr"/>
            <a:lstStyle/>
            <a:p>
              <a:pPr algn="ctr"/>
              <a:r>
                <a:rPr lang="en-US" altLang="ja-JP" b="1">
                  <a:ea typeface="MS PGothic" panose="020B0600070205080204" pitchFamily="34" charset="-128"/>
                </a:rPr>
                <a:t>H</a:t>
              </a:r>
              <a:endParaRPr lang="en-US" altLang="ja-JP" b="1">
                <a:ea typeface="MS PGothic" panose="020B0600070205080204" pitchFamily="34" charset="-128"/>
              </a:endParaRPr>
            </a:p>
          </p:txBody>
        </p:sp>
        <p:sp>
          <p:nvSpPr>
            <p:cNvPr id="9225" name="Oval 62"/>
            <p:cNvSpPr>
              <a:spLocks noChangeArrowheads="1"/>
            </p:cNvSpPr>
            <p:nvPr/>
          </p:nvSpPr>
          <p:spPr bwMode="auto">
            <a:xfrm>
              <a:off x="1467" y="2390"/>
              <a:ext cx="192" cy="192"/>
            </a:xfrm>
            <a:prstGeom prst="ellipse">
              <a:avLst/>
            </a:prstGeom>
            <a:gradFill rotWithShape="0">
              <a:gsLst>
                <a:gs pos="0">
                  <a:srgbClr val="3366FF"/>
                </a:gs>
                <a:gs pos="100000">
                  <a:srgbClr val="2C58DC"/>
                </a:gs>
              </a:gsLst>
              <a:path path="shape">
                <a:fillToRect l="50000" t="50000" r="50000" b="50000"/>
              </a:path>
            </a:gradFill>
            <a:ln w="9525">
              <a:noFill/>
              <a:round/>
            </a:ln>
          </p:spPr>
          <p:txBody>
            <a:bodyPr wrap="none" anchor="ctr"/>
            <a:lstStyle/>
            <a:p>
              <a:pPr algn="ctr"/>
              <a:r>
                <a:rPr lang="en-US" altLang="ja-JP" b="1">
                  <a:ea typeface="MS PGothic" panose="020B0600070205080204" pitchFamily="34" charset="-128"/>
                </a:rPr>
                <a:t>H</a:t>
              </a:r>
              <a:endParaRPr lang="en-US" altLang="ja-JP" b="1">
                <a:ea typeface="MS PGothic" panose="020B0600070205080204" pitchFamily="34" charset="-128"/>
              </a:endParaRPr>
            </a:p>
          </p:txBody>
        </p:sp>
        <p:sp>
          <p:nvSpPr>
            <p:cNvPr id="9226" name="Oval 63"/>
            <p:cNvSpPr>
              <a:spLocks noChangeArrowheads="1"/>
            </p:cNvSpPr>
            <p:nvPr/>
          </p:nvSpPr>
          <p:spPr bwMode="auto">
            <a:xfrm>
              <a:off x="2494" y="2150"/>
              <a:ext cx="480" cy="480"/>
            </a:xfrm>
            <a:prstGeom prst="ellipse">
              <a:avLst/>
            </a:prstGeom>
            <a:gradFill rotWithShape="0">
              <a:gsLst>
                <a:gs pos="0">
                  <a:srgbClr val="FF3300"/>
                </a:gs>
                <a:gs pos="100000">
                  <a:srgbClr val="DB2C00"/>
                </a:gs>
              </a:gsLst>
              <a:path path="shape">
                <a:fillToRect l="50000" t="50000" r="50000" b="50000"/>
              </a:path>
            </a:gradFill>
            <a:ln w="9525">
              <a:noFill/>
              <a:round/>
            </a:ln>
          </p:spPr>
          <p:txBody>
            <a:bodyPr wrap="none" anchor="ctr"/>
            <a:lstStyle/>
            <a:p>
              <a:endParaRPr lang="zh-CN" altLang="en-US"/>
            </a:p>
          </p:txBody>
        </p:sp>
        <p:sp>
          <p:nvSpPr>
            <p:cNvPr id="9227" name="Text Box 64"/>
            <p:cNvSpPr txBox="1">
              <a:spLocks noChangeArrowheads="1"/>
            </p:cNvSpPr>
            <p:nvPr/>
          </p:nvSpPr>
          <p:spPr bwMode="auto">
            <a:xfrm>
              <a:off x="2446" y="2284"/>
              <a:ext cx="576" cy="250"/>
            </a:xfrm>
            <a:prstGeom prst="rect">
              <a:avLst/>
            </a:prstGeom>
            <a:noFill/>
            <a:ln w="9525">
              <a:noFill/>
              <a:miter lim="800000"/>
            </a:ln>
          </p:spPr>
          <p:txBody>
            <a:bodyPr>
              <a:spAutoFit/>
            </a:bodyPr>
            <a:lstStyle/>
            <a:p>
              <a:pPr>
                <a:spcBef>
                  <a:spcPct val="50000"/>
                </a:spcBef>
              </a:pPr>
              <a:r>
                <a:rPr kumimoji="1" lang="ja-JP" altLang="en-US" sz="2400" b="1" baseline="30000">
                  <a:ea typeface="MS PGothic" panose="020B0600070205080204" pitchFamily="34" charset="-128"/>
                </a:rPr>
                <a:t> </a:t>
              </a:r>
              <a:r>
                <a:rPr kumimoji="1" lang="en-US" altLang="ja-JP" sz="2000" b="1" baseline="30000">
                  <a:solidFill>
                    <a:schemeClr val="bg1"/>
                  </a:solidFill>
                  <a:ea typeface="MS PGothic" panose="020B0600070205080204" pitchFamily="34" charset="-128"/>
                </a:rPr>
                <a:t>18</a:t>
              </a:r>
              <a:r>
                <a:rPr kumimoji="1" lang="en-US" altLang="ja-JP" sz="2000" b="1">
                  <a:solidFill>
                    <a:schemeClr val="bg1"/>
                  </a:solidFill>
                  <a:ea typeface="MS PGothic" panose="020B0600070205080204" pitchFamily="34" charset="-128"/>
                </a:rPr>
                <a:t>O</a:t>
              </a:r>
              <a:endParaRPr kumimoji="1" lang="en-US" altLang="ja-JP" sz="2000" b="1">
                <a:solidFill>
                  <a:schemeClr val="bg1"/>
                </a:solidFill>
                <a:ea typeface="MS PGothic" panose="020B0600070205080204" pitchFamily="34" charset="-128"/>
              </a:endParaRPr>
            </a:p>
          </p:txBody>
        </p:sp>
        <p:sp>
          <p:nvSpPr>
            <p:cNvPr id="9228" name="Oval 65"/>
            <p:cNvSpPr>
              <a:spLocks noChangeArrowheads="1"/>
            </p:cNvSpPr>
            <p:nvPr/>
          </p:nvSpPr>
          <p:spPr bwMode="auto">
            <a:xfrm>
              <a:off x="1342" y="2486"/>
              <a:ext cx="384" cy="384"/>
            </a:xfrm>
            <a:prstGeom prst="ellipse">
              <a:avLst/>
            </a:prstGeom>
            <a:gradFill rotWithShape="0">
              <a:gsLst>
                <a:gs pos="0">
                  <a:srgbClr val="CC00FF"/>
                </a:gs>
                <a:gs pos="100000">
                  <a:srgbClr val="AF00DB"/>
                </a:gs>
              </a:gsLst>
              <a:path path="shape">
                <a:fillToRect l="50000" t="50000" r="50000" b="50000"/>
              </a:path>
            </a:gradFill>
            <a:ln w="9525">
              <a:noFill/>
              <a:round/>
            </a:ln>
          </p:spPr>
          <p:txBody>
            <a:bodyPr wrap="none" anchor="ctr"/>
            <a:lstStyle/>
            <a:p>
              <a:endParaRPr lang="zh-CN" altLang="en-US"/>
            </a:p>
          </p:txBody>
        </p:sp>
        <p:sp>
          <p:nvSpPr>
            <p:cNvPr id="9229" name="Text Box 66"/>
            <p:cNvSpPr txBox="1">
              <a:spLocks noChangeArrowheads="1"/>
            </p:cNvSpPr>
            <p:nvPr/>
          </p:nvSpPr>
          <p:spPr bwMode="auto">
            <a:xfrm>
              <a:off x="1342" y="2572"/>
              <a:ext cx="480" cy="250"/>
            </a:xfrm>
            <a:prstGeom prst="rect">
              <a:avLst/>
            </a:prstGeom>
            <a:noFill/>
            <a:ln w="9525">
              <a:noFill/>
              <a:miter lim="800000"/>
            </a:ln>
          </p:spPr>
          <p:txBody>
            <a:bodyPr>
              <a:spAutoFit/>
            </a:bodyPr>
            <a:lstStyle/>
            <a:p>
              <a:pPr>
                <a:spcBef>
                  <a:spcPct val="50000"/>
                </a:spcBef>
              </a:pPr>
              <a:r>
                <a:rPr kumimoji="1" lang="en-US" altLang="ja-JP" sz="2000" b="1" baseline="30000">
                  <a:ea typeface="MS PGothic" panose="020B0600070205080204" pitchFamily="34" charset="-128"/>
                </a:rPr>
                <a:t>16</a:t>
              </a:r>
              <a:r>
                <a:rPr kumimoji="1" lang="en-US" altLang="ja-JP" sz="2000" b="1">
                  <a:ea typeface="MS PGothic" panose="020B0600070205080204" pitchFamily="34" charset="-128"/>
                </a:rPr>
                <a:t>O</a:t>
              </a:r>
              <a:endParaRPr kumimoji="1" lang="en-US" altLang="ja-JP" sz="2000" b="1">
                <a:ea typeface="MS PGothic" panose="020B0600070205080204" pitchFamily="34" charset="-128"/>
              </a:endParaRPr>
            </a:p>
          </p:txBody>
        </p:sp>
        <p:sp>
          <p:nvSpPr>
            <p:cNvPr id="9230" name="Oval 67"/>
            <p:cNvSpPr>
              <a:spLocks noChangeArrowheads="1"/>
            </p:cNvSpPr>
            <p:nvPr/>
          </p:nvSpPr>
          <p:spPr bwMode="auto">
            <a:xfrm>
              <a:off x="1227" y="2678"/>
              <a:ext cx="192" cy="192"/>
            </a:xfrm>
            <a:prstGeom prst="ellipse">
              <a:avLst/>
            </a:prstGeom>
            <a:gradFill rotWithShape="0">
              <a:gsLst>
                <a:gs pos="0">
                  <a:srgbClr val="3366FF"/>
                </a:gs>
                <a:gs pos="100000">
                  <a:srgbClr val="2C58DC"/>
                </a:gs>
              </a:gsLst>
              <a:path path="shape">
                <a:fillToRect l="50000" t="50000" r="50000" b="50000"/>
              </a:path>
            </a:gradFill>
            <a:ln w="9525">
              <a:noFill/>
              <a:round/>
            </a:ln>
          </p:spPr>
          <p:txBody>
            <a:bodyPr wrap="none" anchor="ctr"/>
            <a:lstStyle/>
            <a:p>
              <a:pPr algn="ctr"/>
              <a:r>
                <a:rPr lang="en-US" altLang="ja-JP" b="1">
                  <a:ea typeface="MS PGothic" panose="020B0600070205080204" pitchFamily="34" charset="-128"/>
                </a:rPr>
                <a:t>H</a:t>
              </a:r>
              <a:endParaRPr lang="en-US" altLang="ja-JP" b="1">
                <a:ea typeface="MS PGothic" panose="020B0600070205080204" pitchFamily="34" charset="-128"/>
              </a:endParaRPr>
            </a:p>
          </p:txBody>
        </p:sp>
        <p:sp>
          <p:nvSpPr>
            <p:cNvPr id="9231" name="Oval 68"/>
            <p:cNvSpPr>
              <a:spLocks noChangeArrowheads="1"/>
            </p:cNvSpPr>
            <p:nvPr/>
          </p:nvSpPr>
          <p:spPr bwMode="auto">
            <a:xfrm>
              <a:off x="2475" y="2102"/>
              <a:ext cx="192" cy="192"/>
            </a:xfrm>
            <a:prstGeom prst="ellipse">
              <a:avLst/>
            </a:prstGeom>
            <a:gradFill rotWithShape="0">
              <a:gsLst>
                <a:gs pos="0">
                  <a:srgbClr val="3366FF"/>
                </a:gs>
                <a:gs pos="100000">
                  <a:srgbClr val="2C58DC"/>
                </a:gs>
              </a:gsLst>
              <a:path path="shape">
                <a:fillToRect l="50000" t="50000" r="50000" b="50000"/>
              </a:path>
            </a:gradFill>
            <a:ln w="9525">
              <a:noFill/>
              <a:round/>
            </a:ln>
          </p:spPr>
          <p:txBody>
            <a:bodyPr wrap="none" anchor="ctr"/>
            <a:lstStyle/>
            <a:p>
              <a:pPr algn="ctr"/>
              <a:r>
                <a:rPr lang="en-US" altLang="ja-JP" b="1">
                  <a:ea typeface="MS PGothic" panose="020B0600070205080204" pitchFamily="34" charset="-128"/>
                </a:rPr>
                <a:t>H</a:t>
              </a:r>
              <a:endParaRPr lang="en-US" altLang="ja-JP" b="1">
                <a:ea typeface="MS PGothic" panose="020B0600070205080204" pitchFamily="34" charset="-128"/>
              </a:endParaRPr>
            </a:p>
          </p:txBody>
        </p:sp>
        <p:sp>
          <p:nvSpPr>
            <p:cNvPr id="9232" name="Oval 70"/>
            <p:cNvSpPr>
              <a:spLocks noChangeArrowheads="1"/>
            </p:cNvSpPr>
            <p:nvPr/>
          </p:nvSpPr>
          <p:spPr bwMode="auto">
            <a:xfrm>
              <a:off x="2859" y="3062"/>
              <a:ext cx="192" cy="192"/>
            </a:xfrm>
            <a:prstGeom prst="ellipse">
              <a:avLst/>
            </a:prstGeom>
            <a:gradFill rotWithShape="0">
              <a:gsLst>
                <a:gs pos="0">
                  <a:srgbClr val="3366FF"/>
                </a:gs>
                <a:gs pos="100000">
                  <a:srgbClr val="2C58DC"/>
                </a:gs>
              </a:gsLst>
              <a:path path="shape">
                <a:fillToRect l="50000" t="50000" r="50000" b="50000"/>
              </a:path>
            </a:gradFill>
            <a:ln w="9525">
              <a:noFill/>
              <a:round/>
            </a:ln>
          </p:spPr>
          <p:txBody>
            <a:bodyPr wrap="none" anchor="ctr"/>
            <a:lstStyle/>
            <a:p>
              <a:pPr algn="ctr"/>
              <a:r>
                <a:rPr lang="en-US" altLang="ja-JP" b="1">
                  <a:ea typeface="MS PGothic" panose="020B0600070205080204" pitchFamily="34" charset="-128"/>
                </a:rPr>
                <a:t>H</a:t>
              </a:r>
              <a:endParaRPr lang="en-US" altLang="ja-JP" b="1">
                <a:ea typeface="MS PGothic" panose="020B0600070205080204" pitchFamily="34" charset="-128"/>
              </a:endParaRPr>
            </a:p>
          </p:txBody>
        </p:sp>
        <p:sp>
          <p:nvSpPr>
            <p:cNvPr id="9233" name="Oval 71"/>
            <p:cNvSpPr>
              <a:spLocks noChangeArrowheads="1"/>
            </p:cNvSpPr>
            <p:nvPr/>
          </p:nvSpPr>
          <p:spPr bwMode="auto">
            <a:xfrm>
              <a:off x="2571" y="2822"/>
              <a:ext cx="384" cy="384"/>
            </a:xfrm>
            <a:prstGeom prst="ellipse">
              <a:avLst/>
            </a:prstGeom>
            <a:gradFill rotWithShape="0">
              <a:gsLst>
                <a:gs pos="0">
                  <a:srgbClr val="CC00FF"/>
                </a:gs>
                <a:gs pos="100000">
                  <a:srgbClr val="AF00DB"/>
                </a:gs>
              </a:gsLst>
              <a:path path="shape">
                <a:fillToRect l="50000" t="50000" r="50000" b="50000"/>
              </a:path>
            </a:gradFill>
            <a:ln w="9525">
              <a:noFill/>
              <a:round/>
            </a:ln>
          </p:spPr>
          <p:txBody>
            <a:bodyPr wrap="none" anchor="ctr"/>
            <a:lstStyle/>
            <a:p>
              <a:endParaRPr lang="zh-CN" altLang="en-US"/>
            </a:p>
          </p:txBody>
        </p:sp>
        <p:sp>
          <p:nvSpPr>
            <p:cNvPr id="9234" name="Oval 72"/>
            <p:cNvSpPr>
              <a:spLocks noChangeArrowheads="1"/>
            </p:cNvSpPr>
            <p:nvPr/>
          </p:nvSpPr>
          <p:spPr bwMode="auto">
            <a:xfrm>
              <a:off x="2379" y="2956"/>
              <a:ext cx="288" cy="288"/>
            </a:xfrm>
            <a:prstGeom prst="ellipse">
              <a:avLst/>
            </a:prstGeom>
            <a:gradFill rotWithShape="0">
              <a:gsLst>
                <a:gs pos="0">
                  <a:srgbClr val="006600"/>
                </a:gs>
                <a:gs pos="100000">
                  <a:srgbClr val="004E00"/>
                </a:gs>
              </a:gsLst>
              <a:path path="shape">
                <a:fillToRect l="50000" t="50000" r="50000" b="50000"/>
              </a:path>
            </a:gradFill>
            <a:ln w="9525">
              <a:noFill/>
              <a:round/>
            </a:ln>
          </p:spPr>
          <p:txBody>
            <a:bodyPr wrap="none" anchor="ctr"/>
            <a:lstStyle/>
            <a:p>
              <a:pPr algn="ctr"/>
              <a:r>
                <a:rPr lang="en-US" altLang="ja-JP" sz="2000" b="1">
                  <a:solidFill>
                    <a:schemeClr val="bg1"/>
                  </a:solidFill>
                  <a:ea typeface="MS PGothic" panose="020B0600070205080204" pitchFamily="34" charset="-128"/>
                </a:rPr>
                <a:t>D</a:t>
              </a:r>
              <a:endParaRPr lang="en-US" altLang="ja-JP" sz="2000" b="1">
                <a:solidFill>
                  <a:schemeClr val="bg1"/>
                </a:solidFill>
                <a:ea typeface="MS PGothic" panose="020B0600070205080204" pitchFamily="34" charset="-128"/>
              </a:endParaRPr>
            </a:p>
          </p:txBody>
        </p:sp>
        <p:sp>
          <p:nvSpPr>
            <p:cNvPr id="9235" name="Text Box 73"/>
            <p:cNvSpPr txBox="1">
              <a:spLocks noChangeArrowheads="1"/>
            </p:cNvSpPr>
            <p:nvPr/>
          </p:nvSpPr>
          <p:spPr bwMode="auto">
            <a:xfrm>
              <a:off x="2571" y="2908"/>
              <a:ext cx="480" cy="250"/>
            </a:xfrm>
            <a:prstGeom prst="rect">
              <a:avLst/>
            </a:prstGeom>
            <a:noFill/>
            <a:ln w="9525">
              <a:noFill/>
              <a:miter lim="800000"/>
            </a:ln>
          </p:spPr>
          <p:txBody>
            <a:bodyPr>
              <a:spAutoFit/>
            </a:bodyPr>
            <a:lstStyle/>
            <a:p>
              <a:pPr>
                <a:spcBef>
                  <a:spcPct val="50000"/>
                </a:spcBef>
              </a:pPr>
              <a:r>
                <a:rPr kumimoji="1" lang="en-US" altLang="ja-JP" sz="2000" b="1" baseline="30000">
                  <a:ea typeface="MS PGothic" panose="020B0600070205080204" pitchFamily="34" charset="-128"/>
                </a:rPr>
                <a:t>16</a:t>
              </a:r>
              <a:r>
                <a:rPr kumimoji="1" lang="en-US" altLang="ja-JP" sz="2000" b="1">
                  <a:ea typeface="MS PGothic" panose="020B0600070205080204" pitchFamily="34" charset="-128"/>
                </a:rPr>
                <a:t>O</a:t>
              </a:r>
              <a:endParaRPr kumimoji="1" lang="en-US" altLang="ja-JP" sz="2000" b="1">
                <a:ea typeface="MS PGothic" panose="020B0600070205080204" pitchFamily="34" charset="-128"/>
              </a:endParaRPr>
            </a:p>
          </p:txBody>
        </p:sp>
        <p:sp>
          <p:nvSpPr>
            <p:cNvPr id="9236" name="Rectangle 74"/>
            <p:cNvSpPr>
              <a:spLocks noChangeArrowheads="1"/>
            </p:cNvSpPr>
            <p:nvPr/>
          </p:nvSpPr>
          <p:spPr bwMode="auto">
            <a:xfrm>
              <a:off x="2653" y="3521"/>
              <a:ext cx="850" cy="327"/>
            </a:xfrm>
            <a:prstGeom prst="rect">
              <a:avLst/>
            </a:prstGeom>
            <a:noFill/>
            <a:ln w="9525">
              <a:noFill/>
              <a:miter lim="800000"/>
            </a:ln>
          </p:spPr>
          <p:txBody>
            <a:bodyPr wrap="none">
              <a:spAutoFit/>
            </a:bodyPr>
            <a:lstStyle/>
            <a:p>
              <a:r>
                <a:rPr lang="en-US" altLang="zh-CN" sz="2800" b="1">
                  <a:latin typeface="Times New Roman" panose="02020603050405020304" pitchFamily="18" charset="0"/>
                  <a:ea typeface="HG創英角ｺﾞｼｯｸUB" pitchFamily="49" charset="-128"/>
                </a:rPr>
                <a:t>“</a:t>
              </a:r>
              <a:r>
                <a:rPr lang="zh-CN" altLang="en-US" sz="2800" b="1">
                  <a:latin typeface="Times New Roman" panose="02020603050405020304" pitchFamily="18" charset="0"/>
                  <a:ea typeface="HG創英角ｺﾞｼｯｸUB" pitchFamily="49" charset="-128"/>
                </a:rPr>
                <a:t>重”水</a:t>
              </a:r>
              <a:r>
                <a:rPr lang="ja-JP" altLang="en-US" sz="2800" b="1">
                  <a:ea typeface="HG創英角ｺﾞｼｯｸUB" pitchFamily="49" charset="-128"/>
                </a:rPr>
                <a:t> </a:t>
              </a:r>
              <a:endParaRPr lang="en-US" altLang="ja-JP" sz="2800" b="1">
                <a:ea typeface="HG創英角ｺﾞｼｯｸUB" pitchFamily="49" charset="-128"/>
              </a:endParaRPr>
            </a:p>
          </p:txBody>
        </p:sp>
        <p:sp>
          <p:nvSpPr>
            <p:cNvPr id="9237" name="Rectangle 75"/>
            <p:cNvSpPr>
              <a:spLocks noChangeArrowheads="1"/>
            </p:cNvSpPr>
            <p:nvPr/>
          </p:nvSpPr>
          <p:spPr bwMode="auto">
            <a:xfrm>
              <a:off x="1156" y="3521"/>
              <a:ext cx="790" cy="327"/>
            </a:xfrm>
            <a:prstGeom prst="rect">
              <a:avLst/>
            </a:prstGeom>
            <a:noFill/>
            <a:ln w="9525">
              <a:noFill/>
              <a:miter lim="800000"/>
            </a:ln>
          </p:spPr>
          <p:txBody>
            <a:bodyPr wrap="none">
              <a:spAutoFit/>
            </a:bodyPr>
            <a:lstStyle/>
            <a:p>
              <a:r>
                <a:rPr lang="en-US" altLang="zh-CN" sz="2800" b="1">
                  <a:solidFill>
                    <a:schemeClr val="tx2"/>
                  </a:solidFill>
                  <a:latin typeface="Times New Roman" panose="02020603050405020304" pitchFamily="18" charset="0"/>
                  <a:ea typeface="黑体" panose="02010609060101010101" pitchFamily="2" charset="-122"/>
                </a:rPr>
                <a:t>“</a:t>
              </a:r>
              <a:r>
                <a:rPr lang="zh-CN" altLang="en-US" sz="2800" b="1">
                  <a:solidFill>
                    <a:schemeClr val="tx2"/>
                  </a:solidFill>
                  <a:latin typeface="Times New Roman" panose="02020603050405020304" pitchFamily="18" charset="0"/>
                  <a:ea typeface="黑体" panose="02010609060101010101" pitchFamily="2" charset="-122"/>
                </a:rPr>
                <a:t>轻”水</a:t>
              </a:r>
              <a:endParaRPr lang="en-US" altLang="ja-JP" sz="2800" b="1">
                <a:latin typeface="Times New Roman" panose="02020603050405020304" pitchFamily="18" charset="0"/>
                <a:ea typeface="黑体" panose="02010609060101010101" pitchFamily="2" charset="-122"/>
              </a:endParaRPr>
            </a:p>
          </p:txBody>
        </p:sp>
        <p:sp>
          <p:nvSpPr>
            <p:cNvPr id="9238" name="Rectangle 78"/>
            <p:cNvSpPr>
              <a:spLocks noChangeArrowheads="1"/>
            </p:cNvSpPr>
            <p:nvPr/>
          </p:nvSpPr>
          <p:spPr bwMode="auto">
            <a:xfrm>
              <a:off x="1271" y="2880"/>
              <a:ext cx="521" cy="288"/>
            </a:xfrm>
            <a:prstGeom prst="rect">
              <a:avLst/>
            </a:prstGeom>
            <a:noFill/>
            <a:ln w="9525">
              <a:noFill/>
              <a:miter lim="800000"/>
            </a:ln>
          </p:spPr>
          <p:txBody>
            <a:bodyPr wrap="none">
              <a:spAutoFit/>
            </a:bodyPr>
            <a:lstStyle/>
            <a:p>
              <a:r>
                <a:rPr kumimoji="1" lang="en-US" altLang="ja-JP" sz="2400">
                  <a:latin typeface="Arial Black" panose="020B0A04020102020204" pitchFamily="34" charset="0"/>
                  <a:ea typeface="MS PGothic" panose="020B0600070205080204" pitchFamily="34" charset="-128"/>
                </a:rPr>
                <a:t>H</a:t>
              </a:r>
              <a:r>
                <a:rPr kumimoji="1" lang="en-US" altLang="ja-JP" sz="2400" baseline="-25000">
                  <a:latin typeface="Arial Black" panose="020B0A04020102020204" pitchFamily="34" charset="0"/>
                  <a:ea typeface="MS PGothic" panose="020B0600070205080204" pitchFamily="34" charset="-128"/>
                </a:rPr>
                <a:t>2</a:t>
              </a:r>
              <a:r>
                <a:rPr kumimoji="1" lang="en-US" altLang="ja-JP" sz="2400">
                  <a:latin typeface="Arial Black" panose="020B0A04020102020204" pitchFamily="34" charset="0"/>
                  <a:ea typeface="MS PGothic" panose="020B0600070205080204" pitchFamily="34" charset="-128"/>
                </a:rPr>
                <a:t>O</a:t>
              </a:r>
              <a:endParaRPr kumimoji="1" lang="en-US" altLang="ja-JP" sz="2400">
                <a:latin typeface="Arial Black" panose="020B0A04020102020204" pitchFamily="34" charset="0"/>
                <a:ea typeface="MS PGothic" panose="020B0600070205080204" pitchFamily="34" charset="-128"/>
              </a:endParaRPr>
            </a:p>
          </p:txBody>
        </p:sp>
        <p:sp>
          <p:nvSpPr>
            <p:cNvPr id="9239" name="Rectangle 79"/>
            <p:cNvSpPr>
              <a:spLocks noChangeArrowheads="1"/>
            </p:cNvSpPr>
            <p:nvPr/>
          </p:nvSpPr>
          <p:spPr bwMode="auto">
            <a:xfrm>
              <a:off x="2999" y="2016"/>
              <a:ext cx="691" cy="288"/>
            </a:xfrm>
            <a:prstGeom prst="rect">
              <a:avLst/>
            </a:prstGeom>
            <a:noFill/>
            <a:ln w="9525">
              <a:noFill/>
              <a:miter lim="800000"/>
            </a:ln>
          </p:spPr>
          <p:txBody>
            <a:bodyPr wrap="none">
              <a:spAutoFit/>
            </a:bodyPr>
            <a:lstStyle/>
            <a:p>
              <a:r>
                <a:rPr kumimoji="1" lang="en-US" altLang="ja-JP" sz="2400">
                  <a:latin typeface="Arial Black" panose="020B0A04020102020204" pitchFamily="34" charset="0"/>
                  <a:ea typeface="MS PGothic" panose="020B0600070205080204" pitchFamily="34" charset="-128"/>
                </a:rPr>
                <a:t>H</a:t>
              </a:r>
              <a:r>
                <a:rPr kumimoji="1" lang="en-US" altLang="ja-JP" sz="2400" baseline="-25000">
                  <a:latin typeface="Arial Black" panose="020B0A04020102020204" pitchFamily="34" charset="0"/>
                  <a:ea typeface="MS PGothic" panose="020B0600070205080204" pitchFamily="34" charset="-128"/>
                </a:rPr>
                <a:t>2</a:t>
              </a:r>
              <a:r>
                <a:rPr kumimoji="1" lang="en-US" altLang="ja-JP" sz="2400" baseline="30000">
                  <a:latin typeface="Arial Black" panose="020B0A04020102020204" pitchFamily="34" charset="0"/>
                  <a:ea typeface="MS PGothic" panose="020B0600070205080204" pitchFamily="34" charset="-128"/>
                </a:rPr>
                <a:t>18</a:t>
              </a:r>
              <a:r>
                <a:rPr kumimoji="1" lang="en-US" altLang="ja-JP" sz="2400">
                  <a:latin typeface="Arial Black" panose="020B0A04020102020204" pitchFamily="34" charset="0"/>
                  <a:ea typeface="MS PGothic" panose="020B0600070205080204" pitchFamily="34" charset="-128"/>
                </a:rPr>
                <a:t>O</a:t>
              </a:r>
              <a:endParaRPr kumimoji="1" lang="en-US" altLang="ja-JP" sz="2400">
                <a:latin typeface="Arial Black" panose="020B0A04020102020204" pitchFamily="34" charset="0"/>
                <a:ea typeface="MS PGothic" panose="020B0600070205080204" pitchFamily="34" charset="-128"/>
              </a:endParaRPr>
            </a:p>
          </p:txBody>
        </p:sp>
        <p:sp>
          <p:nvSpPr>
            <p:cNvPr id="9240" name="Rectangle 80"/>
            <p:cNvSpPr>
              <a:spLocks noChangeArrowheads="1"/>
            </p:cNvSpPr>
            <p:nvPr/>
          </p:nvSpPr>
          <p:spPr bwMode="auto">
            <a:xfrm>
              <a:off x="3095" y="2736"/>
              <a:ext cx="585" cy="288"/>
            </a:xfrm>
            <a:prstGeom prst="rect">
              <a:avLst/>
            </a:prstGeom>
            <a:noFill/>
            <a:ln w="9525">
              <a:noFill/>
              <a:miter lim="800000"/>
            </a:ln>
          </p:spPr>
          <p:txBody>
            <a:bodyPr wrap="none">
              <a:spAutoFit/>
            </a:bodyPr>
            <a:lstStyle/>
            <a:p>
              <a:r>
                <a:rPr kumimoji="1" lang="en-US" altLang="ja-JP" sz="2400">
                  <a:latin typeface="Arial Black" panose="020B0A04020102020204" pitchFamily="34" charset="0"/>
                  <a:ea typeface="MS PGothic" panose="020B0600070205080204" pitchFamily="34" charset="-128"/>
                </a:rPr>
                <a:t>HDO</a:t>
              </a:r>
              <a:endParaRPr kumimoji="1" lang="en-US" altLang="ja-JP" sz="2400">
                <a:latin typeface="Arial Black" panose="020B0A04020102020204" pitchFamily="34" charset="0"/>
                <a:ea typeface="MS PGothic" panose="020B0600070205080204" pitchFamily="34" charset="-128"/>
              </a:endParaRPr>
            </a:p>
          </p:txBody>
        </p:sp>
        <p:sp>
          <p:nvSpPr>
            <p:cNvPr id="9241" name="Text Box 81"/>
            <p:cNvSpPr txBox="1">
              <a:spLocks noChangeArrowheads="1"/>
            </p:cNvSpPr>
            <p:nvPr/>
          </p:nvSpPr>
          <p:spPr bwMode="auto">
            <a:xfrm>
              <a:off x="1746" y="1298"/>
              <a:ext cx="2160" cy="530"/>
            </a:xfrm>
            <a:prstGeom prst="rect">
              <a:avLst/>
            </a:prstGeom>
            <a:solidFill>
              <a:srgbClr val="FFFF99"/>
            </a:solidFill>
            <a:ln w="19050">
              <a:solidFill>
                <a:schemeClr val="accent2"/>
              </a:solidFill>
              <a:miter lim="800000"/>
            </a:ln>
          </p:spPr>
          <p:txBody>
            <a:bodyPr>
              <a:spAutoFit/>
            </a:bodyPr>
            <a:lstStyle/>
            <a:p>
              <a:pPr>
                <a:spcBef>
                  <a:spcPct val="50000"/>
                </a:spcBef>
              </a:pPr>
              <a:r>
                <a:rPr kumimoji="1" lang="en-US" altLang="ja-JP" sz="2400">
                  <a:latin typeface="Arial Black" panose="020B0A04020102020204" pitchFamily="34" charset="0"/>
                  <a:ea typeface="MS PGothic" panose="020B0600070205080204" pitchFamily="34" charset="-128"/>
                </a:rPr>
                <a:t>O: </a:t>
              </a:r>
              <a:r>
                <a:rPr kumimoji="1" lang="en-US" altLang="ja-JP" sz="2400" baseline="30000">
                  <a:latin typeface="Arial Black" panose="020B0A04020102020204" pitchFamily="34" charset="0"/>
                  <a:ea typeface="MS PGothic" panose="020B0600070205080204" pitchFamily="34" charset="-128"/>
                </a:rPr>
                <a:t>16</a:t>
              </a:r>
              <a:r>
                <a:rPr kumimoji="1" lang="en-US" altLang="ja-JP" sz="2400">
                  <a:latin typeface="Arial Black" panose="020B0A04020102020204" pitchFamily="34" charset="0"/>
                  <a:ea typeface="MS PGothic" panose="020B0600070205080204" pitchFamily="34" charset="-128"/>
                </a:rPr>
                <a:t>O, </a:t>
              </a:r>
              <a:r>
                <a:rPr kumimoji="1" lang="en-US" altLang="ja-JP" sz="2400" baseline="30000">
                  <a:latin typeface="Arial Black" panose="020B0A04020102020204" pitchFamily="34" charset="0"/>
                  <a:ea typeface="MS PGothic" panose="020B0600070205080204" pitchFamily="34" charset="-128"/>
                </a:rPr>
                <a:t>17</a:t>
              </a:r>
              <a:r>
                <a:rPr kumimoji="1" lang="en-US" altLang="ja-JP" sz="2400">
                  <a:latin typeface="Arial Black" panose="020B0A04020102020204" pitchFamily="34" charset="0"/>
                  <a:ea typeface="MS PGothic" panose="020B0600070205080204" pitchFamily="34" charset="-128"/>
                </a:rPr>
                <a:t>O, </a:t>
              </a:r>
              <a:r>
                <a:rPr kumimoji="1" lang="en-US" altLang="ja-JP" sz="2400" baseline="30000">
                  <a:latin typeface="Arial Black" panose="020B0A04020102020204" pitchFamily="34" charset="0"/>
                  <a:ea typeface="MS PGothic" panose="020B0600070205080204" pitchFamily="34" charset="-128"/>
                </a:rPr>
                <a:t>18</a:t>
              </a:r>
              <a:r>
                <a:rPr kumimoji="1" lang="en-US" altLang="ja-JP" sz="2400">
                  <a:latin typeface="Arial Black" panose="020B0A04020102020204" pitchFamily="34" charset="0"/>
                  <a:ea typeface="MS PGothic" panose="020B0600070205080204" pitchFamily="34" charset="-128"/>
                </a:rPr>
                <a:t>O</a:t>
              </a:r>
              <a:br>
                <a:rPr kumimoji="1" lang="en-US" altLang="ja-JP" sz="2400">
                  <a:latin typeface="Arial Black" panose="020B0A04020102020204" pitchFamily="34" charset="0"/>
                  <a:ea typeface="MS PGothic" panose="020B0600070205080204" pitchFamily="34" charset="-128"/>
                </a:rPr>
              </a:br>
              <a:r>
                <a:rPr kumimoji="1" lang="en-US" altLang="ja-JP" sz="2400">
                  <a:latin typeface="Arial Black" panose="020B0A04020102020204" pitchFamily="34" charset="0"/>
                  <a:ea typeface="MS PGothic" panose="020B0600070205080204" pitchFamily="34" charset="-128"/>
                </a:rPr>
                <a:t>H: </a:t>
              </a:r>
              <a:r>
                <a:rPr kumimoji="1" lang="en-US" altLang="ja-JP" sz="2400" baseline="30000">
                  <a:latin typeface="Arial Black" panose="020B0A04020102020204" pitchFamily="34" charset="0"/>
                  <a:ea typeface="MS PGothic" panose="020B0600070205080204" pitchFamily="34" charset="-128"/>
                </a:rPr>
                <a:t>1</a:t>
              </a:r>
              <a:r>
                <a:rPr kumimoji="1" lang="en-US" altLang="ja-JP" sz="2400">
                  <a:latin typeface="Arial Black" panose="020B0A04020102020204" pitchFamily="34" charset="0"/>
                  <a:ea typeface="MS PGothic" panose="020B0600070205080204" pitchFamily="34" charset="-128"/>
                </a:rPr>
                <a:t>H, </a:t>
              </a:r>
              <a:r>
                <a:rPr kumimoji="1" lang="en-US" altLang="ja-JP" sz="2400" baseline="30000">
                  <a:latin typeface="Arial Black" panose="020B0A04020102020204" pitchFamily="34" charset="0"/>
                  <a:ea typeface="MS PGothic" panose="020B0600070205080204" pitchFamily="34" charset="-128"/>
                </a:rPr>
                <a:t>2</a:t>
              </a:r>
              <a:r>
                <a:rPr kumimoji="1" lang="en-US" altLang="ja-JP" sz="2400">
                  <a:latin typeface="Arial Black" panose="020B0A04020102020204" pitchFamily="34" charset="0"/>
                  <a:ea typeface="MS PGothic" panose="020B0600070205080204" pitchFamily="34" charset="-128"/>
                </a:rPr>
                <a:t>H(D), </a:t>
              </a:r>
              <a:r>
                <a:rPr kumimoji="1" lang="en-US" altLang="ja-JP" sz="2400" baseline="30000">
                  <a:solidFill>
                    <a:srgbClr val="FF0000"/>
                  </a:solidFill>
                  <a:latin typeface="Arial Black" panose="020B0A04020102020204" pitchFamily="34" charset="0"/>
                  <a:ea typeface="MS PGothic" panose="020B0600070205080204" pitchFamily="34" charset="-128"/>
                </a:rPr>
                <a:t>3</a:t>
              </a:r>
              <a:r>
                <a:rPr kumimoji="1" lang="en-US" altLang="ja-JP" sz="2400">
                  <a:solidFill>
                    <a:srgbClr val="FF0000"/>
                  </a:solidFill>
                  <a:latin typeface="Arial Black" panose="020B0A04020102020204" pitchFamily="34" charset="0"/>
                  <a:ea typeface="MS PGothic" panose="020B0600070205080204" pitchFamily="34" charset="-128"/>
                </a:rPr>
                <a:t>H(T)</a:t>
              </a:r>
              <a:endParaRPr kumimoji="1" lang="en-US" altLang="ja-JP" sz="2400">
                <a:solidFill>
                  <a:srgbClr val="FF0000"/>
                </a:solidFill>
                <a:latin typeface="Arial Black" panose="020B0A04020102020204" pitchFamily="34" charset="0"/>
                <a:ea typeface="MS PGothic" panose="020B0600070205080204" pitchFamily="34" charset="-128"/>
              </a:endParaRPr>
            </a:p>
          </p:txBody>
        </p:sp>
        <p:sp>
          <p:nvSpPr>
            <p:cNvPr id="9242" name="AutoShape 82"/>
            <p:cNvSpPr>
              <a:spLocks noChangeArrowheads="1"/>
            </p:cNvSpPr>
            <p:nvPr/>
          </p:nvSpPr>
          <p:spPr bwMode="auto">
            <a:xfrm>
              <a:off x="2228" y="2016"/>
              <a:ext cx="1584" cy="1344"/>
            </a:xfrm>
            <a:prstGeom prst="roundRect">
              <a:avLst>
                <a:gd name="adj" fmla="val 16667"/>
              </a:avLst>
            </a:prstGeom>
            <a:noFill/>
            <a:ln w="38100" cmpd="dbl">
              <a:solidFill>
                <a:srgbClr val="FF0000"/>
              </a:solidFill>
              <a:round/>
            </a:ln>
          </p:spPr>
          <p:txBody>
            <a:bodyPr wrap="none" anchor="ctr"/>
            <a:lstStyle/>
            <a:p>
              <a:endParaRPr lang="zh-CN" altLang="en-US"/>
            </a:p>
          </p:txBody>
        </p:sp>
        <p:sp>
          <p:nvSpPr>
            <p:cNvPr id="9243" name="Oval 85"/>
            <p:cNvSpPr>
              <a:spLocks noChangeArrowheads="1"/>
            </p:cNvSpPr>
            <p:nvPr/>
          </p:nvSpPr>
          <p:spPr bwMode="auto">
            <a:xfrm>
              <a:off x="4662" y="2287"/>
              <a:ext cx="192" cy="192"/>
            </a:xfrm>
            <a:prstGeom prst="ellipse">
              <a:avLst/>
            </a:prstGeom>
            <a:gradFill rotWithShape="0">
              <a:gsLst>
                <a:gs pos="0">
                  <a:srgbClr val="3366FF"/>
                </a:gs>
                <a:gs pos="100000">
                  <a:srgbClr val="2C58DC"/>
                </a:gs>
              </a:gsLst>
              <a:path path="shape">
                <a:fillToRect l="50000" t="50000" r="50000" b="50000"/>
              </a:path>
            </a:gradFill>
            <a:ln w="9525">
              <a:noFill/>
              <a:round/>
            </a:ln>
          </p:spPr>
          <p:txBody>
            <a:bodyPr wrap="none" anchor="ctr"/>
            <a:lstStyle/>
            <a:p>
              <a:pPr algn="ctr"/>
              <a:r>
                <a:rPr lang="en-US" altLang="ja-JP" b="1">
                  <a:ea typeface="MS PGothic" panose="020B0600070205080204" pitchFamily="34" charset="-128"/>
                </a:rPr>
                <a:t>H</a:t>
              </a:r>
              <a:endParaRPr lang="en-US" altLang="ja-JP" b="1">
                <a:ea typeface="MS PGothic" panose="020B0600070205080204" pitchFamily="34" charset="-128"/>
              </a:endParaRPr>
            </a:p>
          </p:txBody>
        </p:sp>
        <p:sp>
          <p:nvSpPr>
            <p:cNvPr id="9244" name="Oval 86"/>
            <p:cNvSpPr>
              <a:spLocks noChangeArrowheads="1"/>
            </p:cNvSpPr>
            <p:nvPr/>
          </p:nvSpPr>
          <p:spPr bwMode="auto">
            <a:xfrm>
              <a:off x="4297" y="2095"/>
              <a:ext cx="480" cy="480"/>
            </a:xfrm>
            <a:prstGeom prst="ellipse">
              <a:avLst/>
            </a:prstGeom>
            <a:gradFill rotWithShape="0">
              <a:gsLst>
                <a:gs pos="0">
                  <a:srgbClr val="FF3300"/>
                </a:gs>
                <a:gs pos="100000">
                  <a:srgbClr val="DB2C00"/>
                </a:gs>
              </a:gsLst>
              <a:path path="shape">
                <a:fillToRect l="50000" t="50000" r="50000" b="50000"/>
              </a:path>
            </a:gradFill>
            <a:ln w="9525">
              <a:noFill/>
              <a:round/>
            </a:ln>
          </p:spPr>
          <p:txBody>
            <a:bodyPr wrap="none" anchor="ctr"/>
            <a:lstStyle/>
            <a:p>
              <a:endParaRPr lang="zh-CN" altLang="en-US"/>
            </a:p>
          </p:txBody>
        </p:sp>
        <p:sp>
          <p:nvSpPr>
            <p:cNvPr id="9245" name="Text Box 87"/>
            <p:cNvSpPr txBox="1">
              <a:spLocks noChangeArrowheads="1"/>
            </p:cNvSpPr>
            <p:nvPr/>
          </p:nvSpPr>
          <p:spPr bwMode="auto">
            <a:xfrm>
              <a:off x="4249" y="2229"/>
              <a:ext cx="576" cy="250"/>
            </a:xfrm>
            <a:prstGeom prst="rect">
              <a:avLst/>
            </a:prstGeom>
            <a:noFill/>
            <a:ln w="9525">
              <a:noFill/>
              <a:miter lim="800000"/>
            </a:ln>
          </p:spPr>
          <p:txBody>
            <a:bodyPr>
              <a:spAutoFit/>
            </a:bodyPr>
            <a:lstStyle/>
            <a:p>
              <a:pPr>
                <a:spcBef>
                  <a:spcPct val="50000"/>
                </a:spcBef>
              </a:pPr>
              <a:r>
                <a:rPr kumimoji="1" lang="ja-JP" altLang="en-US" sz="2400" b="1" baseline="30000">
                  <a:ea typeface="MS PGothic" panose="020B0600070205080204" pitchFamily="34" charset="-128"/>
                </a:rPr>
                <a:t> </a:t>
              </a:r>
              <a:r>
                <a:rPr kumimoji="1" lang="en-US" altLang="ja-JP" sz="2000" b="1" baseline="30000">
                  <a:solidFill>
                    <a:schemeClr val="bg1"/>
                  </a:solidFill>
                  <a:ea typeface="MS PGothic" panose="020B0600070205080204" pitchFamily="34" charset="-128"/>
                </a:rPr>
                <a:t>18</a:t>
              </a:r>
              <a:r>
                <a:rPr kumimoji="1" lang="en-US" altLang="ja-JP" sz="2000" b="1">
                  <a:solidFill>
                    <a:schemeClr val="bg1"/>
                  </a:solidFill>
                  <a:ea typeface="MS PGothic" panose="020B0600070205080204" pitchFamily="34" charset="-128"/>
                </a:rPr>
                <a:t>O</a:t>
              </a:r>
              <a:endParaRPr kumimoji="1" lang="en-US" altLang="ja-JP" sz="2000" b="1">
                <a:solidFill>
                  <a:schemeClr val="bg1"/>
                </a:solidFill>
                <a:ea typeface="MS PGothic" panose="020B0600070205080204" pitchFamily="34" charset="-128"/>
              </a:endParaRPr>
            </a:p>
          </p:txBody>
        </p:sp>
        <p:sp>
          <p:nvSpPr>
            <p:cNvPr id="9246" name="Oval 88"/>
            <p:cNvSpPr>
              <a:spLocks noChangeArrowheads="1"/>
            </p:cNvSpPr>
            <p:nvPr/>
          </p:nvSpPr>
          <p:spPr bwMode="auto">
            <a:xfrm>
              <a:off x="4233" y="1956"/>
              <a:ext cx="288" cy="288"/>
            </a:xfrm>
            <a:prstGeom prst="ellipse">
              <a:avLst/>
            </a:prstGeom>
            <a:gradFill rotWithShape="0">
              <a:gsLst>
                <a:gs pos="0">
                  <a:srgbClr val="006600"/>
                </a:gs>
                <a:gs pos="100000">
                  <a:srgbClr val="004E00"/>
                </a:gs>
              </a:gsLst>
              <a:path path="shape">
                <a:fillToRect l="50000" t="50000" r="50000" b="50000"/>
              </a:path>
            </a:gradFill>
            <a:ln w="9525">
              <a:noFill/>
              <a:round/>
            </a:ln>
          </p:spPr>
          <p:txBody>
            <a:bodyPr wrap="none" anchor="ctr"/>
            <a:lstStyle/>
            <a:p>
              <a:pPr algn="ctr"/>
              <a:r>
                <a:rPr lang="en-US" altLang="ja-JP" sz="2000" b="1">
                  <a:solidFill>
                    <a:schemeClr val="bg1"/>
                  </a:solidFill>
                  <a:ea typeface="MS PGothic" panose="020B0600070205080204" pitchFamily="34" charset="-128"/>
                </a:rPr>
                <a:t>D</a:t>
              </a:r>
              <a:endParaRPr lang="en-US" altLang="ja-JP" sz="2000" b="1">
                <a:solidFill>
                  <a:schemeClr val="bg1"/>
                </a:solidFill>
                <a:ea typeface="MS PGothic" panose="020B0600070205080204" pitchFamily="34" charset="-128"/>
              </a:endParaRPr>
            </a:p>
          </p:txBody>
        </p:sp>
        <p:sp>
          <p:nvSpPr>
            <p:cNvPr id="9247" name="Oval 89"/>
            <p:cNvSpPr>
              <a:spLocks noChangeArrowheads="1"/>
            </p:cNvSpPr>
            <p:nvPr/>
          </p:nvSpPr>
          <p:spPr bwMode="auto">
            <a:xfrm>
              <a:off x="4687" y="2829"/>
              <a:ext cx="288" cy="288"/>
            </a:xfrm>
            <a:prstGeom prst="ellipse">
              <a:avLst/>
            </a:prstGeom>
            <a:gradFill rotWithShape="0">
              <a:gsLst>
                <a:gs pos="0">
                  <a:srgbClr val="006600"/>
                </a:gs>
                <a:gs pos="100000">
                  <a:srgbClr val="004E00"/>
                </a:gs>
              </a:gsLst>
              <a:path path="shape">
                <a:fillToRect l="50000" t="50000" r="50000" b="50000"/>
              </a:path>
            </a:gradFill>
            <a:ln w="9525">
              <a:noFill/>
              <a:round/>
            </a:ln>
          </p:spPr>
          <p:txBody>
            <a:bodyPr wrap="none" anchor="ctr"/>
            <a:lstStyle/>
            <a:p>
              <a:pPr algn="ctr"/>
              <a:r>
                <a:rPr lang="en-US" altLang="ja-JP" sz="2000" b="1">
                  <a:solidFill>
                    <a:schemeClr val="bg1"/>
                  </a:solidFill>
                  <a:ea typeface="MS PGothic" panose="020B0600070205080204" pitchFamily="34" charset="-128"/>
                </a:rPr>
                <a:t>D</a:t>
              </a:r>
              <a:endParaRPr lang="en-US" altLang="ja-JP" sz="2000" b="1">
                <a:solidFill>
                  <a:schemeClr val="bg1"/>
                </a:solidFill>
                <a:ea typeface="MS PGothic" panose="020B0600070205080204" pitchFamily="34" charset="-128"/>
              </a:endParaRPr>
            </a:p>
          </p:txBody>
        </p:sp>
        <p:sp>
          <p:nvSpPr>
            <p:cNvPr id="9248" name="Oval 90"/>
            <p:cNvSpPr>
              <a:spLocks noChangeArrowheads="1"/>
            </p:cNvSpPr>
            <p:nvPr/>
          </p:nvSpPr>
          <p:spPr bwMode="auto">
            <a:xfrm>
              <a:off x="4366" y="2773"/>
              <a:ext cx="480" cy="480"/>
            </a:xfrm>
            <a:prstGeom prst="ellipse">
              <a:avLst/>
            </a:prstGeom>
            <a:gradFill rotWithShape="0">
              <a:gsLst>
                <a:gs pos="0">
                  <a:srgbClr val="FF3300"/>
                </a:gs>
                <a:gs pos="100000">
                  <a:srgbClr val="DB2C00"/>
                </a:gs>
              </a:gsLst>
              <a:path path="shape">
                <a:fillToRect l="50000" t="50000" r="50000" b="50000"/>
              </a:path>
            </a:gradFill>
            <a:ln w="9525">
              <a:noFill/>
              <a:round/>
            </a:ln>
          </p:spPr>
          <p:txBody>
            <a:bodyPr wrap="none" anchor="ctr"/>
            <a:lstStyle/>
            <a:p>
              <a:endParaRPr lang="zh-CN" altLang="en-US"/>
            </a:p>
          </p:txBody>
        </p:sp>
        <p:sp>
          <p:nvSpPr>
            <p:cNvPr id="9249" name="Text Box 91"/>
            <p:cNvSpPr txBox="1">
              <a:spLocks noChangeArrowheads="1"/>
            </p:cNvSpPr>
            <p:nvPr/>
          </p:nvSpPr>
          <p:spPr bwMode="auto">
            <a:xfrm>
              <a:off x="4318" y="2907"/>
              <a:ext cx="576" cy="250"/>
            </a:xfrm>
            <a:prstGeom prst="rect">
              <a:avLst/>
            </a:prstGeom>
            <a:noFill/>
            <a:ln w="9525">
              <a:noFill/>
              <a:miter lim="800000"/>
            </a:ln>
          </p:spPr>
          <p:txBody>
            <a:bodyPr>
              <a:spAutoFit/>
            </a:bodyPr>
            <a:lstStyle/>
            <a:p>
              <a:pPr>
                <a:spcBef>
                  <a:spcPct val="50000"/>
                </a:spcBef>
              </a:pPr>
              <a:r>
                <a:rPr kumimoji="1" lang="ja-JP" altLang="en-US" sz="2400" b="1" baseline="30000">
                  <a:ea typeface="MS PGothic" panose="020B0600070205080204" pitchFamily="34" charset="-128"/>
                </a:rPr>
                <a:t> </a:t>
              </a:r>
              <a:r>
                <a:rPr kumimoji="1" lang="en-US" altLang="ja-JP" sz="2000" b="1" baseline="30000">
                  <a:solidFill>
                    <a:schemeClr val="bg1"/>
                  </a:solidFill>
                  <a:ea typeface="MS PGothic" panose="020B0600070205080204" pitchFamily="34" charset="-128"/>
                </a:rPr>
                <a:t>18</a:t>
              </a:r>
              <a:r>
                <a:rPr kumimoji="1" lang="en-US" altLang="ja-JP" sz="2000" b="1">
                  <a:solidFill>
                    <a:schemeClr val="bg1"/>
                  </a:solidFill>
                  <a:ea typeface="MS PGothic" panose="020B0600070205080204" pitchFamily="34" charset="-128"/>
                </a:rPr>
                <a:t>O</a:t>
              </a:r>
              <a:endParaRPr kumimoji="1" lang="en-US" altLang="ja-JP" sz="2000" b="1">
                <a:solidFill>
                  <a:schemeClr val="bg1"/>
                </a:solidFill>
                <a:ea typeface="MS PGothic" panose="020B0600070205080204" pitchFamily="34" charset="-128"/>
              </a:endParaRPr>
            </a:p>
          </p:txBody>
        </p:sp>
        <p:sp>
          <p:nvSpPr>
            <p:cNvPr id="9250" name="Oval 92"/>
            <p:cNvSpPr>
              <a:spLocks noChangeArrowheads="1"/>
            </p:cNvSpPr>
            <p:nvPr/>
          </p:nvSpPr>
          <p:spPr bwMode="auto">
            <a:xfrm>
              <a:off x="4233" y="3010"/>
              <a:ext cx="288" cy="288"/>
            </a:xfrm>
            <a:prstGeom prst="ellipse">
              <a:avLst/>
            </a:prstGeom>
            <a:gradFill rotWithShape="0">
              <a:gsLst>
                <a:gs pos="0">
                  <a:srgbClr val="006600"/>
                </a:gs>
                <a:gs pos="100000">
                  <a:srgbClr val="004E00"/>
                </a:gs>
              </a:gsLst>
              <a:path path="shape">
                <a:fillToRect l="50000" t="50000" r="50000" b="50000"/>
              </a:path>
            </a:gradFill>
            <a:ln w="9525">
              <a:noFill/>
              <a:round/>
            </a:ln>
          </p:spPr>
          <p:txBody>
            <a:bodyPr wrap="none" anchor="ctr"/>
            <a:lstStyle/>
            <a:p>
              <a:pPr algn="ctr"/>
              <a:r>
                <a:rPr lang="en-US" altLang="ja-JP" sz="2000" b="1">
                  <a:solidFill>
                    <a:schemeClr val="bg1"/>
                  </a:solidFill>
                  <a:ea typeface="MS PGothic" panose="020B0600070205080204" pitchFamily="34" charset="-128"/>
                </a:rPr>
                <a:t>D</a:t>
              </a:r>
              <a:endParaRPr lang="en-US" altLang="ja-JP" sz="2000" b="1">
                <a:solidFill>
                  <a:schemeClr val="bg1"/>
                </a:solidFill>
                <a:ea typeface="MS PGothic" panose="020B0600070205080204" pitchFamily="34" charset="-128"/>
              </a:endParaRPr>
            </a:p>
          </p:txBody>
        </p:sp>
      </p:grpSp>
      <p:grpSp>
        <p:nvGrpSpPr>
          <p:cNvPr id="3" name="Group 2"/>
          <p:cNvGrpSpPr/>
          <p:nvPr/>
        </p:nvGrpSpPr>
        <p:grpSpPr bwMode="auto">
          <a:xfrm>
            <a:off x="0" y="836613"/>
            <a:ext cx="3276600" cy="215900"/>
            <a:chOff x="58" y="1117"/>
            <a:chExt cx="2631" cy="181"/>
          </a:xfrm>
        </p:grpSpPr>
        <p:sp>
          <p:nvSpPr>
            <p:cNvPr id="9222"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9223"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5" name="Rectangle 3"/>
          <p:cNvSpPr>
            <a:spLocks noGrp="1" noChangeArrowheads="1"/>
          </p:cNvSpPr>
          <p:nvPr>
            <p:ph type="body" idx="1"/>
          </p:nvPr>
        </p:nvSpPr>
        <p:spPr>
          <a:xfrm>
            <a:off x="825502" y="2144728"/>
            <a:ext cx="7961340" cy="3498850"/>
          </a:xfrm>
          <a:noFill/>
        </p:spPr>
        <p:txBody>
          <a:bodyPr/>
          <a:lstStyle/>
          <a:p>
            <a:pPr>
              <a:buClr>
                <a:srgbClr val="FF3300"/>
              </a:buClr>
              <a:buNone/>
            </a:pP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① </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岩浆的源区性质；</a:t>
            </a:r>
            <a:endParaRPr lang="zh-CN" altLang="en-US" sz="3000"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00"/>
              </a:buClr>
              <a:buNone/>
            </a:pP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② 岩浆结晶分异效应；</a:t>
            </a:r>
            <a:endParaRPr lang="zh-CN" altLang="en-US" sz="3000"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00"/>
              </a:buClr>
              <a:buNone/>
            </a:pP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③ 岩浆结晶作用的温度；</a:t>
            </a:r>
            <a:endParaRPr lang="zh-CN" altLang="en-US" sz="3000"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00"/>
              </a:buClr>
              <a:buNone/>
            </a:pP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④ 岩浆与水溶液及围岩的同化混染作用；</a:t>
            </a:r>
            <a:endParaRPr lang="zh-CN" altLang="en-US" sz="3000"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00"/>
              </a:buClr>
              <a:buNone/>
            </a:pP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⑤ 在岩浆固相线温度下矿物重新平衡所产生的退化效应。</a:t>
            </a:r>
            <a:endParaRPr lang="zh-CN" altLang="en-US" sz="30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07876" name="Rectangle 4"/>
          <p:cNvSpPr>
            <a:spLocks noChangeArrowheads="1"/>
          </p:cNvSpPr>
          <p:nvPr/>
        </p:nvSpPr>
        <p:spPr bwMode="auto">
          <a:xfrm>
            <a:off x="1357290" y="785794"/>
            <a:ext cx="6359433" cy="707886"/>
          </a:xfrm>
          <a:prstGeom prst="rect">
            <a:avLst/>
          </a:prstGeom>
          <a:noFill/>
          <a:ln w="12700" cap="sq">
            <a:noFill/>
            <a:miter lim="800000"/>
          </a:ln>
          <a:effectLst/>
        </p:spPr>
        <p:txBody>
          <a:bodyPr wrap="none">
            <a:spAutoFit/>
          </a:bodyPr>
          <a:lstStyle/>
          <a:p>
            <a:r>
              <a:rPr lang="zh-CN" altLang="en-US" sz="4000" dirty="0">
                <a:latin typeface="Times New Roman" panose="02020603050405020304" pitchFamily="18" charset="0"/>
                <a:ea typeface="黑体" panose="02010609060101010101" pitchFamily="2" charset="-122"/>
                <a:cs typeface="Times New Roman" panose="02020603050405020304" pitchFamily="18" charset="0"/>
              </a:rPr>
              <a:t>影响岩浆岩氧同位素的因素</a:t>
            </a:r>
            <a:endParaRPr lang="zh-CN" altLang="en-US" sz="40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2285984" y="714356"/>
            <a:ext cx="4608512" cy="720725"/>
          </a:xfrm>
          <a:noFill/>
        </p:spPr>
        <p:txBody>
          <a:bodyPr>
            <a:normAutofit fontScale="90000"/>
          </a:bodyPr>
          <a:lstStyle/>
          <a:p>
            <a:pPr algn="ctr"/>
            <a:r>
              <a:rPr lang="en-US" altLang="zh-CN"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dirty="0">
                <a:latin typeface="Times New Roman" panose="02020603050405020304" pitchFamily="18" charset="0"/>
                <a:ea typeface="黑体" panose="02010609060101010101" pitchFamily="2" charset="-122"/>
                <a:cs typeface="Times New Roman" panose="02020603050405020304" pitchFamily="18" charset="0"/>
              </a:rPr>
              <a:t>、沉积岩</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89091" name="Rectangle 3"/>
          <p:cNvSpPr>
            <a:spLocks noGrp="1" noChangeArrowheads="1"/>
          </p:cNvSpPr>
          <p:nvPr>
            <p:ph type="body" idx="1"/>
          </p:nvPr>
        </p:nvSpPr>
        <p:spPr>
          <a:xfrm>
            <a:off x="827088" y="1916113"/>
            <a:ext cx="7416800" cy="3744912"/>
          </a:xfrm>
          <a:noFill/>
        </p:spPr>
        <p:txBody>
          <a:bodyPr/>
          <a:lstStyle/>
          <a:p>
            <a:pPr>
              <a:buClr>
                <a:srgbClr val="FF3300"/>
              </a:buClr>
              <a:buSzPct val="120000"/>
              <a:buFont typeface="Wingdings" panose="05000000000000000000" pitchFamily="2" charset="2"/>
              <a:buChar char="Ø"/>
            </a:pPr>
            <a:r>
              <a:rPr lang="en-US" altLang="zh-CN" dirty="0">
                <a:latin typeface="Times New Roman" panose="02020603050405020304" pitchFamily="18" charset="0"/>
                <a:ea typeface="黑体" panose="02010609060101010101" pitchFamily="2" charset="-122"/>
                <a:cs typeface="Times New Roman" panose="02020603050405020304" pitchFamily="18" charset="0"/>
              </a:rPr>
              <a:t>①</a:t>
            </a:r>
            <a:r>
              <a:rPr lang="zh-CN" altLang="en-US" dirty="0">
                <a:latin typeface="Times New Roman" panose="02020603050405020304" pitchFamily="18" charset="0"/>
                <a:ea typeface="黑体" panose="02010609060101010101" pitchFamily="2" charset="-122"/>
                <a:cs typeface="Times New Roman" panose="02020603050405020304" pitchFamily="18" charset="0"/>
              </a:rPr>
              <a:t>沉积岩中的氢氧同位素组成受两个主要反应控制：</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00"/>
              </a:buClr>
              <a:buSzPct val="120000"/>
              <a:buFont typeface="Wingdings" panose="05000000000000000000" pitchFamily="2" charset="2"/>
              <a:buChar char="Ø"/>
            </a:pPr>
            <a:r>
              <a:rPr lang="en-US" altLang="zh-CN"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dirty="0">
                <a:latin typeface="Times New Roman" panose="02020603050405020304" pitchFamily="18" charset="0"/>
                <a:ea typeface="黑体" panose="02010609060101010101" pitchFamily="2" charset="-122"/>
                <a:cs typeface="Times New Roman" panose="02020603050405020304" pitchFamily="18" charset="0"/>
              </a:rPr>
              <a:t>）水</a:t>
            </a:r>
            <a:r>
              <a:rPr lang="en-US" altLang="zh-CN" dirty="0">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latin typeface="Times New Roman" panose="02020603050405020304" pitchFamily="18" charset="0"/>
                <a:ea typeface="黑体" panose="02010609060101010101" pitchFamily="2" charset="-122"/>
                <a:cs typeface="Times New Roman" panose="02020603050405020304" pitchFamily="18" charset="0"/>
              </a:rPr>
              <a:t>岩同位素平衡，低温水</a:t>
            </a:r>
            <a:r>
              <a:rPr lang="en-US" altLang="zh-CN" dirty="0">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latin typeface="Times New Roman" panose="02020603050405020304" pitchFamily="18" charset="0"/>
                <a:ea typeface="黑体" panose="02010609060101010101" pitchFamily="2" charset="-122"/>
                <a:cs typeface="Times New Roman" panose="02020603050405020304" pitchFamily="18" charset="0"/>
              </a:rPr>
              <a:t>岩同位素反应分馏强烈；</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00"/>
              </a:buClr>
              <a:buSzPct val="120000"/>
              <a:buFont typeface="Wingdings" panose="05000000000000000000" pitchFamily="2" charset="2"/>
              <a:buChar char="Ø"/>
            </a:pPr>
            <a:r>
              <a:rPr lang="en-US" altLang="zh-CN"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dirty="0">
                <a:latin typeface="Times New Roman" panose="02020603050405020304" pitchFamily="18" charset="0"/>
                <a:ea typeface="黑体" panose="02010609060101010101" pitchFamily="2" charset="-122"/>
                <a:cs typeface="Times New Roman" panose="02020603050405020304" pitchFamily="18" charset="0"/>
              </a:rPr>
              <a:t>）生物分馏，生物沉积岩中出现地壳中最高的</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值</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9" name="Rectangle 3"/>
          <p:cNvSpPr>
            <a:spLocks noGrp="1" noChangeArrowheads="1"/>
          </p:cNvSpPr>
          <p:nvPr>
            <p:ph type="body" idx="1"/>
          </p:nvPr>
        </p:nvSpPr>
        <p:spPr>
          <a:xfrm>
            <a:off x="971550" y="1844675"/>
            <a:ext cx="8172450" cy="3903663"/>
          </a:xfrm>
          <a:noFill/>
        </p:spPr>
        <p:txBody>
          <a:bodyPr>
            <a:normAutofit/>
          </a:bodyPr>
          <a:lstStyle/>
          <a:p>
            <a:pPr>
              <a:lnSpc>
                <a:spcPct val="90000"/>
              </a:lnSpc>
              <a:buClr>
                <a:srgbClr val="FF3300"/>
              </a:buClr>
              <a:buSzPct val="120000"/>
              <a:buNone/>
            </a:pP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②</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各种沉积岩氧同位素特点</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Clr>
                <a:srgbClr val="FF0000"/>
              </a:buClr>
              <a:buSzPct val="120000"/>
              <a:buNone/>
            </a:pP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）碎屑沉积岩</a:t>
            </a:r>
            <a:endParaRPr lang="zh-CN" altLang="en-US" sz="30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Clr>
                <a:srgbClr val="800000"/>
              </a:buClr>
              <a:buSzPct val="120000"/>
              <a:buNone/>
            </a:pP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dirty="0" smtClean="0">
                <a:latin typeface="Times New Roman" panose="02020603050405020304" pitchFamily="18" charset="0"/>
                <a:ea typeface="黑体" panose="02010609060101010101" pitchFamily="2" charset="-122"/>
                <a:cs typeface="Times New Roman" panose="02020603050405020304" pitchFamily="18" charset="0"/>
              </a:rPr>
              <a:t>δ</a:t>
            </a:r>
            <a:r>
              <a:rPr lang="en-US" altLang="zh-CN" sz="2400"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lang="en-US" altLang="zh-CN" sz="2400" dirty="0" smtClean="0">
                <a:latin typeface="Times New Roman" panose="02020603050405020304" pitchFamily="18" charset="0"/>
                <a:ea typeface="黑体" panose="02010609060101010101" pitchFamily="2" charset="-122"/>
                <a:cs typeface="Times New Roman" panose="02020603050405020304" pitchFamily="18" charset="0"/>
              </a:rPr>
              <a:t>O</a:t>
            </a:r>
            <a:r>
              <a:rPr lang="zh-CN" altLang="en-US" sz="2400" baseline="-25000" dirty="0">
                <a:latin typeface="Times New Roman" panose="02020603050405020304" pitchFamily="18" charset="0"/>
                <a:ea typeface="黑体" panose="02010609060101010101" pitchFamily="2" charset="-122"/>
                <a:cs typeface="Times New Roman" panose="02020603050405020304" pitchFamily="18" charset="0"/>
              </a:rPr>
              <a:t>岩浆岩</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5~10‰</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4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4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2400" baseline="-25000" dirty="0">
                <a:latin typeface="Times New Roman" panose="02020603050405020304" pitchFamily="18" charset="0"/>
                <a:ea typeface="黑体" panose="02010609060101010101" pitchFamily="2" charset="-122"/>
                <a:cs typeface="Times New Roman" panose="02020603050405020304" pitchFamily="18" charset="0"/>
              </a:rPr>
              <a:t>黏土矿物</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400" dirty="0">
                <a:latin typeface="Times New Roman" panose="02020603050405020304" pitchFamily="18" charset="0"/>
                <a:ea typeface="黑体" panose="02010609060101010101" pitchFamily="2" charset="-122"/>
                <a:cs typeface="Times New Roman" panose="02020603050405020304" pitchFamily="18" charset="0"/>
              </a:rPr>
              <a:t>20~30‰</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Clr>
                <a:srgbClr val="00FF00"/>
              </a:buClr>
              <a:buNone/>
            </a:pP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）化学风化矿物</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a:t>
            </a:r>
            <a:endParaRPr lang="en-US" altLang="zh-CN" sz="30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Clr>
                <a:srgbClr val="FF0000"/>
              </a:buClr>
              <a:buSzPct val="120000"/>
              <a:buNone/>
            </a:pP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黏土矿物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13 ‰ ~28 ‰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90000"/>
              </a:lnSpc>
              <a:buClr>
                <a:srgbClr val="800000"/>
              </a:buClr>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err="1">
                <a:latin typeface="Times New Roman" panose="02020603050405020304" pitchFamily="18" charset="0"/>
                <a:ea typeface="黑体" panose="02010609060101010101" pitchFamily="2" charset="-122"/>
                <a:cs typeface="Times New Roman" panose="02020603050405020304" pitchFamily="18" charset="0"/>
              </a:rPr>
              <a:t>δD</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35 ‰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125 ‰</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日期占位符 1"/>
          <p:cNvSpPr>
            <a:spLocks noGrp="1"/>
          </p:cNvSpPr>
          <p:nvPr>
            <p:ph type="dt" sz="half" idx="10"/>
          </p:nvPr>
        </p:nvSpPr>
        <p:spPr/>
        <p:txBody>
          <a:bodyPr/>
          <a:lstStyle/>
          <a:p>
            <a:fld id="{9C2F1358-6DB1-448B-A095-3EB700F57A0D}" type="datetime1">
              <a:rPr lang="zh-CN" altLang="en-US"/>
            </a:fld>
            <a:endParaRPr lang="en-US" altLang="zh-CN"/>
          </a:p>
        </p:txBody>
      </p:sp>
      <p:sp>
        <p:nvSpPr>
          <p:cNvPr id="4" name="页脚占位符 2"/>
          <p:cNvSpPr>
            <a:spLocks noGrp="1"/>
          </p:cNvSpPr>
          <p:nvPr>
            <p:ph type="ftr" sz="quarter" idx="11"/>
          </p:nvPr>
        </p:nvSpPr>
        <p:spPr/>
        <p:txBody>
          <a:bodyPr/>
          <a:lstStyle/>
          <a:p>
            <a:r>
              <a:rPr lang="en-US" altLang="zh-CN"/>
              <a:t>第5章  同位素地球化学Part4</a:t>
            </a:r>
            <a:endParaRPr lang="en-US" altLang="zh-CN"/>
          </a:p>
        </p:txBody>
      </p:sp>
      <p:pic>
        <p:nvPicPr>
          <p:cNvPr id="125956" name="Picture 4" descr="黏土矿物氢氧同位素组成图"/>
          <p:cNvPicPr>
            <a:picLocks noChangeAspect="1" noChangeArrowheads="1"/>
          </p:cNvPicPr>
          <p:nvPr/>
        </p:nvPicPr>
        <p:blipFill>
          <a:blip r:embed="rId1" cstate="print"/>
          <a:srcRect/>
          <a:stretch>
            <a:fillRect/>
          </a:stretch>
        </p:blipFill>
        <p:spPr bwMode="auto">
          <a:xfrm>
            <a:off x="468313" y="260350"/>
            <a:ext cx="8064500" cy="6389688"/>
          </a:xfrm>
          <a:prstGeom prst="rect">
            <a:avLst/>
          </a:prstGeom>
          <a:noFill/>
        </p:spPr>
      </p:pic>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1" name="Rectangle 3"/>
          <p:cNvSpPr>
            <a:spLocks noGrp="1" noChangeArrowheads="1"/>
          </p:cNvSpPr>
          <p:nvPr>
            <p:ph type="body" idx="1"/>
          </p:nvPr>
        </p:nvSpPr>
        <p:spPr>
          <a:xfrm>
            <a:off x="857224" y="3000372"/>
            <a:ext cx="7775575" cy="1584325"/>
          </a:xfrm>
          <a:noFill/>
        </p:spPr>
        <p:txBody>
          <a:bodyPr/>
          <a:lstStyle/>
          <a:p>
            <a:pPr>
              <a:buClr>
                <a:srgbClr val="FFFF00"/>
              </a:buClr>
              <a:buFont typeface="Wingdings" panose="05000000000000000000" pitchFamily="2" charset="2"/>
              <a:buChar char="v"/>
            </a:pPr>
            <a:r>
              <a:rPr lang="zh-CN" altLang="en-US" dirty="0">
                <a:latin typeface="Times New Roman" panose="02020603050405020304" pitchFamily="18" charset="0"/>
                <a:ea typeface="黑体" panose="02010609060101010101" pitchFamily="2" charset="-122"/>
                <a:cs typeface="Times New Roman" panose="02020603050405020304" pitchFamily="18" charset="0"/>
              </a:rPr>
              <a:t>燧石的氧同位素组成随地质体时代变老有变小趋</a:t>
            </a: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势</a:t>
            </a:r>
            <a:endParaRPr lang="zh-CN" altLang="en-US" sz="40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24932" name="Rectangle 4"/>
          <p:cNvSpPr>
            <a:spLocks noChangeArrowheads="1"/>
          </p:cNvSpPr>
          <p:nvPr/>
        </p:nvSpPr>
        <p:spPr bwMode="auto">
          <a:xfrm>
            <a:off x="1476375" y="1052513"/>
            <a:ext cx="5975350" cy="701675"/>
          </a:xfrm>
          <a:prstGeom prst="rect">
            <a:avLst/>
          </a:prstGeom>
          <a:noFill/>
          <a:ln w="12700" cap="sq">
            <a:noFill/>
            <a:miter lim="800000"/>
          </a:ln>
          <a:effectLst/>
        </p:spPr>
        <p:txBody>
          <a:bodyPr>
            <a:spAutoFit/>
          </a:bodyPr>
          <a:lstStyle/>
          <a:p>
            <a:pPr algn="ctr"/>
            <a:r>
              <a:rPr lang="en-US" altLang="zh-CN" sz="4000">
                <a:latin typeface="Times New Roman" panose="02020603050405020304" pitchFamily="18" charset="0"/>
                <a:ea typeface="黑体" panose="02010609060101010101" pitchFamily="2" charset="-122"/>
                <a:cs typeface="Times New Roman" panose="02020603050405020304" pitchFamily="18" charset="0"/>
              </a:rPr>
              <a:t>3</a:t>
            </a:r>
            <a:r>
              <a:rPr lang="zh-CN" altLang="en-US" sz="4000">
                <a:latin typeface="Times New Roman" panose="02020603050405020304" pitchFamily="18" charset="0"/>
                <a:ea typeface="黑体" panose="02010609060101010101" pitchFamily="2" charset="-122"/>
                <a:cs typeface="Times New Roman" panose="02020603050405020304" pitchFamily="18" charset="0"/>
              </a:rPr>
              <a:t>）海相硅质岩和燧石</a:t>
            </a:r>
            <a:endParaRPr lang="zh-CN" altLang="en-US" sz="400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ChangeArrowheads="1"/>
          </p:cNvSpPr>
          <p:nvPr>
            <p:ph type="title"/>
          </p:nvPr>
        </p:nvSpPr>
        <p:spPr>
          <a:xfrm>
            <a:off x="1520825" y="984250"/>
            <a:ext cx="5662613" cy="723900"/>
          </a:xfrm>
          <a:noFill/>
        </p:spPr>
        <p:txBody>
          <a:bodyPr>
            <a:normAutofit fontScale="90000"/>
          </a:bodyPr>
          <a:lstStyle/>
          <a:p>
            <a:pPr algn="ctr"/>
            <a:r>
              <a:rPr lang="en-US" altLang="zh-CN">
                <a:latin typeface="Times New Roman" panose="02020603050405020304" pitchFamily="18" charset="0"/>
                <a:ea typeface="黑体" panose="02010609060101010101" pitchFamily="2" charset="-122"/>
                <a:cs typeface="Times New Roman" panose="02020603050405020304" pitchFamily="18" charset="0"/>
              </a:rPr>
              <a:t>4</a:t>
            </a:r>
            <a:r>
              <a:rPr lang="zh-CN" altLang="en-US">
                <a:latin typeface="Times New Roman" panose="02020603050405020304" pitchFamily="18" charset="0"/>
                <a:ea typeface="黑体" panose="02010609060101010101" pitchFamily="2" charset="-122"/>
                <a:cs typeface="Times New Roman" panose="02020603050405020304" pitchFamily="18" charset="0"/>
              </a:rPr>
              <a:t>）海相碳酸盐</a:t>
            </a:r>
            <a:endParaRPr lang="zh-CN" altLang="en-US">
              <a:latin typeface="Times New Roman" panose="02020603050405020304" pitchFamily="18" charset="0"/>
              <a:ea typeface="黑体" panose="02010609060101010101" pitchFamily="2" charset="-122"/>
              <a:cs typeface="Times New Roman" panose="02020603050405020304" pitchFamily="18" charset="0"/>
            </a:endParaRPr>
          </a:p>
        </p:txBody>
      </p:sp>
      <p:sp>
        <p:nvSpPr>
          <p:cNvPr id="208899" name="Rectangle 3"/>
          <p:cNvSpPr>
            <a:spLocks noGrp="1" noChangeArrowheads="1"/>
          </p:cNvSpPr>
          <p:nvPr>
            <p:ph type="body" idx="1"/>
          </p:nvPr>
        </p:nvSpPr>
        <p:spPr>
          <a:xfrm>
            <a:off x="827088" y="1916113"/>
            <a:ext cx="7561262" cy="3529012"/>
          </a:xfrm>
          <a:noFill/>
        </p:spPr>
        <p:txBody>
          <a:bodyPr/>
          <a:lstStyle/>
          <a:p>
            <a:pPr>
              <a:lnSpc>
                <a:spcPct val="120000"/>
              </a:lnSpc>
              <a:buClr>
                <a:srgbClr val="FF0000"/>
              </a:buClr>
              <a:buFont typeface="Wingdings" panose="05000000000000000000" pitchFamily="2" charset="2"/>
              <a:buChar char="v"/>
            </a:pPr>
            <a:r>
              <a:rPr lang="zh-CN" altLang="en-US" dirty="0">
                <a:latin typeface="Times New Roman" panose="02020603050405020304" pitchFamily="18" charset="0"/>
                <a:ea typeface="黑体" panose="02010609060101010101" pitchFamily="2" charset="-122"/>
                <a:cs typeface="Times New Roman" panose="02020603050405020304" pitchFamily="18" charset="0"/>
              </a:rPr>
              <a:t>氧同位素组成一般是最高的，不同时代海相碳酸盐的氧同位素组成趋势与燧石相同。</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Clr>
                <a:srgbClr val="FF0000"/>
              </a:buClr>
              <a:buFont typeface="Wingdings" panose="05000000000000000000" pitchFamily="2" charset="2"/>
              <a:buChar char="v"/>
            </a:pPr>
            <a:r>
              <a:rPr lang="zh-CN" altLang="en-US" dirty="0">
                <a:latin typeface="Times New Roman" panose="02020603050405020304" pitchFamily="18" charset="0"/>
                <a:ea typeface="黑体" panose="02010609060101010101" pitchFamily="2" charset="-122"/>
                <a:cs typeface="Times New Roman" panose="02020603050405020304" pitchFamily="18" charset="0"/>
              </a:rPr>
              <a:t>同时代淡水碳酸盐的</a:t>
            </a:r>
            <a:r>
              <a:rPr lang="en-US" altLang="zh-CN"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a:latin typeface="Times New Roman" panose="02020603050405020304" pitchFamily="18" charset="0"/>
                <a:ea typeface="黑体" panose="02010609060101010101" pitchFamily="2" charset="-122"/>
                <a:cs typeface="Times New Roman" panose="02020603050405020304" pitchFamily="18" charset="0"/>
              </a:rPr>
              <a:t>低于海水的</a:t>
            </a:r>
            <a:r>
              <a:rPr lang="en-US" altLang="zh-CN"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28~30‰</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740025" y="1012825"/>
            <a:ext cx="2998788" cy="703263"/>
          </a:xfrm>
          <a:noFill/>
        </p:spPr>
        <p:txBody>
          <a:bodyPr>
            <a:normAutofit fontScale="90000"/>
          </a:bodyPr>
          <a:lstStyle/>
          <a:p>
            <a:pPr algn="ctr"/>
            <a:r>
              <a:rPr lang="en-US" altLang="zh-CN"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dirty="0">
                <a:latin typeface="Times New Roman" panose="02020603050405020304" pitchFamily="18" charset="0"/>
                <a:ea typeface="黑体" panose="02010609060101010101" pitchFamily="2" charset="-122"/>
                <a:cs typeface="Times New Roman" panose="02020603050405020304" pitchFamily="18" charset="0"/>
              </a:rPr>
              <a:t>、变质岩</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90115" name="Rectangle 3"/>
          <p:cNvSpPr>
            <a:spLocks noGrp="1" noChangeArrowheads="1"/>
          </p:cNvSpPr>
          <p:nvPr>
            <p:ph type="body" idx="1"/>
          </p:nvPr>
        </p:nvSpPr>
        <p:spPr>
          <a:xfrm>
            <a:off x="900113" y="1989138"/>
            <a:ext cx="7761287" cy="3024187"/>
          </a:xfrm>
          <a:noFill/>
        </p:spPr>
        <p:txBody>
          <a:bodyPr/>
          <a:lstStyle/>
          <a:p>
            <a:pPr algn="just">
              <a:buClr>
                <a:srgbClr val="008000"/>
              </a:buClr>
              <a:buSzPct val="130000"/>
              <a:buFont typeface="Wingdings" panose="05000000000000000000" pitchFamily="2" charset="2"/>
              <a:buChar char="Ø"/>
            </a:pPr>
            <a:r>
              <a:rPr lang="zh-CN" altLang="en-US" dirty="0">
                <a:effectLst/>
                <a:latin typeface="Times New Roman" panose="02020603050405020304" pitchFamily="18" charset="0"/>
                <a:ea typeface="黑体" panose="02010609060101010101" pitchFamily="2" charset="-122"/>
                <a:cs typeface="Times New Roman" panose="02020603050405020304" pitchFamily="18" charset="0"/>
              </a:rPr>
              <a:t>变质岩的氢、氧同位素组成与变质岩原岩、变质温度、变质流体、变质作用类型及变质岩形成环境等诸多因素有关 。</a:t>
            </a:r>
            <a:endParaRPr lang="zh-CN" altLang="en-US" dirty="0">
              <a:effectLst/>
              <a:latin typeface="Times New Roman" panose="02020603050405020304" pitchFamily="18" charset="0"/>
              <a:ea typeface="黑体" panose="02010609060101010101" pitchFamily="2" charset="-122"/>
              <a:cs typeface="Times New Roman" panose="02020603050405020304" pitchFamily="18" charset="0"/>
            </a:endParaRPr>
          </a:p>
          <a:p>
            <a:pPr algn="just">
              <a:lnSpc>
                <a:spcPct val="115000"/>
              </a:lnSpc>
              <a:buClr>
                <a:srgbClr val="008000"/>
              </a:buClr>
              <a:buSzPct val="130000"/>
              <a:buFont typeface="Wingdings" panose="05000000000000000000" pitchFamily="2" charset="2"/>
              <a:buChar char="Ø"/>
            </a:pPr>
            <a:r>
              <a:rPr lang="zh-CN" altLang="en-US" dirty="0">
                <a:effectLst/>
                <a:latin typeface="Times New Roman" panose="02020603050405020304" pitchFamily="18" charset="0"/>
                <a:ea typeface="黑体" panose="02010609060101010101" pitchFamily="2" charset="-122"/>
                <a:cs typeface="Times New Roman" panose="02020603050405020304" pitchFamily="18" charset="0"/>
              </a:rPr>
              <a:t>区域变质作用过程中，随变质程度增高，岩石的</a:t>
            </a:r>
            <a:r>
              <a:rPr lang="en-US" altLang="zh-CN" dirty="0">
                <a:effectLst/>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effectLst/>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a:effectLst/>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a:effectLst/>
                <a:latin typeface="Times New Roman" panose="02020603050405020304" pitchFamily="18" charset="0"/>
                <a:ea typeface="黑体" panose="02010609060101010101" pitchFamily="2" charset="-122"/>
                <a:cs typeface="Times New Roman" panose="02020603050405020304" pitchFamily="18" charset="0"/>
              </a:rPr>
              <a:t>值逐渐降低。 </a:t>
            </a:r>
            <a:endParaRPr lang="zh-CN" altLang="en-US" dirty="0">
              <a:effectLst/>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a:xfrm>
            <a:off x="214282" y="142852"/>
            <a:ext cx="4500594" cy="584186"/>
          </a:xfrm>
          <a:noFill/>
        </p:spPr>
        <p:txBody>
          <a:bodyPr>
            <a:noAutofit/>
          </a:bodyPr>
          <a:lstStyle/>
          <a:p>
            <a:pPr algn="l"/>
            <a:r>
              <a:rPr lang="zh-CN" altLang="en-US" sz="3600" dirty="0" smtClean="0">
                <a:latin typeface="Times New Roman" panose="02020603050405020304" pitchFamily="18" charset="0"/>
                <a:ea typeface="黑体" panose="02010609060101010101" pitchFamily="2" charset="-122"/>
                <a:cs typeface="Times New Roman" panose="02020603050405020304" pitchFamily="18" charset="0"/>
              </a:rPr>
              <a:t>六、生</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物同位素分馏</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48483" name="Rectangle 3"/>
          <p:cNvSpPr>
            <a:spLocks noGrp="1" noChangeArrowheads="1"/>
          </p:cNvSpPr>
          <p:nvPr>
            <p:ph type="body" idx="1"/>
          </p:nvPr>
        </p:nvSpPr>
        <p:spPr>
          <a:xfrm>
            <a:off x="428596" y="2357430"/>
            <a:ext cx="8077200" cy="2441581"/>
          </a:xfrm>
          <a:noFill/>
        </p:spPr>
        <p:txBody>
          <a:bodyPr>
            <a:normAutofit/>
          </a:bodyPr>
          <a:lstStyle/>
          <a:p>
            <a:pPr marL="0" indent="0" algn="just">
              <a:buClr>
                <a:srgbClr val="FF3300"/>
              </a:buClr>
              <a:buSzPct val="120000"/>
              <a:buNone/>
            </a:pPr>
            <a:r>
              <a:rPr lang="en-US" altLang="zh-CN" baseline="300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                              18</a:t>
            </a:r>
            <a:r>
              <a:rPr lang="en-US" altLang="zh-CN"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在植物体中富</a:t>
            </a:r>
            <a:r>
              <a:rPr lang="zh-CN" altLang="en-US"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集</a:t>
            </a:r>
            <a:r>
              <a:rPr lang="zh-CN" altLang="en-US" dirty="0" smtClean="0">
                <a:latin typeface="Times New Roman" panose="02020603050405020304" pitchFamily="18" charset="0"/>
                <a:ea typeface="黑体" panose="02010609060101010101" pitchFamily="2" charset="-122"/>
                <a:cs typeface="Times New Roman" panose="02020603050405020304" pitchFamily="18" charset="0"/>
              </a:rPr>
              <a:t>。</a:t>
            </a:r>
            <a:endParaRPr lang="en-US" altLang="zh-CN" dirty="0" smtClean="0">
              <a:latin typeface="Times New Roman" panose="02020603050405020304" pitchFamily="18" charset="0"/>
              <a:ea typeface="黑体" panose="02010609060101010101" pitchFamily="2" charset="-122"/>
              <a:cs typeface="Times New Roman" panose="02020603050405020304" pitchFamily="18" charset="0"/>
            </a:endParaRPr>
          </a:p>
          <a:p>
            <a:pPr marL="0" indent="0" algn="just">
              <a:buClr>
                <a:srgbClr val="FF3300"/>
              </a:buClr>
              <a:buSzPct val="120000"/>
              <a:buNone/>
            </a:pP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lgn="ctr">
              <a:buClr>
                <a:srgbClr val="008000"/>
              </a:buClr>
              <a:buSzPct val="120000"/>
              <a:buNone/>
            </a:pP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H</a:t>
            </a:r>
            <a:r>
              <a:rPr lang="en-US" altLang="zh-CN"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en-US" altLang="zh-CN" baseline="30000" dirty="0" smtClean="0">
                <a:latin typeface="Times New Roman" panose="02020603050405020304" pitchFamily="18" charset="0"/>
                <a:ea typeface="黑体" panose="02010609060101010101" pitchFamily="2" charset="-122"/>
                <a:cs typeface="Times New Roman" panose="02020603050405020304" pitchFamily="18" charset="0"/>
              </a:rPr>
              <a:t>16</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O+C</a:t>
            </a:r>
            <a:r>
              <a:rPr lang="en-US" altLang="zh-CN"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O</a:t>
            </a:r>
            <a:r>
              <a:rPr lang="en-US" altLang="zh-CN"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(HC</a:t>
            </a:r>
            <a:r>
              <a:rPr lang="en-US" altLang="zh-CN"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OH)</a:t>
            </a:r>
            <a:r>
              <a:rPr lang="en-US" altLang="zh-CN" baseline="-25000" dirty="0" smtClean="0">
                <a:latin typeface="Times New Roman" panose="02020603050405020304" pitchFamily="18" charset="0"/>
                <a:ea typeface="黑体" panose="02010609060101010101" pitchFamily="2" charset="-122"/>
                <a:cs typeface="Times New Roman" panose="02020603050405020304" pitchFamily="18" charset="0"/>
              </a:rPr>
              <a:t>n</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a:t>
            </a:r>
            <a:r>
              <a:rPr lang="en-US" altLang="zh-CN" baseline="30000" dirty="0" smtClean="0">
                <a:latin typeface="Times New Roman" panose="02020603050405020304" pitchFamily="18" charset="0"/>
                <a:ea typeface="黑体" panose="02010609060101010101" pitchFamily="2" charset="-122"/>
                <a:cs typeface="Times New Roman" panose="02020603050405020304" pitchFamily="18" charset="0"/>
              </a:rPr>
              <a:t>16</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O</a:t>
            </a:r>
            <a:r>
              <a:rPr lang="en-US" altLang="zh-CN"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en-US" altLang="zh-CN" dirty="0" smtClean="0">
                <a:latin typeface="Times New Roman" panose="02020603050405020304" pitchFamily="18" charset="0"/>
                <a:ea typeface="黑体" panose="02010609060101010101" pitchFamily="2" charset="-122"/>
                <a:cs typeface="Times New Roman" panose="02020603050405020304" pitchFamily="18" charset="0"/>
              </a:rPr>
              <a:t> </a:t>
            </a: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2" name="Group 2"/>
          <p:cNvGrpSpPr/>
          <p:nvPr/>
        </p:nvGrpSpPr>
        <p:grpSpPr bwMode="auto">
          <a:xfrm>
            <a:off x="0" y="681969"/>
            <a:ext cx="4643438" cy="369008"/>
            <a:chOff x="58" y="971"/>
            <a:chExt cx="2631" cy="428"/>
          </a:xfrm>
        </p:grpSpPr>
        <p:sp>
          <p:nvSpPr>
            <p:cNvPr id="8" name="Rectangle 3"/>
            <p:cNvSpPr>
              <a:spLocks noChangeArrowheads="1"/>
            </p:cNvSpPr>
            <p:nvPr/>
          </p:nvSpPr>
          <p:spPr bwMode="auto">
            <a:xfrm>
              <a:off x="58" y="971"/>
              <a:ext cx="2631" cy="428"/>
            </a:xfrm>
            <a:prstGeom prst="rect">
              <a:avLst/>
            </a:prstGeom>
            <a:solidFill>
              <a:srgbClr val="92D050"/>
            </a:solidFill>
            <a:ln w="9525" algn="ctr">
              <a:noFill/>
              <a:miter lim="800000"/>
            </a:ln>
          </p:spPr>
          <p:txBody>
            <a:bodyPr anchor="ctr">
              <a:spAutoFit/>
            </a:bodyPr>
            <a:lstStyle/>
            <a:p>
              <a:endParaRPr lang="zh-CN" altLang="en-US">
                <a:latin typeface="Times New Roman" panose="02020603050405020304" pitchFamily="18" charset="0"/>
                <a:ea typeface="黑体" panose="02010609060101010101" pitchFamily="2" charset="-122"/>
                <a:cs typeface="Times New Roman" panose="02020603050405020304" pitchFamily="18" charset="0"/>
              </a:endParaRPr>
            </a:p>
          </p:txBody>
        </p:sp>
        <p:cxnSp>
          <p:nvCxnSpPr>
            <p:cNvPr id="9"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
        <p:nvSpPr>
          <p:cNvPr id="10" name="矩形 9"/>
          <p:cNvSpPr/>
          <p:nvPr/>
        </p:nvSpPr>
        <p:spPr>
          <a:xfrm>
            <a:off x="1000100" y="1428736"/>
            <a:ext cx="7752443" cy="584775"/>
          </a:xfrm>
          <a:prstGeom prst="rect">
            <a:avLst/>
          </a:prstGeom>
        </p:spPr>
        <p:txBody>
          <a:bodyPr wrap="none">
            <a:spAutoFit/>
          </a:bodyPr>
          <a:lstStyle/>
          <a:p>
            <a:r>
              <a:rPr lang="zh-CN" altLang="en-US" sz="32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植物的蒸腾作用能导致叶片水</a:t>
            </a:r>
            <a:r>
              <a:rPr lang="en-US" altLang="zh-CN" sz="3200" dirty="0" smtClean="0">
                <a:latin typeface="Times New Roman" panose="02020603050405020304" pitchFamily="18" charset="0"/>
                <a:ea typeface="黑体" panose="02010609060101010101" pitchFamily="2" charset="-122"/>
                <a:cs typeface="Times New Roman" panose="02020603050405020304" pitchFamily="18" charset="0"/>
              </a:rPr>
              <a:t>H</a:t>
            </a:r>
            <a:r>
              <a:rPr lang="en-US" altLang="zh-CN" sz="3200"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en-US" altLang="zh-CN" sz="3200" baseline="300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18</a:t>
            </a:r>
            <a:r>
              <a:rPr lang="en-US" altLang="zh-CN" sz="32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O</a:t>
            </a:r>
            <a:r>
              <a:rPr lang="zh-CN" altLang="en-US" sz="3200" dirty="0" smtClean="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富集，</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 name="矩形 10"/>
          <p:cNvSpPr/>
          <p:nvPr/>
        </p:nvSpPr>
        <p:spPr>
          <a:xfrm>
            <a:off x="357158" y="4714884"/>
            <a:ext cx="8358230" cy="1384995"/>
          </a:xfrm>
          <a:prstGeom prst="rect">
            <a:avLst/>
          </a:prstGeom>
        </p:spPr>
        <p:txBody>
          <a:bodyPr wrap="square">
            <a:spAutoFit/>
          </a:bodyPr>
          <a:lstStyle/>
          <a:p>
            <a:pPr>
              <a:buClr>
                <a:srgbClr val="FF3300"/>
              </a:buClr>
              <a:buSzPct val="120000"/>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光合作用的实质是水的去氢作用，植物将水分解，吸收其中的</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H</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与</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smtClean="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结合成有机化合物分子。实测活的生物体、有机体、生物碳酸盐都具有高的</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O</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 </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7" name="Rectangle 3"/>
          <p:cNvSpPr>
            <a:spLocks noGrp="1" noChangeArrowheads="1"/>
          </p:cNvSpPr>
          <p:nvPr>
            <p:ph type="body" idx="1"/>
          </p:nvPr>
        </p:nvSpPr>
        <p:spPr>
          <a:xfrm>
            <a:off x="539750" y="1341438"/>
            <a:ext cx="8424863" cy="4814887"/>
          </a:xfrm>
          <a:noFill/>
        </p:spPr>
        <p:txBody>
          <a:bodyPr>
            <a:normAutofit/>
          </a:bodyPr>
          <a:lstStyle/>
          <a:p>
            <a:pPr>
              <a:buClr>
                <a:srgbClr val="FF00FF"/>
              </a:buClr>
              <a:buSzPct val="122000"/>
              <a:buNone/>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    自</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然界中由于以上氧同位素的分馏作用，使得在不同地质体中，氧同位素成分有明显变</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化</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a:p>
            <a:pPr algn="just">
              <a:buClr>
                <a:srgbClr val="FF00FF"/>
              </a:buClr>
              <a:buSzPct val="122000"/>
              <a:buFont typeface="Wingdings" panose="05000000000000000000" pitchFamily="2" charset="2"/>
              <a:buChar char="Ø"/>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有机体和</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 / </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16</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 </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2.1×10</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最高</a:t>
            </a:r>
            <a:endPar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a:p>
            <a:pPr algn="just">
              <a:buClr>
                <a:srgbClr val="FF00FF"/>
              </a:buClr>
              <a:buSzPct val="122000"/>
              <a:buFont typeface="Wingdings" panose="05000000000000000000" pitchFamily="2" charset="2"/>
              <a:buChar char="Ø"/>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地表水（</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H</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 </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16</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O</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 1.98× </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-3</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最低</a:t>
            </a:r>
            <a:endPar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a:p>
            <a:pPr algn="just">
              <a:buClr>
                <a:srgbClr val="FF00FF"/>
              </a:buClr>
              <a:buSzPct val="122000"/>
              <a:buFont typeface="Wingdings" panose="05000000000000000000" pitchFamily="2" charset="2"/>
              <a:buChar char="Ø"/>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岩浆岩、变质岩以及高温形成的碳酸盐岩居中</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 / </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16</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2.01~2.04× </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10</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-3</a:t>
            </a:r>
            <a:endPar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endParaRPr>
          </a:p>
          <a:p>
            <a:pPr algn="just">
              <a:buClr>
                <a:srgbClr val="FF00FF"/>
              </a:buClr>
              <a:buSzPct val="122000"/>
              <a:buFont typeface="Wingdings" panose="05000000000000000000" pitchFamily="2" charset="2"/>
              <a:buChar char="Ø"/>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沉积岩中比较富</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867" name="Rectangle 3"/>
          <p:cNvSpPr>
            <a:spLocks noGrp="1" noChangeArrowheads="1"/>
          </p:cNvSpPr>
          <p:nvPr>
            <p:ph type="body" idx="1"/>
          </p:nvPr>
        </p:nvSpPr>
        <p:spPr>
          <a:xfrm>
            <a:off x="539750" y="1341438"/>
            <a:ext cx="8424863" cy="4814887"/>
          </a:xfrm>
          <a:noFill/>
        </p:spPr>
        <p:txBody>
          <a:bodyPr>
            <a:normAutofit/>
          </a:bodyPr>
          <a:lstStyle/>
          <a:p>
            <a:pPr>
              <a:buClr>
                <a:srgbClr val="FF00FF"/>
              </a:buClr>
              <a:buSzPct val="122000"/>
              <a:buNone/>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    </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423938" name="Picture 2"/>
          <p:cNvPicPr>
            <a:picLocks noChangeAspect="1" noChangeArrowheads="1"/>
          </p:cNvPicPr>
          <p:nvPr/>
        </p:nvPicPr>
        <p:blipFill>
          <a:blip r:embed="rId1" cstate="print"/>
          <a:srcRect b="339"/>
          <a:stretch>
            <a:fillRect/>
          </a:stretch>
        </p:blipFill>
        <p:spPr bwMode="auto">
          <a:xfrm>
            <a:off x="1614488" y="623888"/>
            <a:ext cx="5915025" cy="5591194"/>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5"/>
          <p:cNvSpPr txBox="1">
            <a:spLocks noChangeArrowheads="1"/>
          </p:cNvSpPr>
          <p:nvPr/>
        </p:nvSpPr>
        <p:spPr bwMode="auto">
          <a:xfrm>
            <a:off x="179388" y="115888"/>
            <a:ext cx="3097212" cy="641350"/>
          </a:xfrm>
          <a:prstGeom prst="rect">
            <a:avLst/>
          </a:prstGeom>
          <a:noFill/>
          <a:ln w="9525">
            <a:noFill/>
            <a:miter lim="800000"/>
          </a:ln>
        </p:spPr>
        <p:txBody>
          <a:bodyPr>
            <a:spAutoFit/>
          </a:bodyPr>
          <a:lstStyle/>
          <a:p>
            <a:pPr>
              <a:spcBef>
                <a:spcPct val="50000"/>
              </a:spcBef>
            </a:pPr>
            <a:r>
              <a:rPr lang="zh-CN" altLang="en-US" sz="3600" b="1" dirty="0" smtClean="0">
                <a:solidFill>
                  <a:srgbClr val="0000FF"/>
                </a:solidFill>
                <a:latin typeface="Times New Roman" panose="02020603050405020304" pitchFamily="18" charset="0"/>
                <a:ea typeface="黑体" panose="02010609060101010101" pitchFamily="2" charset="-122"/>
              </a:rPr>
              <a:t>测量方法</a:t>
            </a:r>
            <a:endParaRPr lang="zh-CN" altLang="en-US" sz="3600" b="1" dirty="0">
              <a:solidFill>
                <a:srgbClr val="0000FF"/>
              </a:solidFill>
              <a:latin typeface="Times New Roman" panose="02020603050405020304" pitchFamily="18" charset="0"/>
              <a:ea typeface="黑体" panose="02010609060101010101" pitchFamily="2" charset="-122"/>
            </a:endParaRPr>
          </a:p>
        </p:txBody>
      </p:sp>
      <p:sp>
        <p:nvSpPr>
          <p:cNvPr id="9219" name="Text Box 6"/>
          <p:cNvSpPr txBox="1">
            <a:spLocks noChangeArrowheads="1"/>
          </p:cNvSpPr>
          <p:nvPr/>
        </p:nvSpPr>
        <p:spPr bwMode="auto">
          <a:xfrm>
            <a:off x="1428728" y="1428736"/>
            <a:ext cx="6391290" cy="1969770"/>
          </a:xfrm>
          <a:prstGeom prst="rect">
            <a:avLst/>
          </a:prstGeom>
          <a:noFill/>
          <a:ln w="9525">
            <a:noFill/>
            <a:miter lim="800000"/>
          </a:ln>
        </p:spPr>
        <p:txBody>
          <a:bodyPr wrap="square" lIns="18000" rIns="18000">
            <a:spAutoFit/>
          </a:bodyPr>
          <a:lstStyle/>
          <a:p>
            <a:pPr marL="514350" indent="-514350">
              <a:spcAft>
                <a:spcPct val="50000"/>
              </a:spcAft>
              <a:buFont typeface="Wingdings" panose="05000000000000000000" pitchFamily="2" charset="2"/>
              <a:buChar char="Ø"/>
            </a:pPr>
            <a:r>
              <a:rPr kumimoji="1" lang="zh-CN" altLang="en-US" sz="3200" b="1" dirty="0" smtClean="0">
                <a:solidFill>
                  <a:srgbClr val="0000FF"/>
                </a:solidFill>
                <a:latin typeface="Times New Roman" panose="02020603050405020304" pitchFamily="18" charset="0"/>
                <a:ea typeface="黑体" panose="02010609060101010101" pitchFamily="2" charset="-122"/>
                <a:sym typeface="Symbol" panose="05050102010706020507" pitchFamily="18" charset="2"/>
              </a:rPr>
              <a:t>氢原子被转化为氢气</a:t>
            </a:r>
            <a:endParaRPr kumimoji="1" lang="en-US" altLang="zh-CN" sz="3200" b="1" dirty="0" smtClean="0">
              <a:solidFill>
                <a:srgbClr val="0000FF"/>
              </a:solidFill>
              <a:latin typeface="Times New Roman" panose="02020603050405020304" pitchFamily="18" charset="0"/>
              <a:ea typeface="黑体" panose="02010609060101010101" pitchFamily="2" charset="-122"/>
              <a:sym typeface="Symbol" panose="05050102010706020507" pitchFamily="18" charset="2"/>
            </a:endParaRPr>
          </a:p>
          <a:p>
            <a:pPr marL="514350" indent="-514350">
              <a:spcAft>
                <a:spcPct val="50000"/>
              </a:spcAft>
            </a:pPr>
            <a:r>
              <a:rPr kumimoji="1" lang="zh-CN" altLang="en-US" sz="2800" b="1" dirty="0" smtClean="0">
                <a:solidFill>
                  <a:srgbClr val="0000FF"/>
                </a:solidFill>
                <a:latin typeface="Times New Roman" panose="02020603050405020304" pitchFamily="18" charset="0"/>
                <a:ea typeface="黑体" panose="02010609060101010101" pitchFamily="2" charset="-122"/>
                <a:sym typeface="Symbol" panose="05050102010706020507" pitchFamily="18" charset="2"/>
              </a:rPr>
              <a:t>      水通过热锌被还原</a:t>
            </a:r>
            <a:endParaRPr kumimoji="1" lang="en-US" altLang="zh-CN" sz="2800" b="1" dirty="0" smtClean="0">
              <a:solidFill>
                <a:srgbClr val="0000FF"/>
              </a:solidFill>
              <a:latin typeface="Times New Roman" panose="02020603050405020304" pitchFamily="18" charset="0"/>
              <a:ea typeface="黑体" panose="02010609060101010101" pitchFamily="2" charset="-122"/>
              <a:sym typeface="Symbol" panose="05050102010706020507" pitchFamily="18" charset="2"/>
            </a:endParaRPr>
          </a:p>
          <a:p>
            <a:pPr marL="514350" indent="-514350">
              <a:spcAft>
                <a:spcPct val="50000"/>
              </a:spcAft>
              <a:buFont typeface="Wingdings" panose="05000000000000000000" pitchFamily="2" charset="2"/>
              <a:buChar char="Ø"/>
            </a:pPr>
            <a:r>
              <a:rPr kumimoji="1" lang="zh-CN" altLang="en-US" sz="3200" b="1" dirty="0" smtClean="0">
                <a:solidFill>
                  <a:srgbClr val="0000FF"/>
                </a:solidFill>
                <a:latin typeface="Times New Roman" panose="02020603050405020304" pitchFamily="18" charset="0"/>
                <a:ea typeface="黑体" panose="02010609060101010101" pitchFamily="2" charset="-122"/>
                <a:sym typeface="Symbol" panose="05050102010706020507" pitchFamily="18" charset="2"/>
              </a:rPr>
              <a:t>氢同位素比值达到</a:t>
            </a:r>
            <a:r>
              <a:rPr kumimoji="1" lang="en-US" altLang="zh-CN" sz="3200" b="1" dirty="0" smtClean="0">
                <a:solidFill>
                  <a:srgbClr val="FF0000"/>
                </a:solidFill>
                <a:latin typeface="Times New Roman" panose="02020603050405020304" pitchFamily="18" charset="0"/>
                <a:ea typeface="黑体" panose="02010609060101010101" pitchFamily="2" charset="-122"/>
                <a:sym typeface="Symbol" panose="05050102010706020507" pitchFamily="18" charset="2"/>
              </a:rPr>
              <a:t>700‰</a:t>
            </a:r>
            <a:endParaRPr kumimoji="1" lang="zh-CN" altLang="en-US" sz="2800" b="1" dirty="0">
              <a:solidFill>
                <a:srgbClr val="FF0000"/>
              </a:solidFill>
              <a:latin typeface="华文新魏" panose="02010800040101010101" pitchFamily="2" charset="-122"/>
              <a:ea typeface="华文新魏" panose="02010800040101010101" pitchFamily="2" charset="-122"/>
              <a:sym typeface="Symbol" panose="05050102010706020507" pitchFamily="18" charset="2"/>
            </a:endParaRPr>
          </a:p>
        </p:txBody>
      </p:sp>
      <p:grpSp>
        <p:nvGrpSpPr>
          <p:cNvPr id="3" name="Group 2"/>
          <p:cNvGrpSpPr/>
          <p:nvPr/>
        </p:nvGrpSpPr>
        <p:grpSpPr bwMode="auto">
          <a:xfrm>
            <a:off x="0" y="836613"/>
            <a:ext cx="3276600" cy="215900"/>
            <a:chOff x="58" y="1117"/>
            <a:chExt cx="2631" cy="181"/>
          </a:xfrm>
        </p:grpSpPr>
        <p:sp>
          <p:nvSpPr>
            <p:cNvPr id="9222"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9223"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pic>
        <p:nvPicPr>
          <p:cNvPr id="7170" name="Picture 2"/>
          <p:cNvPicPr>
            <a:picLocks noChangeAspect="1" noChangeArrowheads="1"/>
          </p:cNvPicPr>
          <p:nvPr/>
        </p:nvPicPr>
        <p:blipFill>
          <a:blip r:embed="rId1" cstate="print"/>
          <a:srcRect/>
          <a:stretch>
            <a:fillRect/>
          </a:stretch>
        </p:blipFill>
        <p:spPr bwMode="auto">
          <a:xfrm>
            <a:off x="357158" y="4429132"/>
            <a:ext cx="8429652" cy="170656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900113" y="981075"/>
            <a:ext cx="8034337" cy="701675"/>
          </a:xfrm>
          <a:noFill/>
        </p:spPr>
        <p:txBody>
          <a:bodyPr/>
          <a:lstStyle/>
          <a:p>
            <a:pPr algn="ctr"/>
            <a:r>
              <a:rPr lang="en-US" altLang="zh-CN" sz="4000"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en-US" sz="4000" dirty="0">
                <a:latin typeface="Times New Roman" panose="02020603050405020304" pitchFamily="18" charset="0"/>
                <a:ea typeface="黑体" panose="02010609060101010101" pitchFamily="2" charset="-122"/>
                <a:cs typeface="Times New Roman" panose="02020603050405020304" pitchFamily="18" charset="0"/>
              </a:rPr>
              <a:t>氢氧同位素地球化学应用</a:t>
            </a:r>
            <a:endParaRPr lang="zh-CN" altLang="en-US" sz="40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243" name="Rectangle 3"/>
          <p:cNvSpPr>
            <a:spLocks noGrp="1" noChangeArrowheads="1"/>
          </p:cNvSpPr>
          <p:nvPr>
            <p:ph type="body" idx="1"/>
          </p:nvPr>
        </p:nvSpPr>
        <p:spPr>
          <a:xfrm>
            <a:off x="971550" y="1844675"/>
            <a:ext cx="7632700" cy="4537075"/>
          </a:xfrm>
          <a:noFill/>
        </p:spPr>
        <p:txBody>
          <a:bodyPr/>
          <a:lstStyle/>
          <a:p>
            <a:pPr>
              <a:buClr>
                <a:srgbClr val="FF3300"/>
              </a:buClr>
              <a:buSzPct val="120000"/>
              <a:buFont typeface="Wingdings" panose="05000000000000000000" pitchFamily="2" charset="2"/>
              <a:buChar char="Ø"/>
            </a:pPr>
            <a:r>
              <a:rPr lang="en-US" altLang="zh-CN" sz="3600"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地质温度计★</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00"/>
              </a:buClr>
              <a:buSzPct val="120000"/>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①原理</a:t>
            </a:r>
            <a:r>
              <a:rPr lang="en-US" altLang="zh-CN" dirty="0">
                <a:latin typeface="Times New Roman" panose="02020603050405020304" pitchFamily="18" charset="0"/>
                <a:ea typeface="黑体" panose="02010609060101010101" pitchFamily="2" charset="-122"/>
                <a:cs typeface="Times New Roman" panose="02020603050405020304" pitchFamily="18" charset="0"/>
              </a:rPr>
              <a:t>/</a:t>
            </a:r>
            <a:r>
              <a:rPr lang="zh-CN" altLang="en-US" dirty="0">
                <a:latin typeface="Times New Roman" panose="02020603050405020304" pitchFamily="18" charset="0"/>
                <a:ea typeface="黑体" panose="02010609060101010101" pitchFamily="2" charset="-122"/>
                <a:cs typeface="Times New Roman" panose="02020603050405020304" pitchFamily="18" charset="0"/>
              </a:rPr>
              <a:t>公式</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00FF00"/>
              </a:buClr>
              <a:buFont typeface="Wingdings" panose="05000000000000000000" pitchFamily="2" charset="2"/>
              <a:buChar char="v"/>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1000lnα=A×10</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6</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/T</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+B</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a:p>
            <a:pPr>
              <a:buClr>
                <a:srgbClr val="00FF00"/>
              </a:buClr>
              <a:buFont typeface="Wingdings" panose="05000000000000000000" pitchFamily="2" charset="2"/>
              <a:buChar char="v"/>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1000lnα</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a-b</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a</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b</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=A×10</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6</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/T</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+B</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0000"/>
              </a:buClr>
              <a:buSzPct val="120000"/>
              <a:buFont typeface="Wingdings" panose="05000000000000000000" pitchFamily="2" charset="2"/>
              <a:buChar char="Ø"/>
            </a:pPr>
            <a:r>
              <a:rPr lang="en-US" altLang="zh-CN" dirty="0">
                <a:latin typeface="Times New Roman" panose="02020603050405020304" pitchFamily="18" charset="0"/>
                <a:ea typeface="黑体" panose="02010609060101010101" pitchFamily="2" charset="-122"/>
                <a:cs typeface="Times New Roman" panose="02020603050405020304" pitchFamily="18" charset="0"/>
              </a:rPr>
              <a:t>②</a:t>
            </a:r>
            <a:r>
              <a:rPr lang="zh-CN" altLang="en-US" dirty="0">
                <a:latin typeface="Times New Roman" panose="02020603050405020304" pitchFamily="18" charset="0"/>
                <a:ea typeface="黑体" panose="02010609060101010101" pitchFamily="2" charset="-122"/>
                <a:cs typeface="Times New Roman" panose="02020603050405020304" pitchFamily="18" charset="0"/>
              </a:rPr>
              <a:t>前提</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3300"/>
              </a:buClr>
              <a:buSzPct val="120000"/>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③氧同位素测温法</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660066"/>
              </a:buClr>
              <a:buSzPct val="120000"/>
              <a:buFont typeface="Wingdings" panose="05000000000000000000" pitchFamily="2" charset="2"/>
              <a:buChar char="Ø"/>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）外部测温法</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矿物</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水测温</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Clr>
                <a:srgbClr val="660066"/>
              </a:buClr>
              <a:buSzPct val="120000"/>
              <a:buFont typeface="Wingdings" panose="05000000000000000000" pitchFamily="2" charset="2"/>
              <a:buChar char="Ø"/>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）内部测温法</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共生矿物法</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Clr>
                <a:srgbClr val="660066"/>
              </a:buClr>
              <a:buSzPct val="120000"/>
              <a:buFont typeface="Wingdings" panose="05000000000000000000" pitchFamily="2" charset="2"/>
              <a:buChar char="Ø"/>
            </a:pP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2"/>
          <p:cNvSpPr>
            <a:spLocks noGrp="1"/>
          </p:cNvSpPr>
          <p:nvPr>
            <p:ph type="ftr" sz="quarter" idx="11"/>
          </p:nvPr>
        </p:nvSpPr>
        <p:spPr/>
        <p:txBody>
          <a:bodyPr/>
          <a:lstStyle/>
          <a:p>
            <a:r>
              <a:rPr lang="en-US" altLang="zh-CN">
                <a:solidFill>
                  <a:schemeClr val="tx1"/>
                </a:solidFill>
                <a:latin typeface="Times New Roman" panose="02020603050405020304" pitchFamily="18" charset="0"/>
                <a:ea typeface="黑体" panose="02010609060101010101" pitchFamily="2" charset="-122"/>
                <a:cs typeface="Times New Roman" panose="02020603050405020304" pitchFamily="18" charset="0"/>
              </a:rPr>
              <a:t>第5章  同位素地球化学Part4</a:t>
            </a:r>
            <a:endParaRPr lang="en-US" altLang="zh-CN">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7412" name="Rectangle 4"/>
          <p:cNvSpPr>
            <a:spLocks noChangeArrowheads="1"/>
          </p:cNvSpPr>
          <p:nvPr/>
        </p:nvSpPr>
        <p:spPr bwMode="auto">
          <a:xfrm>
            <a:off x="1258888" y="333375"/>
            <a:ext cx="6697662" cy="701675"/>
          </a:xfrm>
          <a:prstGeom prst="rect">
            <a:avLst/>
          </a:prstGeom>
          <a:noFill/>
          <a:ln w="12700" cap="sq">
            <a:noFill/>
            <a:miter lim="800000"/>
            <a:headEnd type="none" w="sm" len="sm"/>
            <a:tailEnd type="none" w="sm" len="sm"/>
          </a:ln>
          <a:effectLst/>
        </p:spPr>
        <p:txBody>
          <a:bodyPr>
            <a:spAutoFit/>
          </a:bodyPr>
          <a:lstStyle/>
          <a:p>
            <a:pPr algn="ctr"/>
            <a:r>
              <a:rPr kumimoji="1" lang="en-US" altLang="zh-CN" sz="4000" b="1">
                <a:latin typeface="Times New Roman" panose="02020603050405020304" pitchFamily="18" charset="0"/>
                <a:ea typeface="黑体" panose="02010609060101010101" pitchFamily="2" charset="-122"/>
                <a:cs typeface="Times New Roman" panose="02020603050405020304" pitchFamily="18" charset="0"/>
              </a:rPr>
              <a:t>1)</a:t>
            </a:r>
            <a:r>
              <a:rPr kumimoji="1" lang="zh-CN" altLang="en-US" sz="4000" b="1">
                <a:latin typeface="Times New Roman" panose="02020603050405020304" pitchFamily="18" charset="0"/>
                <a:ea typeface="黑体" panose="02010609060101010101" pitchFamily="2" charset="-122"/>
                <a:cs typeface="Times New Roman" panose="02020603050405020304" pitchFamily="18" charset="0"/>
              </a:rPr>
              <a:t>外部测温法</a:t>
            </a:r>
            <a:r>
              <a:rPr kumimoji="1" lang="en-US" altLang="zh-CN" sz="4000" b="1">
                <a:latin typeface="Times New Roman" panose="02020603050405020304" pitchFamily="18" charset="0"/>
                <a:ea typeface="黑体" panose="02010609060101010101" pitchFamily="2" charset="-122"/>
                <a:cs typeface="Times New Roman" panose="02020603050405020304" pitchFamily="18" charset="0"/>
              </a:rPr>
              <a:t>—</a:t>
            </a:r>
            <a:r>
              <a:rPr kumimoji="1" lang="zh-CN" altLang="en-US" sz="4000" b="1">
                <a:latin typeface="Times New Roman" panose="02020603050405020304" pitchFamily="18" charset="0"/>
                <a:ea typeface="黑体" panose="02010609060101010101" pitchFamily="2" charset="-122"/>
                <a:cs typeface="Times New Roman" panose="02020603050405020304" pitchFamily="18" charset="0"/>
              </a:rPr>
              <a:t>矿物</a:t>
            </a:r>
            <a:r>
              <a:rPr kumimoji="1" lang="en-US" altLang="zh-CN" sz="4000" b="1">
                <a:latin typeface="Times New Roman" panose="02020603050405020304" pitchFamily="18" charset="0"/>
                <a:ea typeface="黑体" panose="02010609060101010101" pitchFamily="2" charset="-122"/>
                <a:cs typeface="Times New Roman" panose="02020603050405020304" pitchFamily="18" charset="0"/>
              </a:rPr>
              <a:t>-</a:t>
            </a:r>
            <a:r>
              <a:rPr kumimoji="1" lang="zh-CN" altLang="en-US" sz="4000" b="1">
                <a:latin typeface="Times New Roman" panose="02020603050405020304" pitchFamily="18" charset="0"/>
                <a:ea typeface="黑体" panose="02010609060101010101" pitchFamily="2" charset="-122"/>
                <a:cs typeface="Times New Roman" panose="02020603050405020304" pitchFamily="18" charset="0"/>
              </a:rPr>
              <a:t>水测温</a:t>
            </a:r>
            <a:endParaRPr kumimoji="1" lang="zh-CN" altLang="en-US" sz="4000" b="1">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218114" name="Picture 2" descr="矿物与水外部测温表"/>
          <p:cNvPicPr>
            <a:picLocks noChangeAspect="1" noChangeArrowheads="1"/>
          </p:cNvPicPr>
          <p:nvPr/>
        </p:nvPicPr>
        <p:blipFill>
          <a:blip r:embed="rId1" cstate="print"/>
          <a:srcRect/>
          <a:stretch>
            <a:fillRect/>
          </a:stretch>
        </p:blipFill>
        <p:spPr bwMode="auto">
          <a:xfrm>
            <a:off x="684213" y="1125538"/>
            <a:ext cx="7713662" cy="5522912"/>
          </a:xfrm>
          <a:prstGeom prst="rect">
            <a:avLst/>
          </a:prstGeom>
          <a:noFill/>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4" name="Rectangle 4"/>
          <p:cNvSpPr>
            <a:spLocks noGrp="1" noChangeArrowheads="1"/>
          </p:cNvSpPr>
          <p:nvPr>
            <p:ph type="body" idx="1"/>
          </p:nvPr>
        </p:nvSpPr>
        <p:spPr>
          <a:xfrm>
            <a:off x="1763713" y="1052513"/>
            <a:ext cx="5400675" cy="719137"/>
          </a:xfrm>
          <a:noFill/>
        </p:spPr>
        <p:txBody>
          <a:bodyPr/>
          <a:lstStyle/>
          <a:p>
            <a:pPr algn="ctr">
              <a:lnSpc>
                <a:spcPct val="90000"/>
              </a:lnSpc>
              <a:spcBef>
                <a:spcPct val="0"/>
              </a:spcBef>
              <a:buClrTx/>
              <a:buSzTx/>
              <a:buFontTx/>
              <a:buNone/>
            </a:pPr>
            <a:r>
              <a:rPr kumimoji="1" lang="zh-CN" altLang="en-US" sz="4400">
                <a:latin typeface="Times New Roman" panose="02020603050405020304" pitchFamily="18" charset="0"/>
                <a:ea typeface="黑体" panose="02010609060101010101" pitchFamily="2" charset="-122"/>
                <a:cs typeface="Times New Roman" panose="02020603050405020304" pitchFamily="18" charset="0"/>
              </a:rPr>
              <a:t>外部测温注意点</a:t>
            </a:r>
            <a:endParaRPr kumimoji="1" lang="zh-CN" altLang="en-US" sz="440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09925" name="Rectangle 5"/>
          <p:cNvSpPr>
            <a:spLocks noChangeArrowheads="1"/>
          </p:cNvSpPr>
          <p:nvPr/>
        </p:nvSpPr>
        <p:spPr bwMode="auto">
          <a:xfrm>
            <a:off x="900113" y="1916113"/>
            <a:ext cx="7850187" cy="3597275"/>
          </a:xfrm>
          <a:prstGeom prst="rect">
            <a:avLst/>
          </a:prstGeom>
          <a:noFill/>
          <a:ln w="12700" cap="sq">
            <a:noFill/>
            <a:miter lim="800000"/>
          </a:ln>
          <a:effectLst/>
        </p:spPr>
        <p:txBody>
          <a:bodyPr anchor="ctr">
            <a:spAutoFit/>
          </a:bodyPr>
          <a:lstStyle/>
          <a:p>
            <a:pPr>
              <a:lnSpc>
                <a:spcPct val="120000"/>
              </a:lnSpc>
              <a:buClr>
                <a:schemeClr val="folHlink"/>
              </a:buClr>
              <a:buSzPct val="140000"/>
              <a:buFont typeface="华文中宋" panose="02010600040101010101" pitchFamily="2" charset="-122"/>
              <a:buChar char="♣"/>
            </a:pP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共生矿物与一个公共流体相达成平衡，两个矿物的氧同位素组成存平衡差，由此值可根据内部计温法获得两相平衡温度，或矿物形成温度；</a:t>
            </a:r>
            <a:endPar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Clr>
                <a:schemeClr val="folHlink"/>
              </a:buClr>
              <a:buSzPct val="140000"/>
              <a:buFont typeface="华文中宋" panose="02010600040101010101" pitchFamily="2" charset="-122"/>
              <a:buChar char="♣"/>
            </a:pPr>
            <a:r>
              <a:rPr kumimoji="1" lang="en-US" altLang="zh-CN" sz="3200" dirty="0">
                <a:latin typeface="Times New Roman" panose="02020603050405020304" pitchFamily="18" charset="0"/>
                <a:ea typeface="黑体" panose="02010609060101010101" pitchFamily="2" charset="-122"/>
                <a:cs typeface="Times New Roman" panose="02020603050405020304" pitchFamily="18" charset="0"/>
              </a:rPr>
              <a:t>a</a:t>
            </a: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a:t>
            </a:r>
            <a:r>
              <a:rPr kumimoji="1" lang="en-US" altLang="zh-CN" sz="3200" dirty="0">
                <a:latin typeface="Times New Roman" panose="02020603050405020304" pitchFamily="18" charset="0"/>
                <a:ea typeface="黑体" panose="02010609060101010101" pitchFamily="2" charset="-122"/>
                <a:cs typeface="Times New Roman" panose="02020603050405020304" pitchFamily="18" charset="0"/>
              </a:rPr>
              <a:t>b</a:t>
            </a: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常数适用一定温度区间的；</a:t>
            </a:r>
            <a:endPar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Clr>
                <a:schemeClr val="folHlink"/>
              </a:buClr>
              <a:buSzPct val="140000"/>
              <a:buFont typeface="华文中宋" panose="02010600040101010101" pitchFamily="2" charset="-122"/>
              <a:buChar char="♣"/>
            </a:pP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平衡“冻结”后，避免后期作用干扰 。</a:t>
            </a:r>
            <a:endPar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Rectangle 3"/>
          <p:cNvSpPr>
            <a:spLocks noGrp="1" noChangeArrowheads="1"/>
          </p:cNvSpPr>
          <p:nvPr>
            <p:ph type="body" idx="1"/>
          </p:nvPr>
        </p:nvSpPr>
        <p:spPr>
          <a:xfrm>
            <a:off x="1042988" y="1916113"/>
            <a:ext cx="7561262" cy="3600450"/>
          </a:xfrm>
          <a:noFill/>
        </p:spPr>
        <p:txBody>
          <a:bodyPr/>
          <a:lstStyle/>
          <a:p>
            <a:pPr>
              <a:buClr>
                <a:schemeClr val="folHlink"/>
              </a:buClr>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可用来计算</a:t>
            </a:r>
            <a:r>
              <a:rPr lang="zh-CN" altLang="en-US" sz="2800" u="sng" dirty="0">
                <a:latin typeface="Times New Roman" panose="02020603050405020304" pitchFamily="18" charset="0"/>
                <a:ea typeface="黑体" panose="02010609060101010101" pitchFamily="2" charset="-122"/>
                <a:cs typeface="Times New Roman" panose="02020603050405020304" pitchFamily="18" charset="0"/>
              </a:rPr>
              <a:t>水</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介质的氢、氧同位素组成。</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pPr>
              <a:buClr>
                <a:schemeClr val="folHlink"/>
              </a:buClr>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其条件是：当某矿物的氢、氧同位素组成及其形成温度是可知时，便可根据有关方程，计算出介质水的氢、氧同位素组成</a:t>
            </a:r>
            <a:r>
              <a:rPr lang="zh-CN" altLang="en-US" sz="2400"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sz="2400" dirty="0">
              <a:latin typeface="Times New Roman" panose="02020603050405020304" pitchFamily="18" charset="0"/>
              <a:ea typeface="黑体" panose="02010609060101010101" pitchFamily="2" charset="-122"/>
              <a:cs typeface="Times New Roman" panose="02020603050405020304" pitchFamily="18" charset="0"/>
            </a:endParaRPr>
          </a:p>
          <a:p>
            <a:pPr>
              <a:buClr>
                <a:schemeClr val="folHlink"/>
              </a:buClr>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1000 </a:t>
            </a:r>
            <a:r>
              <a:rPr lang="en-US" altLang="zh-CN" sz="2800" dirty="0" err="1">
                <a:latin typeface="Times New Roman" panose="02020603050405020304" pitchFamily="18" charset="0"/>
                <a:ea typeface="黑体" panose="02010609060101010101" pitchFamily="2" charset="-122"/>
                <a:cs typeface="Times New Roman" panose="02020603050405020304" pitchFamily="18" charset="0"/>
              </a:rPr>
              <a:t>lnα</a:t>
            </a:r>
            <a:r>
              <a:rPr lang="zh-CN" altLang="en-US" sz="2800" baseline="-25000" dirty="0">
                <a:latin typeface="Times New Roman" panose="02020603050405020304" pitchFamily="18" charset="0"/>
                <a:ea typeface="黑体" panose="02010609060101010101" pitchFamily="2" charset="-122"/>
                <a:cs typeface="Times New Roman" panose="02020603050405020304" pitchFamily="18" charset="0"/>
              </a:rPr>
              <a:t>矿物</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baseline="-25000" dirty="0">
                <a:latin typeface="Times New Roman" panose="02020603050405020304" pitchFamily="18" charset="0"/>
                <a:ea typeface="黑体" panose="02010609060101010101" pitchFamily="2" charset="-122"/>
                <a:cs typeface="Times New Roman" panose="02020603050405020304" pitchFamily="18" charset="0"/>
              </a:rPr>
              <a:t>水</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2800" baseline="-25000" dirty="0" smtClean="0">
                <a:latin typeface="Times New Roman" panose="02020603050405020304" pitchFamily="18" charset="0"/>
                <a:ea typeface="黑体" panose="02010609060101010101" pitchFamily="2" charset="-122"/>
                <a:cs typeface="Times New Roman" panose="02020603050405020304" pitchFamily="18" charset="0"/>
              </a:rPr>
              <a:t>矿</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smtClean="0">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O</a:t>
            </a:r>
            <a:r>
              <a:rPr lang="zh-CN" altLang="en-US" sz="2800" baseline="-25000" dirty="0">
                <a:latin typeface="Times New Roman" panose="02020603050405020304" pitchFamily="18" charset="0"/>
                <a:ea typeface="黑体" panose="02010609060101010101" pitchFamily="2" charset="-122"/>
                <a:cs typeface="Times New Roman" panose="02020603050405020304" pitchFamily="18" charset="0"/>
              </a:rPr>
              <a:t>水</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=(α/T</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)+b </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68964" name="Rectangle 4"/>
          <p:cNvSpPr>
            <a:spLocks noChangeArrowheads="1"/>
          </p:cNvSpPr>
          <p:nvPr/>
        </p:nvSpPr>
        <p:spPr bwMode="auto">
          <a:xfrm>
            <a:off x="1835150" y="1052513"/>
            <a:ext cx="5832475" cy="701675"/>
          </a:xfrm>
          <a:prstGeom prst="rect">
            <a:avLst/>
          </a:prstGeom>
          <a:noFill/>
          <a:ln w="12700" cap="sq">
            <a:noFill/>
            <a:miter lim="800000"/>
          </a:ln>
          <a:effectLst/>
        </p:spPr>
        <p:txBody>
          <a:bodyPr>
            <a:spAutoFit/>
          </a:bodyPr>
          <a:lstStyle/>
          <a:p>
            <a:pPr>
              <a:spcBef>
                <a:spcPct val="20000"/>
              </a:spcBef>
              <a:buClr>
                <a:schemeClr val="hlink"/>
              </a:buClr>
              <a:buSzPct val="110000"/>
              <a:buFont typeface="Wingdings" panose="05000000000000000000" pitchFamily="2" charset="2"/>
              <a:buNone/>
            </a:pPr>
            <a:r>
              <a:rPr kumimoji="1" lang="zh-CN" altLang="en-US" sz="4000" dirty="0">
                <a:latin typeface="Times New Roman" panose="02020603050405020304" pitchFamily="18" charset="0"/>
                <a:ea typeface="黑体" panose="02010609060101010101" pitchFamily="2" charset="-122"/>
                <a:cs typeface="Times New Roman" panose="02020603050405020304" pitchFamily="18" charset="0"/>
              </a:rPr>
              <a:t>外部测温法（</a:t>
            </a:r>
            <a:r>
              <a:rPr kumimoji="1" lang="zh-CN" altLang="en-US" sz="4000" u="sng" dirty="0">
                <a:latin typeface="Times New Roman" panose="02020603050405020304" pitchFamily="18" charset="0"/>
                <a:ea typeface="黑体" panose="02010609060101010101" pitchFamily="2" charset="-122"/>
                <a:cs typeface="Times New Roman" panose="02020603050405020304" pitchFamily="18" charset="0"/>
              </a:rPr>
              <a:t>反用</a:t>
            </a:r>
            <a:r>
              <a:rPr kumimoji="1" lang="zh-CN" altLang="en-US" sz="4000" dirty="0">
                <a:latin typeface="Times New Roman" panose="02020603050405020304" pitchFamily="18" charset="0"/>
                <a:ea typeface="黑体" panose="02010609060101010101" pitchFamily="2" charset="-122"/>
                <a:cs typeface="Times New Roman" panose="02020603050405020304" pitchFamily="18" charset="0"/>
              </a:rPr>
              <a:t>）</a:t>
            </a:r>
            <a:endParaRPr kumimoji="1" lang="zh-CN" altLang="en-US" sz="40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2"/>
          <p:cNvSpPr>
            <a:spLocks noGrp="1"/>
          </p:cNvSpPr>
          <p:nvPr>
            <p:ph type="ftr" sz="quarter" idx="11"/>
          </p:nvPr>
        </p:nvSpPr>
        <p:spPr/>
        <p:txBody>
          <a:bodyPr/>
          <a:lstStyle/>
          <a:p>
            <a:r>
              <a:rPr lang="en-US" altLang="zh-CN">
                <a:solidFill>
                  <a:schemeClr val="tx1"/>
                </a:solidFill>
                <a:latin typeface="Times New Roman" panose="02020603050405020304" pitchFamily="18" charset="0"/>
                <a:ea typeface="黑体" panose="02010609060101010101" pitchFamily="2" charset="-122"/>
                <a:cs typeface="Times New Roman" panose="02020603050405020304" pitchFamily="18" charset="0"/>
              </a:rPr>
              <a:t>第5章  同位素地球化学Part4</a:t>
            </a:r>
            <a:endParaRPr lang="en-US" altLang="zh-CN">
              <a:solidFill>
                <a:schemeClr val="tx1"/>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18436" name="Rectangle 4"/>
          <p:cNvSpPr>
            <a:spLocks noChangeArrowheads="1"/>
          </p:cNvSpPr>
          <p:nvPr/>
        </p:nvSpPr>
        <p:spPr bwMode="auto">
          <a:xfrm>
            <a:off x="1476375" y="503238"/>
            <a:ext cx="6491288" cy="707886"/>
          </a:xfrm>
          <a:prstGeom prst="rect">
            <a:avLst/>
          </a:prstGeom>
          <a:noFill/>
          <a:ln w="12700" cap="sq">
            <a:noFill/>
            <a:miter lim="800000"/>
            <a:headEnd type="none" w="sm" len="sm"/>
            <a:tailEnd type="none" w="sm" len="sm"/>
          </a:ln>
          <a:effectLst/>
        </p:spPr>
        <p:txBody>
          <a:bodyPr>
            <a:spAutoFit/>
          </a:bodyPr>
          <a:lstStyle/>
          <a:p>
            <a:pPr algn="ctr"/>
            <a:r>
              <a:rPr kumimoji="1" lang="en-US" altLang="zh-CN" sz="4000" dirty="0">
                <a:latin typeface="Times New Roman" panose="02020603050405020304" pitchFamily="18" charset="0"/>
                <a:ea typeface="黑体" panose="02010609060101010101" pitchFamily="2" charset="-122"/>
                <a:cs typeface="Times New Roman" panose="02020603050405020304" pitchFamily="18" charset="0"/>
              </a:rPr>
              <a:t>2) </a:t>
            </a:r>
            <a:r>
              <a:rPr kumimoji="1" lang="zh-CN" altLang="en-US" sz="4000" dirty="0">
                <a:latin typeface="Times New Roman" panose="02020603050405020304" pitchFamily="18" charset="0"/>
                <a:ea typeface="黑体" panose="02010609060101010101" pitchFamily="2" charset="-122"/>
                <a:cs typeface="Times New Roman" panose="02020603050405020304" pitchFamily="18" charset="0"/>
              </a:rPr>
              <a:t>内部测温法</a:t>
            </a:r>
            <a:r>
              <a:rPr kumimoji="1" lang="en-US" altLang="zh-CN" sz="4000" dirty="0">
                <a:latin typeface="Times New Roman" panose="02020603050405020304" pitchFamily="18" charset="0"/>
                <a:ea typeface="黑体" panose="02010609060101010101" pitchFamily="2" charset="-122"/>
                <a:cs typeface="Times New Roman" panose="02020603050405020304" pitchFamily="18" charset="0"/>
              </a:rPr>
              <a:t>—</a:t>
            </a:r>
            <a:r>
              <a:rPr kumimoji="1" lang="zh-CN" altLang="en-US" sz="4000" dirty="0">
                <a:latin typeface="Times New Roman" panose="02020603050405020304" pitchFamily="18" charset="0"/>
                <a:ea typeface="黑体" panose="02010609060101010101" pitchFamily="2" charset="-122"/>
                <a:cs typeface="Times New Roman" panose="02020603050405020304" pitchFamily="18" charset="0"/>
              </a:rPr>
              <a:t>共生矿物法</a:t>
            </a:r>
            <a:endParaRPr kumimoji="1" lang="zh-CN" altLang="en-US" sz="40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217093" name="Picture 5" descr="500度以上矿物-矿物氧同位素测温参数"/>
          <p:cNvPicPr>
            <a:picLocks noChangeAspect="1" noChangeArrowheads="1"/>
          </p:cNvPicPr>
          <p:nvPr/>
        </p:nvPicPr>
        <p:blipFill>
          <a:blip r:embed="rId1" cstate="print"/>
          <a:srcRect/>
          <a:stretch>
            <a:fillRect/>
          </a:stretch>
        </p:blipFill>
        <p:spPr bwMode="auto">
          <a:xfrm>
            <a:off x="714348" y="1481138"/>
            <a:ext cx="7699375" cy="5116512"/>
          </a:xfrm>
          <a:prstGeom prst="rect">
            <a:avLst/>
          </a:prstGeom>
          <a:noFill/>
        </p:spPr>
      </p:pic>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页脚占位符 4"/>
          <p:cNvSpPr>
            <a:spLocks noGrp="1"/>
          </p:cNvSpPr>
          <p:nvPr>
            <p:ph type="ftr" sz="quarter" idx="11"/>
          </p:nvPr>
        </p:nvSpPr>
        <p:spPr/>
        <p:txBody>
          <a:bodyPr/>
          <a:lstStyle/>
          <a:p>
            <a:r>
              <a:rPr lang="en-US" altLang="zh-CN"/>
              <a:t>第5章  同位素地球化学Part4</a:t>
            </a:r>
            <a:endParaRPr lang="en-US" altLang="zh-CN"/>
          </a:p>
        </p:txBody>
      </p:sp>
      <p:pic>
        <p:nvPicPr>
          <p:cNvPr id="240650" name="Picture 10"/>
          <p:cNvPicPr>
            <a:picLocks noGrp="1" noChangeAspect="1" noChangeArrowheads="1"/>
          </p:cNvPicPr>
          <p:nvPr>
            <p:ph idx="1"/>
          </p:nvPr>
        </p:nvPicPr>
        <p:blipFill>
          <a:blip r:embed="rId1" cstate="print"/>
          <a:srcRect/>
          <a:stretch>
            <a:fillRect/>
          </a:stretch>
        </p:blipFill>
        <p:spPr>
          <a:xfrm>
            <a:off x="1619250" y="188913"/>
            <a:ext cx="5180013" cy="6669087"/>
          </a:xfrm>
          <a:noFill/>
        </p:spPr>
      </p:pic>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noChangeArrowheads="1"/>
          </p:cNvSpPr>
          <p:nvPr>
            <p:ph type="title"/>
          </p:nvPr>
        </p:nvSpPr>
        <p:spPr>
          <a:xfrm>
            <a:off x="900113" y="1125538"/>
            <a:ext cx="7343775" cy="576262"/>
          </a:xfrm>
          <a:noFill/>
        </p:spPr>
        <p:txBody>
          <a:bodyPr>
            <a:normAutofit fontScale="90000"/>
          </a:bodyPr>
          <a:lstStyle/>
          <a:p>
            <a:pPr algn="ctr"/>
            <a:r>
              <a:rPr lang="zh-CN" altLang="en-US" sz="4000" dirty="0">
                <a:latin typeface="Times New Roman" panose="02020603050405020304" pitchFamily="18" charset="0"/>
                <a:ea typeface="黑体" panose="02010609060101010101" pitchFamily="2" charset="-122"/>
                <a:cs typeface="Times New Roman" panose="02020603050405020304" pitchFamily="18" charset="0"/>
              </a:rPr>
              <a:t>以石英、方解石共生矿物对为例</a:t>
            </a:r>
            <a:endParaRPr lang="zh-CN" altLang="en-US" sz="40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67939" name="Rectangle 3"/>
          <p:cNvSpPr>
            <a:spLocks noGrp="1" noChangeArrowheads="1"/>
          </p:cNvSpPr>
          <p:nvPr>
            <p:ph type="body" idx="1"/>
          </p:nvPr>
        </p:nvSpPr>
        <p:spPr>
          <a:xfrm>
            <a:off x="971550" y="1989138"/>
            <a:ext cx="7566025" cy="3838575"/>
          </a:xfrm>
          <a:noFill/>
        </p:spPr>
        <p:txBody>
          <a:bodyPr/>
          <a:lstStyle/>
          <a:p>
            <a:pPr>
              <a:buClr>
                <a:srgbClr val="FF00FF"/>
              </a:buClr>
              <a:buSzPct val="122000"/>
            </a:pP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1000 </a:t>
            </a:r>
            <a:r>
              <a:rPr lang="en-US" altLang="zh-CN" sz="2800" dirty="0" err="1">
                <a:effectLst/>
                <a:latin typeface="Times New Roman" panose="02020603050405020304" pitchFamily="18" charset="0"/>
                <a:ea typeface="黑体" panose="02010609060101010101" pitchFamily="2" charset="-122"/>
                <a:cs typeface="Times New Roman" panose="02020603050405020304" pitchFamily="18" charset="0"/>
              </a:rPr>
              <a:t>lnα</a:t>
            </a:r>
            <a:r>
              <a:rPr lang="zh-CN" altLang="en-US" sz="2800" baseline="-25000" dirty="0">
                <a:effectLst/>
                <a:latin typeface="Times New Roman" panose="02020603050405020304" pitchFamily="18" charset="0"/>
                <a:ea typeface="黑体" panose="02010609060101010101" pitchFamily="2" charset="-122"/>
                <a:cs typeface="Times New Roman" panose="02020603050405020304" pitchFamily="18" charset="0"/>
              </a:rPr>
              <a:t>石英</a:t>
            </a:r>
            <a:r>
              <a:rPr lang="en-US" altLang="zh-CN" sz="2800" baseline="-25000" dirty="0">
                <a:effectLst/>
                <a:latin typeface="Times New Roman" panose="02020603050405020304" pitchFamily="18" charset="0"/>
                <a:ea typeface="黑体" panose="02010609060101010101" pitchFamily="2" charset="-122"/>
                <a:cs typeface="Times New Roman" panose="02020603050405020304" pitchFamily="18" charset="0"/>
              </a:rPr>
              <a:t>-</a:t>
            </a:r>
            <a:r>
              <a:rPr lang="zh-CN" altLang="en-US" sz="2800" baseline="-25000" dirty="0">
                <a:effectLst/>
                <a:latin typeface="Times New Roman" panose="02020603050405020304" pitchFamily="18" charset="0"/>
                <a:ea typeface="黑体" panose="02010609060101010101" pitchFamily="2" charset="-122"/>
                <a:cs typeface="Times New Roman" panose="02020603050405020304" pitchFamily="18" charset="0"/>
              </a:rPr>
              <a:t>水</a:t>
            </a: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=3.38×10</a:t>
            </a:r>
            <a:r>
              <a:rPr lang="en-US" altLang="zh-CN" sz="2800" baseline="30000" dirty="0">
                <a:effectLst/>
                <a:latin typeface="Times New Roman" panose="02020603050405020304" pitchFamily="18" charset="0"/>
                <a:ea typeface="黑体" panose="02010609060101010101" pitchFamily="2" charset="-122"/>
                <a:cs typeface="Times New Roman" panose="02020603050405020304" pitchFamily="18" charset="0"/>
              </a:rPr>
              <a:t>6</a:t>
            </a: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T</a:t>
            </a:r>
            <a:r>
              <a:rPr lang="zh-CN" altLang="en-US" sz="2800" baseline="30000" dirty="0">
                <a:effectLst/>
                <a:latin typeface="Times New Roman" panose="02020603050405020304" pitchFamily="18" charset="0"/>
                <a:ea typeface="黑体" panose="02010609060101010101" pitchFamily="2" charset="-122"/>
                <a:cs typeface="Times New Roman" panose="02020603050405020304" pitchFamily="18" charset="0"/>
              </a:rPr>
              <a:t>－</a:t>
            </a:r>
            <a:r>
              <a:rPr lang="en-US" altLang="zh-CN" sz="2800" baseline="30000" dirty="0">
                <a:effectLst/>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effectLst/>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3.40</a:t>
            </a:r>
            <a:endPar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endParaRPr>
          </a:p>
          <a:p>
            <a:pPr>
              <a:buClr>
                <a:srgbClr val="FF00FF"/>
              </a:buClr>
              <a:buSzPct val="122000"/>
            </a:pP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1000 </a:t>
            </a:r>
            <a:r>
              <a:rPr lang="en-US" altLang="zh-CN" sz="2800" dirty="0" err="1">
                <a:effectLst/>
                <a:latin typeface="Times New Roman" panose="02020603050405020304" pitchFamily="18" charset="0"/>
                <a:ea typeface="黑体" panose="02010609060101010101" pitchFamily="2" charset="-122"/>
                <a:cs typeface="Times New Roman" panose="02020603050405020304" pitchFamily="18" charset="0"/>
              </a:rPr>
              <a:t>lnα</a:t>
            </a:r>
            <a:r>
              <a:rPr lang="zh-CN" altLang="en-US" sz="2800" baseline="-25000" dirty="0">
                <a:effectLst/>
                <a:latin typeface="Times New Roman" panose="02020603050405020304" pitchFamily="18" charset="0"/>
                <a:ea typeface="黑体" panose="02010609060101010101" pitchFamily="2" charset="-122"/>
                <a:cs typeface="Times New Roman" panose="02020603050405020304" pitchFamily="18" charset="0"/>
              </a:rPr>
              <a:t>方解石</a:t>
            </a:r>
            <a:r>
              <a:rPr lang="en-US" altLang="zh-CN" sz="2800" baseline="-25000" dirty="0">
                <a:effectLst/>
                <a:latin typeface="Times New Roman" panose="02020603050405020304" pitchFamily="18" charset="0"/>
                <a:ea typeface="黑体" panose="02010609060101010101" pitchFamily="2" charset="-122"/>
                <a:cs typeface="Times New Roman" panose="02020603050405020304" pitchFamily="18" charset="0"/>
              </a:rPr>
              <a:t>-</a:t>
            </a:r>
            <a:r>
              <a:rPr lang="zh-CN" altLang="en-US" sz="2800" baseline="-25000" dirty="0">
                <a:effectLst/>
                <a:latin typeface="Times New Roman" panose="02020603050405020304" pitchFamily="18" charset="0"/>
                <a:ea typeface="黑体" panose="02010609060101010101" pitchFamily="2" charset="-122"/>
                <a:cs typeface="Times New Roman" panose="02020603050405020304" pitchFamily="18" charset="0"/>
              </a:rPr>
              <a:t>水</a:t>
            </a: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=2.78×10</a:t>
            </a:r>
            <a:r>
              <a:rPr lang="en-US" altLang="zh-CN" sz="2800" baseline="30000" dirty="0">
                <a:effectLst/>
                <a:latin typeface="Times New Roman" panose="02020603050405020304" pitchFamily="18" charset="0"/>
                <a:ea typeface="黑体" panose="02010609060101010101" pitchFamily="2" charset="-122"/>
                <a:cs typeface="Times New Roman" panose="02020603050405020304" pitchFamily="18" charset="0"/>
              </a:rPr>
              <a:t>6</a:t>
            </a: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T</a:t>
            </a:r>
            <a:r>
              <a:rPr lang="zh-CN" altLang="en-US" sz="2800" baseline="30000" dirty="0">
                <a:effectLst/>
                <a:latin typeface="Times New Roman" panose="02020603050405020304" pitchFamily="18" charset="0"/>
                <a:ea typeface="黑体" panose="02010609060101010101" pitchFamily="2" charset="-122"/>
                <a:cs typeface="Times New Roman" panose="02020603050405020304" pitchFamily="18" charset="0"/>
              </a:rPr>
              <a:t>－</a:t>
            </a:r>
            <a:r>
              <a:rPr lang="en-US" altLang="zh-CN" sz="2800" baseline="30000" dirty="0">
                <a:effectLst/>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effectLst/>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3.40</a:t>
            </a:r>
            <a:endPar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endParaRPr>
          </a:p>
          <a:p>
            <a:pPr>
              <a:buClr>
                <a:srgbClr val="FF00FF"/>
              </a:buClr>
              <a:buSzPct val="122000"/>
            </a:pPr>
            <a:r>
              <a:rPr lang="zh-CN" altLang="en-US" sz="2800" dirty="0">
                <a:effectLst/>
                <a:latin typeface="Times New Roman" panose="02020603050405020304" pitchFamily="18" charset="0"/>
                <a:ea typeface="黑体" panose="02010609060101010101" pitchFamily="2" charset="-122"/>
                <a:cs typeface="Times New Roman" panose="02020603050405020304" pitchFamily="18" charset="0"/>
              </a:rPr>
              <a:t>则石</a:t>
            </a:r>
            <a:r>
              <a:rPr lang="zh-CN" altLang="en-US" sz="2800" dirty="0" smtClean="0">
                <a:effectLst/>
                <a:latin typeface="Times New Roman" panose="02020603050405020304" pitchFamily="18" charset="0"/>
                <a:ea typeface="黑体" panose="02010609060101010101" pitchFamily="2" charset="-122"/>
                <a:cs typeface="Times New Roman" panose="02020603050405020304" pitchFamily="18" charset="0"/>
              </a:rPr>
              <a:t>英</a:t>
            </a:r>
            <a:r>
              <a:rPr lang="en-US" altLang="zh-CN" sz="2800" dirty="0" smtClean="0">
                <a:effectLst/>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smtClean="0">
                <a:effectLst/>
                <a:latin typeface="Times New Roman" panose="02020603050405020304" pitchFamily="18" charset="0"/>
                <a:ea typeface="黑体" panose="02010609060101010101" pitchFamily="2" charset="-122"/>
                <a:cs typeface="Times New Roman" panose="02020603050405020304" pitchFamily="18" charset="0"/>
              </a:rPr>
              <a:t>方</a:t>
            </a:r>
            <a:r>
              <a:rPr lang="zh-CN" altLang="en-US" sz="2800" dirty="0">
                <a:effectLst/>
                <a:latin typeface="Times New Roman" panose="02020603050405020304" pitchFamily="18" charset="0"/>
                <a:ea typeface="黑体" panose="02010609060101010101" pitchFamily="2" charset="-122"/>
                <a:cs typeface="Times New Roman" panose="02020603050405020304" pitchFamily="18" charset="0"/>
              </a:rPr>
              <a:t>解石氧同位素温度计为：</a:t>
            </a:r>
            <a:endParaRPr lang="zh-CN" altLang="en-US" sz="2800" dirty="0">
              <a:effectLst/>
              <a:latin typeface="Times New Roman" panose="02020603050405020304" pitchFamily="18" charset="0"/>
              <a:ea typeface="黑体" panose="02010609060101010101" pitchFamily="2" charset="-122"/>
              <a:cs typeface="Times New Roman" panose="02020603050405020304" pitchFamily="18" charset="0"/>
            </a:endParaRPr>
          </a:p>
          <a:p>
            <a:pPr>
              <a:buClr>
                <a:srgbClr val="FF00FF"/>
              </a:buClr>
              <a:buSzPct val="122000"/>
            </a:pP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1000 </a:t>
            </a:r>
            <a:r>
              <a:rPr lang="en-US" altLang="zh-CN" sz="2800" dirty="0" err="1">
                <a:effectLst/>
                <a:latin typeface="Times New Roman" panose="02020603050405020304" pitchFamily="18" charset="0"/>
                <a:ea typeface="黑体" panose="02010609060101010101" pitchFamily="2" charset="-122"/>
                <a:cs typeface="Times New Roman" panose="02020603050405020304" pitchFamily="18" charset="0"/>
              </a:rPr>
              <a:t>lnα</a:t>
            </a:r>
            <a:r>
              <a:rPr lang="zh-CN" altLang="en-US" sz="2800" baseline="-25000" dirty="0">
                <a:effectLst/>
                <a:latin typeface="Times New Roman" panose="02020603050405020304" pitchFamily="18" charset="0"/>
                <a:ea typeface="黑体" panose="02010609060101010101" pitchFamily="2" charset="-122"/>
                <a:cs typeface="Times New Roman" panose="02020603050405020304" pitchFamily="18" charset="0"/>
              </a:rPr>
              <a:t>石</a:t>
            </a:r>
            <a:r>
              <a:rPr lang="en-US" altLang="zh-CN" sz="2800" baseline="-25000" dirty="0">
                <a:effectLst/>
                <a:latin typeface="Times New Roman" panose="02020603050405020304" pitchFamily="18" charset="0"/>
                <a:ea typeface="黑体" panose="02010609060101010101" pitchFamily="2" charset="-122"/>
                <a:cs typeface="Times New Roman" panose="02020603050405020304" pitchFamily="18" charset="0"/>
              </a:rPr>
              <a:t>-</a:t>
            </a:r>
            <a:r>
              <a:rPr lang="zh-CN" altLang="en-US" sz="2800" baseline="-25000" dirty="0">
                <a:effectLst/>
                <a:latin typeface="Times New Roman" panose="02020603050405020304" pitchFamily="18" charset="0"/>
                <a:ea typeface="黑体" panose="02010609060101010101" pitchFamily="2" charset="-122"/>
                <a:cs typeface="Times New Roman" panose="02020603050405020304" pitchFamily="18" charset="0"/>
              </a:rPr>
              <a:t>方</a:t>
            </a: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smtClean="0">
                <a:effectLst/>
                <a:latin typeface="Times New Roman" panose="02020603050405020304" pitchFamily="18" charset="0"/>
                <a:ea typeface="黑体" panose="02010609060101010101" pitchFamily="2" charset="-122"/>
                <a:cs typeface="Times New Roman" panose="02020603050405020304" pitchFamily="18" charset="0"/>
              </a:rPr>
              <a:t>3.38-2.78)·10</a:t>
            </a:r>
            <a:r>
              <a:rPr lang="en-US" altLang="zh-CN" sz="2800" baseline="30000" dirty="0" smtClean="0">
                <a:effectLst/>
                <a:latin typeface="Times New Roman" panose="02020603050405020304" pitchFamily="18" charset="0"/>
                <a:ea typeface="黑体" panose="02010609060101010101" pitchFamily="2" charset="-122"/>
                <a:cs typeface="Times New Roman" panose="02020603050405020304" pitchFamily="18" charset="0"/>
              </a:rPr>
              <a:t>6</a:t>
            </a:r>
            <a:r>
              <a:rPr lang="en-US" altLang="zh-CN" sz="2800" dirty="0" smtClean="0">
                <a:effectLst/>
                <a:latin typeface="Times New Roman" panose="02020603050405020304" pitchFamily="18" charset="0"/>
                <a:ea typeface="黑体" panose="02010609060101010101" pitchFamily="2" charset="-122"/>
                <a:cs typeface="Times New Roman" panose="02020603050405020304" pitchFamily="18" charset="0"/>
              </a:rPr>
              <a:t>T</a:t>
            </a:r>
            <a:r>
              <a:rPr lang="en-US" altLang="zh-CN" sz="2800" baseline="30000" dirty="0" smtClean="0">
                <a:effectLst/>
                <a:latin typeface="Times New Roman" panose="02020603050405020304" pitchFamily="18" charset="0"/>
                <a:ea typeface="黑体" panose="02010609060101010101" pitchFamily="2" charset="-122"/>
                <a:cs typeface="Times New Roman" panose="02020603050405020304" pitchFamily="18" charset="0"/>
              </a:rPr>
              <a:t>-2</a:t>
            </a:r>
            <a:endParaRPr lang="zh-CN" altLang="en-US" sz="2800" dirty="0">
              <a:effectLst/>
              <a:latin typeface="Times New Roman" panose="02020603050405020304" pitchFamily="18" charset="0"/>
              <a:ea typeface="黑体" panose="02010609060101010101" pitchFamily="2" charset="-122"/>
              <a:cs typeface="Times New Roman" panose="02020603050405020304" pitchFamily="18" charset="0"/>
            </a:endParaRPr>
          </a:p>
          <a:p>
            <a:pPr>
              <a:buClr>
                <a:srgbClr val="FF00FF"/>
              </a:buClr>
              <a:buSzPct val="122000"/>
            </a:pPr>
            <a:r>
              <a:rPr lang="zh-CN" altLang="en-US" sz="2800" dirty="0">
                <a:effectLst/>
                <a:latin typeface="Times New Roman" panose="02020603050405020304" pitchFamily="18" charset="0"/>
                <a:ea typeface="黑体" panose="02010609060101010101" pitchFamily="2" charset="-122"/>
                <a:cs typeface="Times New Roman" panose="02020603050405020304" pitchFamily="18" charset="0"/>
              </a:rPr>
              <a:t>如果已知石英和方解石的</a:t>
            </a: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effectLst/>
                <a:latin typeface="Times New Roman" panose="02020603050405020304" pitchFamily="18" charset="0"/>
                <a:ea typeface="黑体" panose="02010609060101010101" pitchFamily="2" charset="-122"/>
                <a:cs typeface="Times New Roman" panose="02020603050405020304" pitchFamily="18" charset="0"/>
              </a:rPr>
              <a:t>18</a:t>
            </a:r>
            <a:r>
              <a:rPr lang="en-US" altLang="zh-CN" sz="2800" dirty="0">
                <a:effectLst/>
                <a:latin typeface="Times New Roman" panose="02020603050405020304" pitchFamily="18" charset="0"/>
                <a:ea typeface="黑体" panose="02010609060101010101" pitchFamily="2" charset="-122"/>
                <a:cs typeface="Times New Roman" panose="02020603050405020304" pitchFamily="18" charset="0"/>
              </a:rPr>
              <a:t>O</a:t>
            </a:r>
            <a:r>
              <a:rPr lang="zh-CN" altLang="en-US" sz="2800" dirty="0">
                <a:effectLst/>
                <a:latin typeface="Times New Roman" panose="02020603050405020304" pitchFamily="18" charset="0"/>
                <a:ea typeface="黑体" panose="02010609060101010101" pitchFamily="2" charset="-122"/>
                <a:cs typeface="Times New Roman" panose="02020603050405020304" pitchFamily="18" charset="0"/>
              </a:rPr>
              <a:t>值，就可以获得二者平衡沉淀温度。 </a:t>
            </a:r>
            <a:endParaRPr lang="zh-CN" altLang="en-US" sz="2800" dirty="0">
              <a:effectLst/>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547813" y="979488"/>
            <a:ext cx="5424487" cy="719137"/>
          </a:xfrm>
          <a:noFill/>
        </p:spPr>
        <p:txBody>
          <a:bodyPr/>
          <a:lstStyle/>
          <a:p>
            <a:pPr algn="ctr"/>
            <a:r>
              <a:rPr lang="en-US" altLang="zh-CN" sz="4000"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sz="4000" dirty="0">
                <a:latin typeface="Times New Roman" panose="02020603050405020304" pitchFamily="18" charset="0"/>
                <a:ea typeface="黑体" panose="02010609060101010101" pitchFamily="2" charset="-122"/>
                <a:cs typeface="Times New Roman" panose="02020603050405020304" pitchFamily="18" charset="0"/>
              </a:rPr>
              <a:t>、氢氧同位素示踪</a:t>
            </a:r>
            <a:endParaRPr lang="zh-CN" altLang="en-US" sz="40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1267" name="Rectangle 3"/>
          <p:cNvSpPr>
            <a:spLocks noGrp="1" noChangeArrowheads="1"/>
          </p:cNvSpPr>
          <p:nvPr>
            <p:ph type="body" idx="1"/>
          </p:nvPr>
        </p:nvSpPr>
        <p:spPr>
          <a:xfrm>
            <a:off x="1042988" y="2060575"/>
            <a:ext cx="7772400" cy="2592388"/>
          </a:xfrm>
          <a:noFill/>
        </p:spPr>
        <p:txBody>
          <a:bodyPr>
            <a:normAutofit/>
          </a:bodyPr>
          <a:lstStyle/>
          <a:p>
            <a:pPr>
              <a:buClr>
                <a:srgbClr val="FF0000"/>
              </a:buClr>
              <a:buSzPct val="140000"/>
              <a:buNone/>
            </a:pPr>
            <a:r>
              <a:rPr lang="en-US" altLang="zh-CN" dirty="0">
                <a:latin typeface="Times New Roman" panose="02020603050405020304" pitchFamily="18" charset="0"/>
                <a:ea typeface="黑体" panose="02010609060101010101" pitchFamily="2" charset="-122"/>
                <a:cs typeface="Times New Roman" panose="02020603050405020304" pitchFamily="18" charset="0"/>
              </a:rPr>
              <a:t>① </a:t>
            </a:r>
            <a:r>
              <a:rPr lang="zh-CN" altLang="en-US" dirty="0">
                <a:latin typeface="Times New Roman" panose="02020603050405020304" pitchFamily="18" charset="0"/>
                <a:ea typeface="黑体" panose="02010609060101010101" pitchFamily="2" charset="-122"/>
                <a:cs typeface="Times New Roman" panose="02020603050405020304" pitchFamily="18" charset="0"/>
              </a:rPr>
              <a:t>确定成矿流体的来源</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0000"/>
              </a:buClr>
              <a:buSzPct val="140000"/>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② 确定岩石成因</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0000"/>
              </a:buClr>
              <a:buSzPct val="140000"/>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③ 岩石氧同位素组成与地球动力学意义</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0000"/>
              </a:buClr>
              <a:buSzPct val="140000"/>
              <a:buNone/>
            </a:pPr>
            <a:r>
              <a:rPr lang="zh-CN" altLang="en-US" dirty="0">
                <a:latin typeface="Times New Roman" panose="02020603050405020304" pitchFamily="18" charset="0"/>
                <a:ea typeface="黑体" panose="02010609060101010101" pitchFamily="2" charset="-122"/>
                <a:cs typeface="Times New Roman" panose="02020603050405020304" pitchFamily="18" charset="0"/>
              </a:rPr>
              <a:t>④ 古气候</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p:nvPr>
        </p:nvSpPr>
        <p:spPr>
          <a:xfrm>
            <a:off x="1476375" y="908050"/>
            <a:ext cx="6191250" cy="898525"/>
          </a:xfrm>
          <a:noFill/>
        </p:spPr>
        <p:txBody>
          <a:bodyPr/>
          <a:lstStyle/>
          <a:p>
            <a:pPr algn="ctr"/>
            <a:r>
              <a:rPr lang="en-US" altLang="zh-CN" sz="4000" dirty="0">
                <a:latin typeface="Times New Roman" panose="02020603050405020304" pitchFamily="18" charset="0"/>
                <a:ea typeface="黑体" panose="02010609060101010101" pitchFamily="2" charset="-122"/>
                <a:cs typeface="Times New Roman" panose="02020603050405020304" pitchFamily="18" charset="0"/>
              </a:rPr>
              <a:t>①  </a:t>
            </a:r>
            <a:r>
              <a:rPr lang="zh-CN" altLang="en-US" sz="4000" dirty="0">
                <a:latin typeface="Times New Roman" panose="02020603050405020304" pitchFamily="18" charset="0"/>
                <a:ea typeface="黑体" panose="02010609060101010101" pitchFamily="2" charset="-122"/>
                <a:cs typeface="Times New Roman" panose="02020603050405020304" pitchFamily="18" charset="0"/>
              </a:rPr>
              <a:t>确定成矿流体的来源</a:t>
            </a:r>
            <a:endParaRPr lang="zh-CN" altLang="en-US" sz="40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72035" name="Rectangle 3"/>
          <p:cNvSpPr>
            <a:spLocks noGrp="1" noChangeArrowheads="1"/>
          </p:cNvSpPr>
          <p:nvPr>
            <p:ph type="body" idx="1"/>
          </p:nvPr>
        </p:nvSpPr>
        <p:spPr>
          <a:xfrm>
            <a:off x="827088" y="1916113"/>
            <a:ext cx="7924800" cy="3889375"/>
          </a:xfrm>
          <a:noFill/>
        </p:spPr>
        <p:txBody>
          <a:bodyPr/>
          <a:lstStyle/>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矿床学研究中一个重要的问题是成矿溶液的来源及其在成矿过程中的演化特征，而水是成矿流体的基本组分，因此研究成矿溶液中水的来源是揭示矿床成因的关键。</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a:p>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形成金属矿床的成矿溶液可来自于热卤水、同生水、大气降水、变质水和岩浆水等，而成矿溶液中水的氢氧同位素组成是研究不同成因水的重要示踪剂。 </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a:xfrm>
            <a:off x="1223963" y="1008063"/>
            <a:ext cx="6553200" cy="720725"/>
          </a:xfrm>
          <a:noFill/>
        </p:spPr>
        <p:txBody>
          <a:bodyPr>
            <a:normAutofit fontScale="90000"/>
          </a:bodyPr>
          <a:lstStyle/>
          <a:p>
            <a:pPr algn="ctr"/>
            <a:r>
              <a:rPr lang="en-US" altLang="zh-CN" dirty="0">
                <a:latin typeface="Times New Roman" panose="02020603050405020304" pitchFamily="18" charset="0"/>
                <a:ea typeface="黑体" panose="02010609060101010101" pitchFamily="2" charset="-122"/>
                <a:cs typeface="Times New Roman" panose="02020603050405020304" pitchFamily="18" charset="0"/>
              </a:rPr>
              <a:t>2</a:t>
            </a:r>
            <a:r>
              <a:rPr lang="zh-CN" altLang="en-US" dirty="0">
                <a:latin typeface="Times New Roman" panose="02020603050405020304" pitchFamily="18" charset="0"/>
                <a:ea typeface="黑体" panose="02010609060101010101" pitchFamily="2" charset="-122"/>
                <a:cs typeface="Times New Roman" panose="02020603050405020304" pitchFamily="18" charset="0"/>
              </a:rPr>
              <a:t>、确定岩石的成因</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08547" name="Rectangle 3"/>
          <p:cNvSpPr>
            <a:spLocks noGrp="1" noChangeArrowheads="1"/>
          </p:cNvSpPr>
          <p:nvPr>
            <p:ph type="body" idx="1"/>
          </p:nvPr>
        </p:nvSpPr>
        <p:spPr>
          <a:xfrm>
            <a:off x="468313" y="1773238"/>
            <a:ext cx="8458200" cy="4343400"/>
          </a:xfrm>
          <a:noFill/>
        </p:spPr>
        <p:txBody>
          <a:bodyPr/>
          <a:lstStyle/>
          <a:p>
            <a:pPr>
              <a:lnSpc>
                <a:spcPct val="120000"/>
              </a:lnSpc>
              <a:buClr>
                <a:srgbClr val="FF0000"/>
              </a:buClr>
              <a:buSzPct val="120000"/>
              <a:buFont typeface="Wingdings" panose="05000000000000000000" pitchFamily="2" charset="2"/>
              <a:buChar char=""/>
            </a:pP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氧同位素研究可有效确定火成岩的物质来源，并据此进行岩石成因类型的划分。</a:t>
            </a:r>
            <a:endParaRPr lang="zh-CN" altLang="en-US" sz="3000" dirty="0">
              <a:latin typeface="Times New Roman" panose="02020603050405020304" pitchFamily="18" charset="0"/>
              <a:ea typeface="黑体" panose="02010609060101010101" pitchFamily="2" charset="-122"/>
              <a:cs typeface="Times New Roman" panose="02020603050405020304" pitchFamily="18" charset="0"/>
            </a:endParaRPr>
          </a:p>
          <a:p>
            <a:pPr>
              <a:lnSpc>
                <a:spcPct val="120000"/>
              </a:lnSpc>
              <a:buClr>
                <a:srgbClr val="FF0000"/>
              </a:buClr>
              <a:buSzPct val="120000"/>
              <a:buFont typeface="Wingdings" panose="05000000000000000000" pitchFamily="2" charset="2"/>
              <a:buChar char=""/>
            </a:pP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例如对花岗岩研究来说，来自于陆壳碎屑物质部分熔融形成的</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S</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型花岗岩，其</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30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值一般大于</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10</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，而来自陆壳火成物质部分熔融形成的</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I</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型花岗岩一般</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30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小于</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10</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，由幔源岩浆分异形成的</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M</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型花岗岩，其</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3000"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sz="3000"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sz="3000" dirty="0">
                <a:latin typeface="Times New Roman" panose="02020603050405020304" pitchFamily="18" charset="0"/>
                <a:ea typeface="黑体" panose="02010609060101010101" pitchFamily="2" charset="-122"/>
                <a:cs typeface="Times New Roman" panose="02020603050405020304" pitchFamily="18" charset="0"/>
              </a:rPr>
              <a:t>值较低。 </a:t>
            </a:r>
            <a:endParaRPr lang="zh-CN" altLang="en-US" sz="30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1" cstate="print"/>
          <a:srcRect/>
          <a:stretch>
            <a:fillRect/>
          </a:stretch>
        </p:blipFill>
        <p:spPr bwMode="auto">
          <a:xfrm>
            <a:off x="0" y="2500306"/>
            <a:ext cx="8986764" cy="2890847"/>
          </a:xfrm>
          <a:prstGeom prst="rect">
            <a:avLst/>
          </a:prstGeom>
          <a:noFill/>
          <a:ln w="9525">
            <a:noFill/>
            <a:miter lim="800000"/>
            <a:headEnd/>
            <a:tailEnd/>
          </a:ln>
        </p:spPr>
      </p:pic>
      <p:sp>
        <p:nvSpPr>
          <p:cNvPr id="3" name="矩形 2"/>
          <p:cNvSpPr/>
          <p:nvPr/>
        </p:nvSpPr>
        <p:spPr>
          <a:xfrm>
            <a:off x="1857356" y="1357298"/>
            <a:ext cx="4716356" cy="584775"/>
          </a:xfrm>
          <a:prstGeom prst="rect">
            <a:avLst/>
          </a:prstGeom>
        </p:spPr>
        <p:txBody>
          <a:bodyPr wrap="none">
            <a:spAutoFit/>
          </a:bodyPr>
          <a:lstStyle/>
          <a:p>
            <a:pPr marL="514350" lvl="0" indent="-514350">
              <a:spcAft>
                <a:spcPct val="50000"/>
              </a:spcAft>
            </a:pPr>
            <a:r>
              <a:rPr kumimoji="1" lang="zh-CN" altLang="en-US" sz="3200" b="1" dirty="0" smtClean="0">
                <a:solidFill>
                  <a:srgbClr val="0000FF"/>
                </a:solidFill>
                <a:latin typeface="Times New Roman" panose="02020603050405020304" pitchFamily="18" charset="0"/>
                <a:ea typeface="黑体" panose="02010609060101010101" pitchFamily="2" charset="-122"/>
                <a:sym typeface="Symbol" panose="05050102010706020507" pitchFamily="18" charset="2"/>
              </a:rPr>
              <a:t>氧原子被转化为二氧化碳</a:t>
            </a:r>
            <a:endParaRPr kumimoji="1" lang="en-US" altLang="zh-CN" sz="3200" b="1" dirty="0" smtClean="0">
              <a:solidFill>
                <a:srgbClr val="0000FF"/>
              </a:solidFill>
              <a:latin typeface="Times New Roman" panose="02020603050405020304" pitchFamily="18" charset="0"/>
              <a:ea typeface="黑体" panose="02010609060101010101" pitchFamily="2" charset="-122"/>
              <a:sym typeface="Symbol" panose="05050102010706020507" pitchFamily="18" charset="2"/>
            </a:endParaRPr>
          </a:p>
        </p:txBody>
      </p:sp>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3" name="Rectangle 3"/>
          <p:cNvSpPr>
            <a:spLocks noGrp="1" noChangeArrowheads="1"/>
          </p:cNvSpPr>
          <p:nvPr>
            <p:ph type="body" idx="1"/>
          </p:nvPr>
        </p:nvSpPr>
        <p:spPr>
          <a:xfrm>
            <a:off x="900113" y="1916113"/>
            <a:ext cx="7488237" cy="2895600"/>
          </a:xfrm>
          <a:noFill/>
        </p:spPr>
        <p:txBody>
          <a:bodyPr>
            <a:normAutofit/>
          </a:bodyPr>
          <a:lstStyle/>
          <a:p>
            <a:pPr>
              <a:buClr>
                <a:srgbClr val="FF0000"/>
              </a:buClr>
              <a:buSzPct val="120000"/>
              <a:buFont typeface="Wingdings" panose="05000000000000000000" pitchFamily="2" charset="2"/>
              <a:buChar char="Ø"/>
            </a:pPr>
            <a:r>
              <a:rPr lang="zh-CN" altLang="en-US" dirty="0">
                <a:latin typeface="Times New Roman" panose="02020603050405020304" pitchFamily="18" charset="0"/>
                <a:ea typeface="黑体" panose="02010609060101010101" pitchFamily="2" charset="-122"/>
                <a:cs typeface="Times New Roman" panose="02020603050405020304" pitchFamily="18" charset="0"/>
              </a:rPr>
              <a:t>根据花岗岩的</a:t>
            </a:r>
            <a:r>
              <a:rPr lang="en-US" altLang="zh-CN"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a:latin typeface="Times New Roman" panose="02020603050405020304" pitchFamily="18" charset="0"/>
                <a:ea typeface="黑体" panose="02010609060101010101" pitchFamily="2" charset="-122"/>
                <a:cs typeface="Times New Roman" panose="02020603050405020304" pitchFamily="18" charset="0"/>
              </a:rPr>
              <a:t>值判断其物质来源：</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0000"/>
              </a:buClr>
              <a:buSzPct val="120000"/>
              <a:buFont typeface="Wingdings" panose="05000000000000000000" pitchFamily="2" charset="2"/>
              <a:buChar char="Ø"/>
            </a:pPr>
            <a:r>
              <a:rPr lang="en-US" altLang="zh-CN" dirty="0">
                <a:latin typeface="Times New Roman" panose="02020603050405020304" pitchFamily="18" charset="0"/>
                <a:ea typeface="黑体" panose="02010609060101010101" pitchFamily="2" charset="-122"/>
                <a:cs typeface="Times New Roman" panose="02020603050405020304" pitchFamily="18" charset="0"/>
              </a:rPr>
              <a:t>I</a:t>
            </a:r>
            <a:r>
              <a:rPr lang="zh-CN" altLang="en-US" dirty="0">
                <a:latin typeface="Times New Roman" panose="02020603050405020304" pitchFamily="18" charset="0"/>
                <a:ea typeface="黑体" panose="02010609060101010101" pitchFamily="2" charset="-122"/>
                <a:cs typeface="Times New Roman" panose="02020603050405020304" pitchFamily="18" charset="0"/>
              </a:rPr>
              <a:t>型</a:t>
            </a:r>
            <a:r>
              <a:rPr lang="en-US" altLang="zh-CN"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a:latin typeface="Times New Roman" panose="02020603050405020304" pitchFamily="18" charset="0"/>
                <a:ea typeface="黑体" panose="02010609060101010101" pitchFamily="2" charset="-122"/>
                <a:cs typeface="Times New Roman" panose="02020603050405020304" pitchFamily="18" charset="0"/>
              </a:rPr>
              <a:t>O</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10</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8~9</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2" charset="-122"/>
              <a:cs typeface="Times New Roman" panose="02020603050405020304" pitchFamily="18" charset="0"/>
            </a:endParaRPr>
          </a:p>
          <a:p>
            <a:pPr>
              <a:buClr>
                <a:srgbClr val="FF0000"/>
              </a:buClr>
              <a:buSzPct val="120000"/>
              <a:buFont typeface="Wingdings" panose="05000000000000000000" pitchFamily="2" charset="2"/>
              <a:buChar char="Ø"/>
            </a:pPr>
            <a:r>
              <a:rPr lang="en-US" altLang="zh-CN" dirty="0">
                <a:latin typeface="Times New Roman" panose="02020603050405020304" pitchFamily="18" charset="0"/>
                <a:ea typeface="黑体" panose="02010609060101010101" pitchFamily="2" charset="-122"/>
                <a:cs typeface="Times New Roman" panose="02020603050405020304" pitchFamily="18" charset="0"/>
              </a:rPr>
              <a:t>S</a:t>
            </a:r>
            <a:r>
              <a:rPr lang="zh-CN" altLang="en-US" dirty="0">
                <a:latin typeface="Times New Roman" panose="02020603050405020304" pitchFamily="18" charset="0"/>
                <a:ea typeface="黑体" panose="02010609060101010101" pitchFamily="2" charset="-122"/>
                <a:cs typeface="Times New Roman" panose="02020603050405020304" pitchFamily="18" charset="0"/>
              </a:rPr>
              <a:t>型</a:t>
            </a:r>
            <a:r>
              <a:rPr lang="en-US" altLang="zh-CN"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18</a:t>
            </a:r>
            <a:r>
              <a:rPr lang="en-US" altLang="zh-CN" dirty="0">
                <a:latin typeface="Times New Roman" panose="02020603050405020304" pitchFamily="18" charset="0"/>
                <a:ea typeface="黑体" panose="02010609060101010101" pitchFamily="2" charset="-122"/>
                <a:cs typeface="Times New Roman" panose="02020603050405020304" pitchFamily="18" charset="0"/>
              </a:rPr>
              <a:t>O </a:t>
            </a:r>
            <a:r>
              <a:rPr lang="zh-CN" altLang="en-US" dirty="0">
                <a:latin typeface="Times New Roman" panose="02020603050405020304" pitchFamily="18" charset="0"/>
                <a:ea typeface="黑体" panose="02010609060101010101" pitchFamily="2" charset="-122"/>
                <a:cs typeface="Times New Roman" panose="02020603050405020304" pitchFamily="18" charset="0"/>
              </a:rPr>
              <a:t>＞</a:t>
            </a:r>
            <a:r>
              <a:rPr lang="en-US" altLang="zh-CN" dirty="0">
                <a:latin typeface="Times New Roman" panose="02020603050405020304" pitchFamily="18" charset="0"/>
                <a:ea typeface="黑体" panose="02010609060101010101" pitchFamily="2" charset="-122"/>
                <a:cs typeface="Times New Roman" panose="02020603050405020304" pitchFamily="18" charset="0"/>
              </a:rPr>
              <a:t>10</a:t>
            </a:r>
            <a:endParaRPr lang="en-US" altLang="zh-CN"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页脚占位符 2"/>
          <p:cNvSpPr>
            <a:spLocks noGrp="1"/>
          </p:cNvSpPr>
          <p:nvPr>
            <p:ph type="ftr" sz="quarter" idx="11"/>
          </p:nvPr>
        </p:nvSpPr>
        <p:spPr/>
        <p:txBody>
          <a:bodyPr/>
          <a:lstStyle/>
          <a:p>
            <a:r>
              <a:rPr lang="en-US" altLang="zh-CN"/>
              <a:t>第5章  同位素地球化学Part4</a:t>
            </a:r>
            <a:endParaRPr lang="en-US" altLang="zh-CN"/>
          </a:p>
        </p:txBody>
      </p:sp>
      <p:sp>
        <p:nvSpPr>
          <p:cNvPr id="126980" name="Rectangle 4"/>
          <p:cNvSpPr>
            <a:spLocks noChangeArrowheads="1"/>
          </p:cNvSpPr>
          <p:nvPr/>
        </p:nvSpPr>
        <p:spPr bwMode="auto">
          <a:xfrm>
            <a:off x="228600" y="500042"/>
            <a:ext cx="8915400" cy="584775"/>
          </a:xfrm>
          <a:prstGeom prst="rect">
            <a:avLst/>
          </a:prstGeom>
          <a:noFill/>
          <a:ln w="9525">
            <a:solidFill>
              <a:srgbClr val="FF0000"/>
            </a:solidFill>
            <a:miter lim="800000"/>
          </a:ln>
          <a:effectLst/>
        </p:spPr>
        <p:txBody>
          <a:bodyPr anchor="ctr">
            <a:spAutoFit/>
          </a:bodyPr>
          <a:lstStyle/>
          <a:p>
            <a:pPr algn="ctr"/>
            <a:r>
              <a:rPr kumimoji="1" lang="en-US" altLang="zh-CN" sz="3200" dirty="0">
                <a:latin typeface="Times New Roman" panose="02020603050405020304" pitchFamily="18" charset="0"/>
                <a:ea typeface="黑体" panose="02010609060101010101" pitchFamily="2" charset="-122"/>
                <a:cs typeface="Times New Roman" panose="02020603050405020304" pitchFamily="18" charset="0"/>
              </a:rPr>
              <a:t>3.</a:t>
            </a:r>
            <a:r>
              <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rPr>
              <a:t>岩石氧同位素组成与地球动力学意义</a:t>
            </a:r>
            <a:endParaRPr kumimoji="1" lang="zh-CN" altLang="en-US" sz="3200" dirty="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126981" name="Picture 5" descr="大别造山带地质图"/>
          <p:cNvPicPr>
            <a:picLocks noChangeAspect="1" noChangeArrowheads="1"/>
          </p:cNvPicPr>
          <p:nvPr/>
        </p:nvPicPr>
        <p:blipFill>
          <a:blip r:embed="rId1" cstate="print"/>
          <a:srcRect/>
          <a:stretch>
            <a:fillRect/>
          </a:stretch>
        </p:blipFill>
        <p:spPr bwMode="auto">
          <a:xfrm>
            <a:off x="755650" y="1484313"/>
            <a:ext cx="7200900" cy="5221287"/>
          </a:xfrm>
          <a:prstGeom prst="rect">
            <a:avLst/>
          </a:prstGeom>
          <a:noFill/>
        </p:spPr>
      </p:pic>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p:cNvPicPr>
            <a:picLocks noChangeAspect="1" noChangeArrowheads="1"/>
          </p:cNvPicPr>
          <p:nvPr/>
        </p:nvPicPr>
        <p:blipFill>
          <a:blip r:embed="rId1" cstate="print"/>
          <a:srcRect/>
          <a:stretch>
            <a:fillRect/>
          </a:stretch>
        </p:blipFill>
        <p:spPr bwMode="auto">
          <a:xfrm>
            <a:off x="0" y="454025"/>
            <a:ext cx="9144000" cy="5572125"/>
          </a:xfrm>
          <a:prstGeom prst="rect">
            <a:avLst/>
          </a:prstGeom>
          <a:noFill/>
          <a:ln w="12700" cap="sq">
            <a:noFill/>
            <a:miter lim="800000"/>
            <a:headEnd type="none" w="sm" len="sm"/>
            <a:tailEnd type="none" w="sm" len="sm"/>
          </a:ln>
          <a:effectLst/>
        </p:spPr>
      </p:pic>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7" name="Rectangle 3"/>
          <p:cNvSpPr>
            <a:spLocks noGrp="1" noChangeArrowheads="1"/>
          </p:cNvSpPr>
          <p:nvPr>
            <p:ph type="body" idx="1"/>
          </p:nvPr>
        </p:nvSpPr>
        <p:spPr>
          <a:xfrm>
            <a:off x="468313" y="981075"/>
            <a:ext cx="8458200" cy="4818063"/>
          </a:xfrm>
          <a:noFill/>
        </p:spPr>
        <p:txBody>
          <a:bodyPr>
            <a:normAutofit/>
          </a:bodyPr>
          <a:lstStyle/>
          <a:p>
            <a:pPr>
              <a:lnSpc>
                <a:spcPct val="120000"/>
              </a:lnSpc>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这表明超高压变质岩的原岩是近地表火山岩，并与大气降水进行过强烈的水</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岩作用，从而揭示了榴辉岩的原岩在俯冲到地幔深度后其氧同位素组成并没有受上地幔氧同位素组成（约为</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5.7‰</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）的影响而被保存下来，反映超高压变质作用形成的榴辉岩在地幔中存留的时间很短和有限的壳幔相互作用，表明榴辉岩形成后的快速折返。</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矩形 2"/>
          <p:cNvSpPr/>
          <p:nvPr/>
        </p:nvSpPr>
        <p:spPr>
          <a:xfrm>
            <a:off x="785786" y="5214950"/>
            <a:ext cx="8358214" cy="523220"/>
          </a:xfrm>
          <a:prstGeom prst="rect">
            <a:avLst/>
          </a:prstGeom>
        </p:spPr>
        <p:txBody>
          <a:bodyPr wrap="square">
            <a:spAutoFit/>
          </a:bodyPr>
          <a:lstStyle/>
          <a:p>
            <a:r>
              <a:rPr lang="zh-CN" altLang="en-US" sz="2800" dirty="0" smtClean="0">
                <a:latin typeface="黑体" panose="02010609060101010101" pitchFamily="2" charset="-122"/>
                <a:ea typeface="黑体" panose="02010609060101010101" pitchFamily="2" charset="-122"/>
              </a:rPr>
              <a:t>引自“大别</a:t>
            </a:r>
            <a:r>
              <a:rPr lang="en-US" altLang="zh-CN" sz="2800" dirty="0" smtClean="0">
                <a:latin typeface="黑体" panose="02010609060101010101" pitchFamily="2" charset="-122"/>
                <a:ea typeface="黑体" panose="02010609060101010101" pitchFamily="2" charset="-122"/>
              </a:rPr>
              <a:t>-</a:t>
            </a:r>
            <a:r>
              <a:rPr lang="zh-CN" altLang="en-US" sz="2800" dirty="0" smtClean="0">
                <a:latin typeface="黑体" panose="02010609060101010101" pitchFamily="2" charset="-122"/>
                <a:ea typeface="黑体" panose="02010609060101010101" pitchFamily="2" charset="-122"/>
              </a:rPr>
              <a:t>苏鲁超高压变质带内部的浅变质岩”</a:t>
            </a:r>
            <a:endParaRPr lang="zh-CN" altLang="en-US" sz="2800"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2" name="Rectangle 4"/>
          <p:cNvSpPr>
            <a:spLocks noChangeArrowheads="1"/>
          </p:cNvSpPr>
          <p:nvPr/>
        </p:nvSpPr>
        <p:spPr bwMode="auto">
          <a:xfrm>
            <a:off x="2786050" y="214290"/>
            <a:ext cx="4249737" cy="584775"/>
          </a:xfrm>
          <a:prstGeom prst="rect">
            <a:avLst/>
          </a:prstGeom>
          <a:solidFill>
            <a:schemeClr val="bg1"/>
          </a:solidFill>
          <a:ln w="12700" cap="sq">
            <a:solidFill>
              <a:srgbClr val="FF0000"/>
            </a:solidFill>
            <a:miter lim="800000"/>
            <a:headEnd type="none" w="sm" len="sm"/>
            <a:tailEnd type="none" w="sm" len="sm"/>
          </a:ln>
          <a:effectLst/>
        </p:spPr>
        <p:txBody>
          <a:bodyPr>
            <a:spAutoFit/>
          </a:bodyPr>
          <a:lstStyle/>
          <a:p>
            <a:pPr algn="ctr"/>
            <a:r>
              <a:rPr kumimoji="1" lang="en-US" altLang="zh-CN" sz="3200">
                <a:latin typeface="Times New Roman" panose="02020603050405020304" pitchFamily="18" charset="0"/>
                <a:ea typeface="黑体" panose="02010609060101010101" pitchFamily="2" charset="-122"/>
                <a:cs typeface="Times New Roman" panose="02020603050405020304" pitchFamily="18" charset="0"/>
              </a:rPr>
              <a:t>4</a:t>
            </a:r>
            <a:r>
              <a:rPr kumimoji="1" lang="zh-CN" altLang="en-US" sz="3200">
                <a:latin typeface="Times New Roman" panose="02020603050405020304" pitchFamily="18" charset="0"/>
                <a:ea typeface="黑体" panose="02010609060101010101" pitchFamily="2" charset="-122"/>
                <a:cs typeface="Times New Roman" panose="02020603050405020304" pitchFamily="18" charset="0"/>
              </a:rPr>
              <a:t>、 古气候示踪</a:t>
            </a:r>
            <a:endParaRPr kumimoji="1" lang="zh-CN" altLang="en-US" sz="320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114694" name="Picture 6" descr="加勒比海氧同位素组成"/>
          <p:cNvPicPr>
            <a:picLocks noChangeAspect="1" noChangeArrowheads="1"/>
          </p:cNvPicPr>
          <p:nvPr/>
        </p:nvPicPr>
        <p:blipFill>
          <a:blip r:embed="rId1" cstate="print"/>
          <a:srcRect/>
          <a:stretch>
            <a:fillRect/>
          </a:stretch>
        </p:blipFill>
        <p:spPr bwMode="auto">
          <a:xfrm>
            <a:off x="538163" y="1196975"/>
            <a:ext cx="7921625" cy="5026025"/>
          </a:xfrm>
          <a:prstGeom prst="rect">
            <a:avLst/>
          </a:prstGeom>
          <a:noFill/>
        </p:spPr>
      </p:pic>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125" name="Picture 5"/>
          <p:cNvPicPr>
            <a:picLocks noChangeAspect="1" noChangeArrowheads="1"/>
          </p:cNvPicPr>
          <p:nvPr/>
        </p:nvPicPr>
        <p:blipFill>
          <a:blip r:embed="rId1" cstate="print"/>
          <a:srcRect/>
          <a:stretch>
            <a:fillRect/>
          </a:stretch>
        </p:blipFill>
        <p:spPr bwMode="auto">
          <a:xfrm>
            <a:off x="250825" y="476250"/>
            <a:ext cx="8316913" cy="4926013"/>
          </a:xfrm>
          <a:prstGeom prst="rect">
            <a:avLst/>
          </a:prstGeom>
          <a:noFill/>
          <a:ln w="12700" cap="sq">
            <a:noFill/>
            <a:miter lim="800000"/>
            <a:headEnd/>
            <a:tailEnd/>
          </a:ln>
          <a:effectLst/>
        </p:spPr>
      </p:pic>
      <p:sp>
        <p:nvSpPr>
          <p:cNvPr id="261126" name="Rectangle 6"/>
          <p:cNvSpPr>
            <a:spLocks noChangeArrowheads="1"/>
          </p:cNvSpPr>
          <p:nvPr/>
        </p:nvSpPr>
        <p:spPr bwMode="auto">
          <a:xfrm>
            <a:off x="1331913" y="5516563"/>
            <a:ext cx="6048375" cy="519112"/>
          </a:xfrm>
          <a:prstGeom prst="rect">
            <a:avLst/>
          </a:prstGeom>
          <a:solidFill>
            <a:srgbClr val="CCFFFF"/>
          </a:solidFill>
          <a:ln w="12700" cap="sq">
            <a:noFill/>
            <a:miter lim="800000"/>
          </a:ln>
          <a:effectLst/>
        </p:spPr>
        <p:txBody>
          <a:bodyPr>
            <a:spAutoFit/>
          </a:bodyPr>
          <a:lstStyle/>
          <a:p>
            <a:pPr algn="ctr"/>
            <a:r>
              <a:rPr lang="zh-CN" altLang="en-US" sz="2800" b="1" dirty="0">
                <a:solidFill>
                  <a:srgbClr val="800080"/>
                </a:solidFill>
              </a:rPr>
              <a:t>南极的冰岩心，峰代表间冰期</a:t>
            </a:r>
            <a:endParaRPr lang="zh-CN" altLang="en-US" sz="2800" b="1" dirty="0">
              <a:solidFill>
                <a:srgbClr val="800080"/>
              </a:solidFill>
            </a:endParaRP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148" name="Picture 4"/>
          <p:cNvPicPr>
            <a:picLocks noChangeAspect="1" noChangeArrowheads="1"/>
          </p:cNvPicPr>
          <p:nvPr/>
        </p:nvPicPr>
        <p:blipFill>
          <a:blip r:embed="rId1" cstate="print"/>
          <a:srcRect l="10369" b="-8419"/>
          <a:stretch>
            <a:fillRect/>
          </a:stretch>
        </p:blipFill>
        <p:spPr bwMode="auto">
          <a:xfrm>
            <a:off x="857224" y="500042"/>
            <a:ext cx="7712067" cy="6357958"/>
          </a:xfrm>
          <a:prstGeom prst="rect">
            <a:avLst/>
          </a:prstGeom>
          <a:noFill/>
          <a:ln w="12700" cap="sq">
            <a:noFill/>
            <a:miter lim="800000"/>
            <a:headEnd/>
            <a:tailEnd/>
          </a:ln>
          <a:effectLst/>
        </p:spPr>
      </p:pic>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p:nvPr/>
        </p:nvSpPr>
        <p:spPr>
          <a:xfrm>
            <a:off x="3286116" y="2643182"/>
            <a:ext cx="2471726" cy="1071570"/>
          </a:xfrm>
          <a:prstGeom prst="rect">
            <a:avLst/>
          </a:prstGeom>
        </p:spPr>
        <p:txBody>
          <a:bodyPr>
            <a:normAutofit/>
          </a:bodyPr>
          <a:lstStyle/>
          <a:p>
            <a:pPr marL="342900" marR="0" lvl="0" indent="-342900" algn="l" defTabSz="914400" rtl="0" eaLnBrk="1" fontAlgn="auto" latinLnBrk="0" hangingPunct="1">
              <a:lnSpc>
                <a:spcPct val="100000"/>
              </a:lnSpc>
              <a:spcBef>
                <a:spcPct val="20000"/>
              </a:spcBef>
              <a:spcAft>
                <a:spcPts val="0"/>
              </a:spcAft>
              <a:buClrTx/>
              <a:buSzTx/>
              <a:buFont typeface="Arial" panose="020B0604020202020204" pitchFamily="34" charset="0"/>
              <a:buNone/>
              <a:defRPr/>
            </a:pPr>
            <a:r>
              <a:rPr kumimoji="0" lang="en-US" altLang="zh-CN" sz="36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2</a:t>
            </a:r>
            <a:r>
              <a:rPr kumimoji="0" lang="zh-CN" altLang="en-US" sz="3600" b="1" i="0" u="none" strike="noStrike" kern="1200" cap="none" spc="0" normalizeH="0" baseline="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a:t>
            </a:r>
            <a:r>
              <a:rPr kumimoji="0" lang="en-US" altLang="zh-CN" sz="3600" b="1" i="0" u="none" strike="noStrike" kern="1200" cap="none" spc="0" normalizeH="0" baseline="3000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13</a:t>
            </a:r>
            <a:r>
              <a:rPr kumimoji="0" lang="en-US" altLang="zh-CN" sz="3600" b="1"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rPr>
              <a:t>C</a:t>
            </a:r>
            <a:endParaRPr kumimoji="0" lang="en-US" altLang="zh-CN" sz="3600" b="1" i="0" u="none" strike="noStrike" kern="1200" cap="none" spc="0" normalizeH="0" noProof="0" dirty="0" smtClean="0">
              <a:ln>
                <a:noFill/>
              </a:ln>
              <a:solidFill>
                <a:schemeClr val="tx1"/>
              </a:solidFill>
              <a:effectLst/>
              <a:uLnTx/>
              <a:uFillTx/>
              <a:latin typeface="Times New Roman" panose="02020603050405020304" pitchFamily="18" charset="0"/>
              <a:ea typeface="+mn-ea"/>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1" name="Text Box 7"/>
          <p:cNvSpPr txBox="1">
            <a:spLocks noChangeArrowheads="1"/>
          </p:cNvSpPr>
          <p:nvPr/>
        </p:nvSpPr>
        <p:spPr bwMode="auto">
          <a:xfrm>
            <a:off x="1223994" y="1357298"/>
            <a:ext cx="7848600" cy="3406775"/>
          </a:xfrm>
          <a:prstGeom prst="rect">
            <a:avLst/>
          </a:prstGeom>
          <a:noFill/>
          <a:ln w="9525">
            <a:noFill/>
            <a:miter lim="800000"/>
          </a:ln>
          <a:effectLst/>
        </p:spPr>
        <p:txBody>
          <a:bodyPr>
            <a:spAutoFit/>
          </a:bodyPr>
          <a:lstStyle/>
          <a:p>
            <a:pPr>
              <a:lnSpc>
                <a:spcPct val="170000"/>
              </a:lnSpc>
              <a:buClr>
                <a:srgbClr val="FF0000"/>
              </a:buClr>
              <a:buFont typeface="Wingdings" panose="05000000000000000000" pitchFamily="2" charset="2"/>
              <a:buChar char="n"/>
            </a:pPr>
            <a:r>
              <a:rPr lang="en-US" altLang="zh-CN" sz="3200" dirty="0">
                <a:latin typeface="黑体" panose="02010609060101010101" pitchFamily="2" charset="-122"/>
                <a:ea typeface="黑体" panose="02010609060101010101" pitchFamily="2" charset="-122"/>
              </a:rPr>
              <a:t> </a:t>
            </a:r>
            <a:r>
              <a:rPr lang="zh-CN" altLang="en-US" sz="3200" dirty="0">
                <a:latin typeface="黑体" panose="02010609060101010101" pitchFamily="2" charset="-122"/>
                <a:ea typeface="黑体" panose="02010609060101010101" pitchFamily="2" charset="-122"/>
              </a:rPr>
              <a:t>碳同位素概述</a:t>
            </a:r>
            <a:endParaRPr lang="zh-CN" altLang="en-US" sz="3200" dirty="0">
              <a:latin typeface="黑体" panose="02010609060101010101" pitchFamily="2" charset="-122"/>
              <a:ea typeface="黑体" panose="02010609060101010101" pitchFamily="2" charset="-122"/>
            </a:endParaRPr>
          </a:p>
          <a:p>
            <a:pPr>
              <a:lnSpc>
                <a:spcPct val="170000"/>
              </a:lnSpc>
              <a:buClr>
                <a:srgbClr val="FF0000"/>
              </a:buClr>
              <a:buFont typeface="Wingdings" panose="05000000000000000000" pitchFamily="2" charset="2"/>
              <a:buChar char="n"/>
            </a:pPr>
            <a:r>
              <a:rPr lang="zh-CN" altLang="en-US" sz="3200" dirty="0">
                <a:latin typeface="黑体" panose="02010609060101010101" pitchFamily="2" charset="-122"/>
                <a:ea typeface="黑体" panose="02010609060101010101" pitchFamily="2" charset="-122"/>
              </a:rPr>
              <a:t> 碳同位素分馏</a:t>
            </a:r>
            <a:endParaRPr lang="zh-CN" altLang="en-US" sz="3200" dirty="0">
              <a:latin typeface="黑体" panose="02010609060101010101" pitchFamily="2" charset="-122"/>
              <a:ea typeface="黑体" panose="02010609060101010101" pitchFamily="2" charset="-122"/>
            </a:endParaRPr>
          </a:p>
          <a:p>
            <a:pPr>
              <a:lnSpc>
                <a:spcPct val="170000"/>
              </a:lnSpc>
              <a:buClr>
                <a:srgbClr val="FF0000"/>
              </a:buClr>
              <a:buFont typeface="Wingdings" panose="05000000000000000000" pitchFamily="2" charset="2"/>
              <a:buChar char="n"/>
            </a:pPr>
            <a:r>
              <a:rPr lang="zh-CN" altLang="en-US" sz="3200" dirty="0">
                <a:latin typeface="黑体" panose="02010609060101010101" pitchFamily="2" charset="-122"/>
                <a:ea typeface="黑体" panose="02010609060101010101" pitchFamily="2" charset="-122"/>
              </a:rPr>
              <a:t> 自然界中稳定碳同位素分布特征 </a:t>
            </a:r>
            <a:endParaRPr lang="zh-CN" altLang="en-US" sz="3200" dirty="0">
              <a:latin typeface="黑体" panose="02010609060101010101" pitchFamily="2" charset="-122"/>
              <a:ea typeface="黑体" panose="02010609060101010101" pitchFamily="2" charset="-122"/>
            </a:endParaRPr>
          </a:p>
          <a:p>
            <a:pPr>
              <a:lnSpc>
                <a:spcPct val="170000"/>
              </a:lnSpc>
              <a:buClr>
                <a:srgbClr val="FF0000"/>
              </a:buClr>
              <a:buFont typeface="Wingdings" panose="05000000000000000000" pitchFamily="2" charset="2"/>
              <a:buChar char="n"/>
            </a:pPr>
            <a:r>
              <a:rPr lang="zh-CN" altLang="en-US" sz="3200" dirty="0">
                <a:latin typeface="黑体" panose="02010609060101010101" pitchFamily="2" charset="-122"/>
                <a:ea typeface="黑体" panose="02010609060101010101" pitchFamily="2" charset="-122"/>
              </a:rPr>
              <a:t> 稳定碳同位素应用简介</a:t>
            </a:r>
            <a:endParaRPr lang="zh-CN" altLang="en-US" sz="3200"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4" descr="carbon_dating"/>
          <p:cNvPicPr>
            <a:picLocks noChangeAspect="1" noChangeArrowheads="1"/>
          </p:cNvPicPr>
          <p:nvPr/>
        </p:nvPicPr>
        <p:blipFill>
          <a:blip r:embed="rId1" cstate="print"/>
          <a:srcRect/>
          <a:stretch>
            <a:fillRect/>
          </a:stretch>
        </p:blipFill>
        <p:spPr bwMode="auto">
          <a:xfrm>
            <a:off x="827088" y="587375"/>
            <a:ext cx="7596187" cy="3921125"/>
          </a:xfrm>
          <a:prstGeom prst="rect">
            <a:avLst/>
          </a:prstGeom>
          <a:noFill/>
        </p:spPr>
      </p:pic>
      <p:sp>
        <p:nvSpPr>
          <p:cNvPr id="54282" name="Text Box 10"/>
          <p:cNvSpPr txBox="1">
            <a:spLocks noChangeArrowheads="1"/>
          </p:cNvSpPr>
          <p:nvPr/>
        </p:nvSpPr>
        <p:spPr bwMode="auto">
          <a:xfrm>
            <a:off x="611188" y="4765675"/>
            <a:ext cx="8137525" cy="1616075"/>
          </a:xfrm>
          <a:prstGeom prst="rect">
            <a:avLst/>
          </a:prstGeom>
          <a:noFill/>
          <a:ln w="9525">
            <a:noFill/>
            <a:miter lim="800000"/>
          </a:ln>
          <a:effectLst/>
        </p:spPr>
        <p:txBody>
          <a:bodyPr>
            <a:spAutoFit/>
          </a:bodyPr>
          <a:lstStyle/>
          <a:p>
            <a:r>
              <a:rPr lang="zh-CN" altLang="en-US" sz="2000" dirty="0">
                <a:latin typeface="Times New Roman" panose="02020603050405020304" pitchFamily="18" charset="0"/>
                <a:ea typeface="黑体" panose="02010609060101010101" pitchFamily="2" charset="-122"/>
              </a:rPr>
              <a:t>碳元素在地球上广泛分布于地壳、地慢、水圈以及大气圈中。此外，碳更是地球上生命赖以存在的基础，有机体中碳含量很高，是生物圈中最重要的元素之一。氧化形式的碳包括</a:t>
            </a:r>
            <a:r>
              <a:rPr lang="en-US" altLang="zh-CN" sz="2000" dirty="0">
                <a:latin typeface="Times New Roman" panose="02020603050405020304" pitchFamily="18" charset="0"/>
                <a:ea typeface="黑体" panose="02010609060101010101" pitchFamily="2" charset="-122"/>
              </a:rPr>
              <a:t>CO</a:t>
            </a:r>
            <a:r>
              <a:rPr lang="en-US" altLang="zh-CN" sz="2000" baseline="-25000" dirty="0">
                <a:latin typeface="Times New Roman" panose="02020603050405020304" pitchFamily="18" charset="0"/>
                <a:ea typeface="黑体" panose="02010609060101010101" pitchFamily="2" charset="-122"/>
              </a:rPr>
              <a:t>2</a:t>
            </a:r>
            <a:r>
              <a:rPr lang="zh-CN" altLang="en-US" sz="2000" dirty="0">
                <a:latin typeface="Times New Roman" panose="02020603050405020304" pitchFamily="18" charset="0"/>
                <a:ea typeface="黑体" panose="02010609060101010101" pitchFamily="2" charset="-122"/>
              </a:rPr>
              <a:t>、</a:t>
            </a:r>
            <a:r>
              <a:rPr lang="en-US" altLang="zh-CN" sz="2000" dirty="0">
                <a:latin typeface="Times New Roman" panose="02020603050405020304" pitchFamily="18" charset="0"/>
                <a:ea typeface="黑体" panose="02010609060101010101" pitchFamily="2" charset="-122"/>
              </a:rPr>
              <a:t>CO</a:t>
            </a:r>
            <a:r>
              <a:rPr lang="zh-CN" altLang="en-US" sz="2000" dirty="0">
                <a:latin typeface="Times New Roman" panose="02020603050405020304" pitchFamily="18" charset="0"/>
                <a:ea typeface="黑体" panose="02010609060101010101" pitchFamily="2" charset="-122"/>
              </a:rPr>
              <a:t>，</a:t>
            </a:r>
            <a:r>
              <a:rPr lang="en-US" altLang="zh-CN" sz="2000" dirty="0">
                <a:latin typeface="Times New Roman" panose="02020603050405020304" pitchFamily="18" charset="0"/>
                <a:ea typeface="黑体" panose="02010609060101010101" pitchFamily="2" charset="-122"/>
              </a:rPr>
              <a:t>H</a:t>
            </a:r>
            <a:r>
              <a:rPr lang="en-US" altLang="zh-CN" sz="2000" baseline="-25000" dirty="0">
                <a:latin typeface="Times New Roman" panose="02020603050405020304" pitchFamily="18" charset="0"/>
                <a:ea typeface="黑体" panose="02010609060101010101" pitchFamily="2" charset="-122"/>
              </a:rPr>
              <a:t>2</a:t>
            </a:r>
            <a:r>
              <a:rPr lang="en-US" altLang="zh-CN" sz="2000" dirty="0">
                <a:latin typeface="Times New Roman" panose="02020603050405020304" pitchFamily="18" charset="0"/>
                <a:ea typeface="黑体" panose="02010609060101010101" pitchFamily="2" charset="-122"/>
              </a:rPr>
              <a:t>CO</a:t>
            </a:r>
            <a:r>
              <a:rPr lang="en-US" altLang="zh-CN" sz="2000" baseline="-25000" dirty="0">
                <a:latin typeface="Times New Roman" panose="02020603050405020304" pitchFamily="18" charset="0"/>
                <a:ea typeface="黑体" panose="02010609060101010101" pitchFamily="2" charset="-122"/>
              </a:rPr>
              <a:t>3</a:t>
            </a:r>
            <a:r>
              <a:rPr lang="zh-CN" altLang="en-US" sz="2000" dirty="0">
                <a:latin typeface="Times New Roman" panose="02020603050405020304" pitchFamily="18" charset="0"/>
                <a:ea typeface="黑体" panose="02010609060101010101" pitchFamily="2" charset="-122"/>
              </a:rPr>
              <a:t>，</a:t>
            </a:r>
            <a:r>
              <a:rPr lang="en-US" altLang="zh-CN" sz="2000" dirty="0">
                <a:latin typeface="Times New Roman" panose="02020603050405020304" pitchFamily="18" charset="0"/>
                <a:ea typeface="黑体" panose="02010609060101010101" pitchFamily="2" charset="-122"/>
              </a:rPr>
              <a:t>HCO</a:t>
            </a:r>
            <a:r>
              <a:rPr lang="en-US" altLang="zh-CN" sz="2000" baseline="-25000" dirty="0">
                <a:latin typeface="Times New Roman" panose="02020603050405020304" pitchFamily="18" charset="0"/>
                <a:ea typeface="黑体" panose="02010609060101010101" pitchFamily="2" charset="-122"/>
              </a:rPr>
              <a:t>3</a:t>
            </a:r>
            <a:r>
              <a:rPr lang="en-US" altLang="zh-CN" sz="2000" baseline="30000" dirty="0">
                <a:latin typeface="Times New Roman" panose="02020603050405020304" pitchFamily="18" charset="0"/>
                <a:ea typeface="黑体" panose="02010609060101010101" pitchFamily="2" charset="-122"/>
              </a:rPr>
              <a:t>-</a:t>
            </a:r>
            <a:r>
              <a:rPr lang="zh-CN" altLang="en-US" sz="2000" dirty="0">
                <a:latin typeface="Times New Roman" panose="02020603050405020304" pitchFamily="18" charset="0"/>
                <a:ea typeface="黑体" panose="02010609060101010101" pitchFamily="2" charset="-122"/>
              </a:rPr>
              <a:t>以及碳酸盐矿物。还原形式的碳，主要存在于有机物和化石燃料中。此外，它还以石墨和金刚石等自然元素形式存在。</a:t>
            </a:r>
            <a:endParaRPr lang="zh-CN" altLang="en-US" sz="20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2653" name="Group 13"/>
          <p:cNvGraphicFramePr>
            <a:graphicFrameLocks noGrp="1"/>
          </p:cNvGraphicFramePr>
          <p:nvPr/>
        </p:nvGraphicFramePr>
        <p:xfrm>
          <a:off x="179388" y="2143116"/>
          <a:ext cx="8785225" cy="2743200"/>
        </p:xfrm>
        <a:graphic>
          <a:graphicData uri="http://schemas.openxmlformats.org/drawingml/2006/table">
            <a:tbl>
              <a:tblPr/>
              <a:tblGrid>
                <a:gridCol w="846137"/>
                <a:gridCol w="1911350"/>
                <a:gridCol w="2238375"/>
                <a:gridCol w="1450975"/>
                <a:gridCol w="2338388"/>
              </a:tblGrid>
              <a:tr h="449263">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元素</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254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254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稳定同位素</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254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相对丰度</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254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分析形态</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254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CCFFCC"/>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标准物质</a:t>
                      </a:r>
                      <a:endParaRPr kumimoji="1" lang="zh-CN" altLang="en-US"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25400" cap="flat" cmpd="sng" algn="ctr">
                      <a:solidFill>
                        <a:srgbClr val="FF00FF"/>
                      </a:solidFill>
                      <a:prstDash val="solid"/>
                      <a:round/>
                      <a:headEnd type="none" w="med" len="med"/>
                      <a:tailEnd type="none" w="med" len="med"/>
                    </a:lnR>
                    <a:lnT w="254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CCFFCC"/>
                    </a:solidFill>
                  </a:tcPr>
                </a:tc>
              </a:tr>
              <a:tr h="327025">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氢</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254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H</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99.99</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H</a:t>
                      </a:r>
                      <a:r>
                        <a:rPr kumimoji="1" lang="en-US" altLang="zh-CN" sz="24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rowSpan="2">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标准平均大洋水（</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SMOW</a:t>
                      </a: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254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r>
              <a:tr h="328613">
                <a:tc vMerge="1">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H</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0.01</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vMerge="1">
                  <a:tcPr/>
                </a:tc>
                <a:tc vMerge="1">
                  <a:tcPr/>
                </a:tc>
              </a:tr>
              <a:tr h="328613">
                <a:tc rowSpan="3">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氧</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254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25400" cap="flat" cmpd="sng" algn="ctr">
                      <a:solidFill>
                        <a:srgbClr val="FF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16</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O</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99.8</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CO</a:t>
                      </a:r>
                      <a:r>
                        <a:rPr kumimoji="1" lang="en-US" altLang="zh-CN" sz="24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25400" cap="flat" cmpd="sng" algn="ctr">
                      <a:solidFill>
                        <a:srgbClr val="FF00FF"/>
                      </a:solidFill>
                      <a:prstDash val="solid"/>
                      <a:round/>
                      <a:headEnd type="none" w="med" len="med"/>
                      <a:tailEnd type="none" w="med" len="med"/>
                    </a:lnB>
                    <a:lnTlToBr>
                      <a:noFill/>
                    </a:lnTlToBr>
                    <a:lnBlToTr>
                      <a:noFill/>
                    </a:lnBlToTr>
                    <a:solidFill>
                      <a:srgbClr val="FFFF99"/>
                    </a:solidFill>
                  </a:tcPr>
                </a:tc>
                <a:tc rowSpan="3">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标准平均大洋水（</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SMOW</a:t>
                      </a:r>
                      <a:r>
                        <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a:t>
                      </a:r>
                      <a:endParaRPr kumimoji="1" lang="zh-CN" altLang="en-US"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254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25400" cap="flat" cmpd="sng" algn="ctr">
                      <a:solidFill>
                        <a:srgbClr val="FF00FF"/>
                      </a:solidFill>
                      <a:prstDash val="solid"/>
                      <a:round/>
                      <a:headEnd type="none" w="med" len="med"/>
                      <a:tailEnd type="none" w="med" len="med"/>
                    </a:lnB>
                    <a:lnTlToBr>
                      <a:noFill/>
                    </a:lnTlToBr>
                    <a:lnBlToTr>
                      <a:noFill/>
                    </a:lnBlToTr>
                    <a:solidFill>
                      <a:srgbClr val="FFFF99"/>
                    </a:solidFill>
                  </a:tcPr>
                </a:tc>
              </a:tr>
              <a:tr h="328613">
                <a:tc vMerge="1">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17</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O</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0.04</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12700" cap="flat" cmpd="sng" algn="ctr">
                      <a:solidFill>
                        <a:srgbClr val="FF00FF"/>
                      </a:solidFill>
                      <a:prstDash val="solid"/>
                      <a:round/>
                      <a:headEnd type="none" w="med" len="med"/>
                      <a:tailEnd type="none" w="med" len="med"/>
                    </a:lnB>
                    <a:lnTlToBr>
                      <a:noFill/>
                    </a:lnTlToBr>
                    <a:lnBlToTr>
                      <a:noFill/>
                    </a:lnBlToTr>
                    <a:solidFill>
                      <a:srgbClr val="FFFF99"/>
                    </a:solidFill>
                  </a:tcPr>
                </a:tc>
                <a:tc vMerge="1">
                  <a:tcPr/>
                </a:tc>
                <a:tc vMerge="1">
                  <a:tcPr/>
                </a:tc>
              </a:tr>
              <a:tr h="454025">
                <a:tc vMerge="1">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18</a:t>
                      </a:r>
                      <a:r>
                        <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O</a:t>
                      </a:r>
                      <a:endParaRPr kumimoji="1" lang="en-US" altLang="zh-CN" sz="24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25400" cap="flat" cmpd="sng" algn="ctr">
                      <a:solidFill>
                        <a:srgbClr val="FF00FF"/>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0" fontAlgn="base" latinLnBrk="0" hangingPunct="0">
                        <a:lnSpc>
                          <a:spcPct val="100000"/>
                        </a:lnSpc>
                        <a:spcBef>
                          <a:spcPct val="0"/>
                        </a:spcBef>
                        <a:spcAft>
                          <a:spcPct val="0"/>
                        </a:spcAft>
                        <a:buClrTx/>
                        <a:buSzTx/>
                        <a:buFontTx/>
                        <a:buNone/>
                      </a:pPr>
                      <a:r>
                        <a:rPr kumimoji="1"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0.2</a:t>
                      </a:r>
                      <a:endParaRPr kumimoji="1" lang="en-US" altLang="zh-CN" sz="24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anchor="ctr" horzOverflow="overflow">
                    <a:lnL w="12700" cap="flat" cmpd="sng" algn="ctr">
                      <a:solidFill>
                        <a:srgbClr val="FF00FF"/>
                      </a:solidFill>
                      <a:prstDash val="solid"/>
                      <a:round/>
                      <a:headEnd type="none" w="med" len="med"/>
                      <a:tailEnd type="none" w="med" len="med"/>
                    </a:lnL>
                    <a:lnR w="12700" cap="flat" cmpd="sng" algn="ctr">
                      <a:solidFill>
                        <a:srgbClr val="FF00FF"/>
                      </a:solidFill>
                      <a:prstDash val="solid"/>
                      <a:round/>
                      <a:headEnd type="none" w="med" len="med"/>
                      <a:tailEnd type="none" w="med" len="med"/>
                    </a:lnR>
                    <a:lnT w="12700" cap="flat" cmpd="sng" algn="ctr">
                      <a:solidFill>
                        <a:srgbClr val="FF00FF"/>
                      </a:solidFill>
                      <a:prstDash val="solid"/>
                      <a:round/>
                      <a:headEnd type="none" w="med" len="med"/>
                      <a:tailEnd type="none" w="med" len="med"/>
                    </a:lnT>
                    <a:lnB w="25400" cap="flat" cmpd="sng" algn="ctr">
                      <a:solidFill>
                        <a:srgbClr val="FF00FF"/>
                      </a:solidFill>
                      <a:prstDash val="solid"/>
                      <a:round/>
                      <a:headEnd type="none" w="med" len="med"/>
                      <a:tailEnd type="none" w="med" len="med"/>
                    </a:lnB>
                    <a:lnTlToBr>
                      <a:noFill/>
                    </a:lnTlToBr>
                    <a:lnBlToTr>
                      <a:noFill/>
                    </a:lnBlToTr>
                    <a:solidFill>
                      <a:srgbClr val="FFFF99"/>
                    </a:solidFill>
                  </a:tcPr>
                </a:tc>
                <a:tc vMerge="1">
                  <a:tcPr/>
                </a:tc>
                <a:tc vMerge="1">
                  <a:tcPr/>
                </a:tc>
              </a:tr>
            </a:tbl>
          </a:graphicData>
        </a:graphic>
      </p:graphicFrame>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5" name="Picture 7"/>
          <p:cNvPicPr>
            <a:picLocks noGrp="1" noChangeAspect="1" noChangeArrowheads="1"/>
          </p:cNvPicPr>
          <p:nvPr>
            <p:ph sz="half" idx="2"/>
          </p:nvPr>
        </p:nvPicPr>
        <p:blipFill>
          <a:blip r:embed="rId1" cstate="print"/>
          <a:srcRect l="7195" t="4089" r="5809" b="2850"/>
          <a:stretch>
            <a:fillRect/>
          </a:stretch>
        </p:blipFill>
        <p:spPr>
          <a:xfrm>
            <a:off x="5580063" y="1341438"/>
            <a:ext cx="3359150" cy="3887787"/>
          </a:xfrm>
          <a:noFill/>
        </p:spPr>
      </p:pic>
      <p:sp>
        <p:nvSpPr>
          <p:cNvPr id="7174" name="Rectangle 6"/>
          <p:cNvSpPr>
            <a:spLocks noChangeArrowheads="1"/>
          </p:cNvSpPr>
          <p:nvPr/>
        </p:nvSpPr>
        <p:spPr bwMode="auto">
          <a:xfrm>
            <a:off x="285720" y="1714488"/>
            <a:ext cx="4943475" cy="519112"/>
          </a:xfrm>
          <a:prstGeom prst="rect">
            <a:avLst/>
          </a:prstGeom>
          <a:noFill/>
          <a:ln w="9525">
            <a:noFill/>
            <a:miter lim="800000"/>
          </a:ln>
          <a:effectLst/>
        </p:spPr>
        <p:txBody>
          <a:bodyPr wrap="none" anchor="ctr">
            <a:spAutoFit/>
          </a:bodyPr>
          <a:lstStyle/>
          <a:p>
            <a:r>
              <a:rPr lang="zh-CN" altLang="en-US" sz="2800" b="1" dirty="0">
                <a:latin typeface="楷体_GB2312" pitchFamily="49" charset="-122"/>
              </a:rPr>
              <a:t>碳同位素的主要地球化学性质</a:t>
            </a:r>
            <a:r>
              <a:rPr lang="zh-CN" altLang="en-US" sz="1800" b="1" dirty="0">
                <a:latin typeface="楷体_GB2312" pitchFamily="49" charset="-122"/>
              </a:rPr>
              <a:t> </a:t>
            </a:r>
            <a:endParaRPr lang="zh-CN" altLang="en-US" sz="1800" b="1" dirty="0">
              <a:latin typeface="楷体_GB2312" pitchFamily="49" charset="-122"/>
            </a:endParaRPr>
          </a:p>
        </p:txBody>
      </p:sp>
      <p:sp>
        <p:nvSpPr>
          <p:cNvPr id="7177" name="Rectangle 9"/>
          <p:cNvSpPr>
            <a:spLocks noChangeArrowheads="1"/>
          </p:cNvSpPr>
          <p:nvPr/>
        </p:nvSpPr>
        <p:spPr bwMode="auto">
          <a:xfrm>
            <a:off x="5867400" y="5407025"/>
            <a:ext cx="2844800" cy="523220"/>
          </a:xfrm>
          <a:prstGeom prst="rect">
            <a:avLst/>
          </a:prstGeom>
          <a:noFill/>
          <a:ln w="28575" cap="rnd">
            <a:solidFill>
              <a:schemeClr val="accent2"/>
            </a:solidFill>
            <a:prstDash val="sysDot"/>
            <a:miter lim="800000"/>
          </a:ln>
          <a:effectLst/>
        </p:spPr>
        <p:txBody>
          <a:bodyPr>
            <a:spAutoFit/>
          </a:bodyPr>
          <a:lstStyle/>
          <a:p>
            <a:pPr algn="ctr"/>
            <a:r>
              <a:rPr lang="en-US" altLang="zh-CN" sz="1400" dirty="0" smtClean="0">
                <a:latin typeface="黑体" panose="02010609060101010101" pitchFamily="2" charset="-122"/>
                <a:ea typeface="黑体" panose="02010609060101010101" pitchFamily="2" charset="-122"/>
              </a:rPr>
              <a:t> </a:t>
            </a:r>
            <a:r>
              <a:rPr lang="zh-CN" altLang="en-US" sz="1400" dirty="0">
                <a:latin typeface="黑体" panose="02010609060101010101" pitchFamily="2" charset="-122"/>
                <a:ea typeface="黑体" panose="02010609060101010101" pitchFamily="2" charset="-122"/>
              </a:rPr>
              <a:t>生物圈与其它圈层间的相互关系</a:t>
            </a:r>
            <a:r>
              <a:rPr lang="en-US" altLang="zh-CN" sz="1400" dirty="0">
                <a:latin typeface="黑体" panose="02010609060101010101" pitchFamily="2" charset="-122"/>
                <a:ea typeface="黑体" panose="02010609060101010101" pitchFamily="2" charset="-122"/>
              </a:rPr>
              <a:t>——</a:t>
            </a:r>
            <a:r>
              <a:rPr lang="zh-CN" altLang="en-US" sz="1400" dirty="0">
                <a:latin typeface="黑体" panose="02010609060101010101" pitchFamily="2" charset="-122"/>
                <a:ea typeface="黑体" panose="02010609060101010101" pitchFamily="2" charset="-122"/>
              </a:rPr>
              <a:t>有机碳循环与碳酸盐循</a:t>
            </a:r>
            <a:r>
              <a:rPr lang="zh-CN" altLang="en-US" sz="1400" dirty="0" smtClean="0">
                <a:latin typeface="黑体" panose="02010609060101010101" pitchFamily="2" charset="-122"/>
                <a:ea typeface="黑体" panose="02010609060101010101" pitchFamily="2" charset="-122"/>
              </a:rPr>
              <a:t>环</a:t>
            </a:r>
            <a:endParaRPr lang="en-US" altLang="zh-CN" sz="1400" dirty="0">
              <a:latin typeface="黑体" panose="02010609060101010101" pitchFamily="2" charset="-122"/>
              <a:ea typeface="黑体" panose="02010609060101010101" pitchFamily="2" charset="-122"/>
            </a:endParaRPr>
          </a:p>
        </p:txBody>
      </p:sp>
      <p:sp>
        <p:nvSpPr>
          <p:cNvPr id="7178" name="Text Box 10"/>
          <p:cNvSpPr txBox="1">
            <a:spLocks noChangeArrowheads="1"/>
          </p:cNvSpPr>
          <p:nvPr/>
        </p:nvSpPr>
        <p:spPr bwMode="auto">
          <a:xfrm>
            <a:off x="539750" y="350838"/>
            <a:ext cx="5832475" cy="701675"/>
          </a:xfrm>
          <a:prstGeom prst="rect">
            <a:avLst/>
          </a:prstGeom>
          <a:noFill/>
          <a:ln w="9525">
            <a:noFill/>
            <a:miter lim="800000"/>
          </a:ln>
          <a:effectLst/>
        </p:spPr>
        <p:txBody>
          <a:bodyPr>
            <a:spAutoFit/>
          </a:bodyPr>
          <a:lstStyle/>
          <a:p>
            <a:pPr>
              <a:spcBef>
                <a:spcPct val="50000"/>
              </a:spcBef>
            </a:pPr>
            <a:r>
              <a:rPr lang="en-US" altLang="zh-CN" sz="4000" dirty="0">
                <a:ea typeface="黑体" panose="02010609060101010101" pitchFamily="2" charset="-122"/>
              </a:rPr>
              <a:t>1 </a:t>
            </a:r>
            <a:r>
              <a:rPr lang="zh-CN" altLang="en-US" sz="4000" dirty="0">
                <a:ea typeface="黑体" panose="02010609060101010101" pitchFamily="2" charset="-122"/>
              </a:rPr>
              <a:t>概  述</a:t>
            </a:r>
            <a:endParaRPr lang="zh-CN" altLang="en-US" sz="4000" dirty="0">
              <a:ea typeface="黑体" panose="02010609060101010101" pitchFamily="2" charset="-122"/>
            </a:endParaRPr>
          </a:p>
        </p:txBody>
      </p:sp>
      <p:sp>
        <p:nvSpPr>
          <p:cNvPr id="7179" name="Text Box 11"/>
          <p:cNvSpPr txBox="1">
            <a:spLocks noChangeArrowheads="1"/>
          </p:cNvSpPr>
          <p:nvPr/>
        </p:nvSpPr>
        <p:spPr bwMode="auto">
          <a:xfrm>
            <a:off x="500034" y="2214554"/>
            <a:ext cx="4752975" cy="4154984"/>
          </a:xfrm>
          <a:prstGeom prst="rect">
            <a:avLst/>
          </a:prstGeom>
          <a:noFill/>
          <a:ln w="9525">
            <a:noFill/>
            <a:miter lim="800000"/>
          </a:ln>
          <a:effectLst/>
        </p:spPr>
        <p:txBody>
          <a:bodyPr>
            <a:spAutoFit/>
          </a:bodyPr>
          <a:lstStyle/>
          <a:p>
            <a:pPr>
              <a:buClr>
                <a:srgbClr val="FF0000"/>
              </a:buClr>
              <a:buFont typeface="Wingdings" panose="05000000000000000000" pitchFamily="2" charset="2"/>
              <a:buNone/>
            </a:pPr>
            <a:endParaRPr lang="zh-CN" altLang="en-US" sz="2400" dirty="0">
              <a:latin typeface="Times New Roman" panose="02020603050405020304" pitchFamily="18" charset="0"/>
              <a:ea typeface="黑体" panose="02010609060101010101" pitchFamily="2" charset="-122"/>
            </a:endParaRPr>
          </a:p>
          <a:p>
            <a:pPr>
              <a:buClr>
                <a:srgbClr val="FF000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2" charset="-122"/>
              </a:rPr>
              <a:t> 地球上的碳有四大储存库：大气圈、水圈、生物圈和岩石圈。各种不同的形式的碳在这四大储存库之间进行着无机过程和有机过程的碳交换循环。</a:t>
            </a:r>
            <a:endParaRPr lang="zh-CN" altLang="en-US" sz="2400" dirty="0">
              <a:latin typeface="Times New Roman" panose="02020603050405020304" pitchFamily="18" charset="0"/>
              <a:ea typeface="黑体" panose="02010609060101010101" pitchFamily="2" charset="-122"/>
            </a:endParaRPr>
          </a:p>
          <a:p>
            <a:pPr>
              <a:buClr>
                <a:srgbClr val="FF0000"/>
              </a:buClr>
              <a:buFont typeface="Wingdings" panose="05000000000000000000" pitchFamily="2" charset="2"/>
              <a:buChar char="n"/>
            </a:pPr>
            <a:endParaRPr lang="zh-CN" altLang="en-US" sz="2400" dirty="0">
              <a:latin typeface="Times New Roman" panose="02020603050405020304" pitchFamily="18" charset="0"/>
              <a:ea typeface="黑体" panose="02010609060101010101" pitchFamily="2" charset="-122"/>
            </a:endParaRPr>
          </a:p>
          <a:p>
            <a:pPr>
              <a:buClr>
                <a:srgbClr val="FF000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2" charset="-122"/>
              </a:rPr>
              <a:t> 碳是一种变价元素，在不同的条件下可形成不同价态的化合物，它们之间存在着明显的同位素分馏。</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5"/>
          <p:cNvSpPr>
            <a:spLocks noChangeArrowheads="1"/>
          </p:cNvSpPr>
          <p:nvPr/>
        </p:nvSpPr>
        <p:spPr bwMode="auto">
          <a:xfrm>
            <a:off x="0" y="0"/>
            <a:ext cx="9144000" cy="0"/>
          </a:xfrm>
          <a:prstGeom prst="rect">
            <a:avLst/>
          </a:prstGeom>
          <a:noFill/>
          <a:ln w="9525">
            <a:noFill/>
            <a:miter lim="800000"/>
          </a:ln>
          <a:effectLst/>
        </p:spPr>
        <p:txBody>
          <a:bodyPr wrap="none" anchor="ctr">
            <a:spAutoFit/>
          </a:bodyPr>
          <a:lstStyle/>
          <a:p>
            <a:endParaRPr lang="zh-CN" altLang="en-US"/>
          </a:p>
        </p:txBody>
      </p:sp>
      <p:sp>
        <p:nvSpPr>
          <p:cNvPr id="8198" name="Text Box 6"/>
          <p:cNvSpPr txBox="1">
            <a:spLocks noChangeArrowheads="1"/>
          </p:cNvSpPr>
          <p:nvPr/>
        </p:nvSpPr>
        <p:spPr bwMode="auto">
          <a:xfrm>
            <a:off x="611188" y="647700"/>
            <a:ext cx="3816350" cy="579438"/>
          </a:xfrm>
          <a:prstGeom prst="rect">
            <a:avLst/>
          </a:prstGeom>
          <a:noFill/>
          <a:ln w="9525" algn="ctr">
            <a:noFill/>
            <a:miter lim="800000"/>
          </a:ln>
          <a:effectLst/>
        </p:spPr>
        <p:txBody>
          <a:bodyPr anchor="ctr">
            <a:spAutoFit/>
          </a:bodyPr>
          <a:lstStyle/>
          <a:p>
            <a:pPr algn="dist"/>
            <a:r>
              <a:rPr lang="zh-CN" altLang="en-US" sz="3200" b="1" dirty="0">
                <a:latin typeface="黑体" panose="02010609060101010101" pitchFamily="2" charset="-122"/>
                <a:ea typeface="黑体" panose="02010609060101010101" pitchFamily="2" charset="-122"/>
              </a:rPr>
              <a:t>碳同位素及其丰度</a:t>
            </a:r>
            <a:endParaRPr lang="zh-CN" altLang="en-US" sz="3200" b="1" dirty="0">
              <a:latin typeface="黑体" panose="02010609060101010101" pitchFamily="2" charset="-122"/>
              <a:ea typeface="黑体" panose="02010609060101010101" pitchFamily="2" charset="-122"/>
            </a:endParaRPr>
          </a:p>
        </p:txBody>
      </p:sp>
      <p:sp>
        <p:nvSpPr>
          <p:cNvPr id="8199" name="Text Box 7"/>
          <p:cNvSpPr txBox="1">
            <a:spLocks noChangeArrowheads="1"/>
          </p:cNvSpPr>
          <p:nvPr/>
        </p:nvSpPr>
        <p:spPr bwMode="auto">
          <a:xfrm>
            <a:off x="642910" y="2000240"/>
            <a:ext cx="8143932" cy="3416320"/>
          </a:xfrm>
          <a:prstGeom prst="rect">
            <a:avLst/>
          </a:prstGeom>
          <a:noFill/>
          <a:ln w="9525">
            <a:noFill/>
            <a:miter lim="800000"/>
          </a:ln>
          <a:effectLst/>
        </p:spPr>
        <p:txBody>
          <a:bodyPr wrap="square">
            <a:spAutoFit/>
          </a:bodyPr>
          <a:lstStyle/>
          <a:p>
            <a:pPr>
              <a:lnSpc>
                <a:spcPct val="150000"/>
              </a:lnSpc>
              <a:buFont typeface="Wingdings" panose="05000000000000000000" pitchFamily="2" charset="2"/>
              <a:buChar char="Ø"/>
            </a:pPr>
            <a:r>
              <a:rPr lang="zh-CN" altLang="en-US" sz="2400" b="1" dirty="0">
                <a:latin typeface="Times New Roman" panose="02020603050405020304" pitchFamily="18" charset="0"/>
              </a:rPr>
              <a:t>自然界有六种碳同位素：</a:t>
            </a:r>
            <a:r>
              <a:rPr lang="en-US" altLang="zh-CN" sz="2400" b="1" baseline="30000" dirty="0">
                <a:latin typeface="Times New Roman" panose="02020603050405020304" pitchFamily="18" charset="0"/>
              </a:rPr>
              <a:t>10</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a:t>
            </a:r>
            <a:r>
              <a:rPr lang="en-US" altLang="zh-CN" sz="2400" b="1" baseline="30000" dirty="0">
                <a:latin typeface="Times New Roman" panose="02020603050405020304" pitchFamily="18" charset="0"/>
              </a:rPr>
              <a:t>11</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a:t>
            </a:r>
            <a:r>
              <a:rPr lang="en-US" altLang="zh-CN" sz="2400" b="1" baseline="30000" dirty="0">
                <a:latin typeface="Times New Roman" panose="02020603050405020304" pitchFamily="18" charset="0"/>
              </a:rPr>
              <a:t>12</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a:t>
            </a:r>
            <a:r>
              <a:rPr lang="en-US" altLang="zh-CN" sz="2400" b="1" baseline="30000" dirty="0">
                <a:latin typeface="Times New Roman" panose="02020603050405020304" pitchFamily="18" charset="0"/>
              </a:rPr>
              <a:t>13</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a:t>
            </a:r>
            <a:r>
              <a:rPr lang="en-US" altLang="zh-CN" sz="2400" b="1" baseline="30000" dirty="0">
                <a:latin typeface="Times New Roman" panose="02020603050405020304" pitchFamily="18" charset="0"/>
              </a:rPr>
              <a:t>14</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和</a:t>
            </a:r>
            <a:r>
              <a:rPr lang="en-US" altLang="zh-CN" sz="2400" b="1" baseline="30000" dirty="0">
                <a:latin typeface="Times New Roman" panose="02020603050405020304" pitchFamily="18" charset="0"/>
              </a:rPr>
              <a:t>15</a:t>
            </a:r>
            <a:r>
              <a:rPr lang="en-US" altLang="zh-CN" sz="2400" b="1" dirty="0">
                <a:latin typeface="Times New Roman" panose="02020603050405020304" pitchFamily="18" charset="0"/>
              </a:rPr>
              <a:t>C*</a:t>
            </a:r>
            <a:r>
              <a:rPr lang="zh-CN" altLang="en-US" sz="2400" b="1" dirty="0" smtClean="0">
                <a:latin typeface="Times New Roman" panose="02020603050405020304" pitchFamily="18" charset="0"/>
              </a:rPr>
              <a:t>。</a:t>
            </a:r>
            <a:endParaRPr lang="en-US" altLang="zh-CN" sz="2400" b="1" dirty="0" smtClean="0">
              <a:latin typeface="Times New Roman" panose="02020603050405020304" pitchFamily="18" charset="0"/>
            </a:endParaRPr>
          </a:p>
          <a:p>
            <a:pPr>
              <a:lnSpc>
                <a:spcPct val="150000"/>
              </a:lnSpc>
              <a:buFont typeface="Wingdings" panose="05000000000000000000" pitchFamily="2" charset="2"/>
              <a:buChar char="Ø"/>
            </a:pPr>
            <a:r>
              <a:rPr lang="zh-CN" altLang="en-US" sz="2400" b="1" dirty="0" smtClean="0">
                <a:latin typeface="Times New Roman" panose="02020603050405020304" pitchFamily="18" charset="0"/>
              </a:rPr>
              <a:t>丰</a:t>
            </a:r>
            <a:r>
              <a:rPr lang="zh-CN" altLang="en-US" sz="2400" b="1" dirty="0">
                <a:latin typeface="Times New Roman" panose="02020603050405020304" pitchFamily="18" charset="0"/>
              </a:rPr>
              <a:t>度是：</a:t>
            </a:r>
            <a:r>
              <a:rPr lang="en-US" altLang="zh-CN" sz="2400" b="1" baseline="30000" dirty="0">
                <a:latin typeface="Times New Roman" panose="02020603050405020304" pitchFamily="18" charset="0"/>
              </a:rPr>
              <a:t>12</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98.89</a:t>
            </a:r>
            <a:r>
              <a:rPr lang="zh-CN" altLang="en-US" sz="2400" b="1" dirty="0">
                <a:latin typeface="Times New Roman" panose="02020603050405020304" pitchFamily="18" charset="0"/>
              </a:rPr>
              <a:t>％；</a:t>
            </a:r>
            <a:r>
              <a:rPr lang="en-US" altLang="zh-CN" sz="2400" b="1" baseline="30000" dirty="0">
                <a:latin typeface="Times New Roman" panose="02020603050405020304" pitchFamily="18" charset="0"/>
              </a:rPr>
              <a:t>13</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1.108</a:t>
            </a:r>
            <a:r>
              <a:rPr lang="zh-CN" altLang="en-US" sz="2400" b="1" dirty="0">
                <a:latin typeface="Times New Roman" panose="02020603050405020304" pitchFamily="18" charset="0"/>
              </a:rPr>
              <a:t>％；</a:t>
            </a:r>
            <a:r>
              <a:rPr lang="en-US" altLang="zh-CN" sz="2400" b="1" baseline="30000" dirty="0">
                <a:latin typeface="Times New Roman" panose="02020603050405020304" pitchFamily="18" charset="0"/>
              </a:rPr>
              <a:t>14</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a:t>
            </a:r>
            <a:r>
              <a:rPr lang="en-US" altLang="zh-CN" sz="2400" b="1" dirty="0">
                <a:latin typeface="Times New Roman" panose="02020603050405020304" pitchFamily="18" charset="0"/>
              </a:rPr>
              <a:t>1.2×10</a:t>
            </a:r>
            <a:r>
              <a:rPr lang="en-US" altLang="zh-CN" sz="2400" b="1" baseline="30000" dirty="0">
                <a:latin typeface="Times New Roman" panose="02020603050405020304" pitchFamily="18" charset="0"/>
              </a:rPr>
              <a:t>-10</a:t>
            </a:r>
            <a:r>
              <a:rPr lang="zh-CN" altLang="en-US" sz="2400" b="1" dirty="0">
                <a:latin typeface="Times New Roman" panose="02020603050405020304" pitchFamily="18" charset="0"/>
              </a:rPr>
              <a:t>％。其中</a:t>
            </a:r>
            <a:r>
              <a:rPr lang="en-US" altLang="zh-CN" sz="2400" b="1" baseline="30000" dirty="0">
                <a:latin typeface="Times New Roman" panose="02020603050405020304" pitchFamily="18" charset="0"/>
              </a:rPr>
              <a:t>12</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a:t>
            </a:r>
            <a:r>
              <a:rPr lang="en-US" altLang="zh-CN" sz="2400" b="1" baseline="30000" dirty="0">
                <a:latin typeface="Times New Roman" panose="02020603050405020304" pitchFamily="18" charset="0"/>
              </a:rPr>
              <a:t>13</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是稳定同位素，</a:t>
            </a:r>
            <a:r>
              <a:rPr lang="en-US" altLang="zh-CN" sz="2400" b="1" baseline="30000" dirty="0">
                <a:latin typeface="Times New Roman" panose="02020603050405020304" pitchFamily="18" charset="0"/>
              </a:rPr>
              <a:t>14</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是放射性同位素</a:t>
            </a:r>
            <a:r>
              <a:rPr lang="zh-CN" altLang="en-US" sz="2400" b="1" dirty="0" smtClean="0">
                <a:latin typeface="Times New Roman" panose="02020603050405020304" pitchFamily="18" charset="0"/>
              </a:rPr>
              <a:t>。</a:t>
            </a:r>
            <a:endParaRPr lang="zh-CN" altLang="en-US" sz="2400" b="1" dirty="0">
              <a:latin typeface="Times New Roman" panose="02020603050405020304" pitchFamily="18" charset="0"/>
            </a:endParaRPr>
          </a:p>
          <a:p>
            <a:pPr>
              <a:lnSpc>
                <a:spcPct val="150000"/>
              </a:lnSpc>
              <a:buFont typeface="Wingdings" panose="05000000000000000000" pitchFamily="2" charset="2"/>
              <a:buChar char="Ø"/>
            </a:pPr>
            <a:endParaRPr lang="zh-CN" altLang="en-US" sz="2400" b="1" dirty="0">
              <a:latin typeface="Times New Roman" panose="02020603050405020304" pitchFamily="18" charset="0"/>
            </a:endParaRPr>
          </a:p>
          <a:p>
            <a:pPr>
              <a:lnSpc>
                <a:spcPct val="150000"/>
              </a:lnSpc>
              <a:buFont typeface="Wingdings" panose="05000000000000000000" pitchFamily="2" charset="2"/>
              <a:buChar char="Ø"/>
            </a:pPr>
            <a:r>
              <a:rPr lang="zh-CN" altLang="en-US" sz="2400" b="1" dirty="0">
                <a:latin typeface="Times New Roman" panose="02020603050405020304" pitchFamily="18" charset="0"/>
              </a:rPr>
              <a:t>稳定碳同位素的国际标准为</a:t>
            </a:r>
            <a:r>
              <a:rPr lang="en-US" altLang="zh-CN" sz="2400" b="1" dirty="0">
                <a:latin typeface="Times New Roman" panose="02020603050405020304" pitchFamily="18" charset="0"/>
              </a:rPr>
              <a:t>PDB</a:t>
            </a:r>
            <a:r>
              <a:rPr lang="zh-CN" altLang="en-US" sz="2400" b="1" dirty="0">
                <a:latin typeface="Times New Roman" panose="02020603050405020304" pitchFamily="18" charset="0"/>
              </a:rPr>
              <a:t>。</a:t>
            </a:r>
            <a:endParaRPr lang="zh-CN" altLang="en-US" sz="2400" b="1"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Text Box 5"/>
          <p:cNvSpPr txBox="1">
            <a:spLocks noChangeArrowheads="1"/>
          </p:cNvSpPr>
          <p:nvPr/>
        </p:nvSpPr>
        <p:spPr bwMode="auto">
          <a:xfrm>
            <a:off x="755650" y="549275"/>
            <a:ext cx="4681538" cy="701675"/>
          </a:xfrm>
          <a:prstGeom prst="rect">
            <a:avLst/>
          </a:prstGeom>
          <a:noFill/>
          <a:ln w="9525" algn="ctr">
            <a:noFill/>
            <a:miter lim="800000"/>
          </a:ln>
          <a:effectLst/>
        </p:spPr>
        <p:txBody>
          <a:bodyPr>
            <a:spAutoFit/>
          </a:bodyPr>
          <a:lstStyle/>
          <a:p>
            <a:pPr>
              <a:spcBef>
                <a:spcPct val="50000"/>
              </a:spcBef>
            </a:pPr>
            <a:r>
              <a:rPr lang="en-US" altLang="zh-CN" sz="4000" dirty="0">
                <a:latin typeface="黑体" panose="02010609060101010101" pitchFamily="2" charset="-122"/>
                <a:ea typeface="黑体" panose="02010609060101010101" pitchFamily="2" charset="-122"/>
              </a:rPr>
              <a:t>2 </a:t>
            </a:r>
            <a:r>
              <a:rPr lang="zh-CN" altLang="en-US" sz="4000" dirty="0">
                <a:latin typeface="黑体" panose="02010609060101010101" pitchFamily="2" charset="-122"/>
                <a:ea typeface="黑体" panose="02010609060101010101" pitchFamily="2" charset="-122"/>
              </a:rPr>
              <a:t>碳同位素分馏</a:t>
            </a:r>
            <a:endParaRPr lang="zh-CN" altLang="en-US" sz="4000" dirty="0">
              <a:latin typeface="黑体" panose="02010609060101010101" pitchFamily="2" charset="-122"/>
              <a:ea typeface="黑体" panose="02010609060101010101" pitchFamily="2" charset="-122"/>
            </a:endParaRPr>
          </a:p>
        </p:txBody>
      </p:sp>
      <p:sp>
        <p:nvSpPr>
          <p:cNvPr id="9222" name="Text Box 6"/>
          <p:cNvSpPr txBox="1">
            <a:spLocks noChangeArrowheads="1"/>
          </p:cNvSpPr>
          <p:nvPr/>
        </p:nvSpPr>
        <p:spPr bwMode="auto">
          <a:xfrm>
            <a:off x="500034" y="1571612"/>
            <a:ext cx="8102630" cy="3970318"/>
          </a:xfrm>
          <a:prstGeom prst="rect">
            <a:avLst/>
          </a:prstGeom>
          <a:noFill/>
          <a:ln w="9525">
            <a:noFill/>
            <a:miter lim="800000"/>
          </a:ln>
          <a:effectLst/>
        </p:spPr>
        <p:txBody>
          <a:bodyPr wrap="square">
            <a:spAutoFit/>
          </a:bodyPr>
          <a:lstStyle/>
          <a:p>
            <a:pPr marL="342900" indent="-342900">
              <a:lnSpc>
                <a:spcPct val="150000"/>
              </a:lnSpc>
              <a:buClr>
                <a:srgbClr val="FF0000"/>
              </a:buClr>
            </a:pPr>
            <a:endParaRPr lang="zh-CN" altLang="en-US" sz="2400" b="1" dirty="0">
              <a:latin typeface="Times New Roman" panose="02020603050405020304" pitchFamily="18" charset="0"/>
            </a:endParaRPr>
          </a:p>
          <a:p>
            <a:pPr marL="342900" indent="-342900">
              <a:lnSpc>
                <a:spcPct val="150000"/>
              </a:lnSpc>
              <a:buClr>
                <a:srgbClr val="FF0000"/>
              </a:buClr>
              <a:buFont typeface="Wingdings" panose="05000000000000000000" pitchFamily="2" charset="2"/>
              <a:buChar char="l"/>
            </a:pPr>
            <a:r>
              <a:rPr lang="zh-CN" altLang="en-US" sz="2400" b="1" dirty="0">
                <a:latin typeface="Times New Roman" panose="02020603050405020304" pitchFamily="18" charset="0"/>
              </a:rPr>
              <a:t> 一般地说，在碳的有机循环中，</a:t>
            </a:r>
            <a:r>
              <a:rPr lang="zh-CN" altLang="en-US" sz="2400" b="1" dirty="0">
                <a:solidFill>
                  <a:srgbClr val="FF0000"/>
                </a:solidFill>
                <a:latin typeface="Times New Roman" panose="02020603050405020304" pitchFamily="18" charset="0"/>
              </a:rPr>
              <a:t>轻同位素容易摄入有机质</a:t>
            </a:r>
            <a:r>
              <a:rPr lang="zh-CN" altLang="en-US" sz="2400" b="1" dirty="0">
                <a:latin typeface="Times New Roman" panose="02020603050405020304" pitchFamily="18" charset="0"/>
              </a:rPr>
              <a:t>（例如烃、石油中富含</a:t>
            </a:r>
            <a:r>
              <a:rPr lang="en-US" altLang="zh-CN" sz="2400" b="1" baseline="30000" dirty="0">
                <a:latin typeface="Times New Roman" panose="02020603050405020304" pitchFamily="18" charset="0"/>
              </a:rPr>
              <a:t>12</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）中；而在无机循环中，</a:t>
            </a:r>
            <a:r>
              <a:rPr lang="zh-CN" altLang="en-US" sz="2400" b="1" dirty="0">
                <a:solidFill>
                  <a:srgbClr val="FF0000"/>
                </a:solidFill>
                <a:latin typeface="Times New Roman" panose="02020603050405020304" pitchFamily="18" charset="0"/>
              </a:rPr>
              <a:t>重同位素</a:t>
            </a:r>
            <a:r>
              <a:rPr lang="zh-CN" altLang="en-US" sz="2400" b="1" dirty="0">
                <a:latin typeface="Times New Roman" panose="02020603050405020304" pitchFamily="18" charset="0"/>
              </a:rPr>
              <a:t>倾向于</a:t>
            </a:r>
            <a:r>
              <a:rPr lang="zh-CN" altLang="en-US" sz="2400" b="1" dirty="0">
                <a:solidFill>
                  <a:srgbClr val="FF0000"/>
                </a:solidFill>
                <a:latin typeface="Times New Roman" panose="02020603050405020304" pitchFamily="18" charset="0"/>
              </a:rPr>
              <a:t>富集在无机盐</a:t>
            </a:r>
            <a:r>
              <a:rPr lang="zh-CN" altLang="en-US" sz="2400" b="1" dirty="0">
                <a:latin typeface="Times New Roman" panose="02020603050405020304" pitchFamily="18" charset="0"/>
              </a:rPr>
              <a:t>（例如碳酸盐富含</a:t>
            </a:r>
            <a:r>
              <a:rPr lang="en-US" altLang="zh-CN" sz="2400" b="1" baseline="30000" dirty="0">
                <a:latin typeface="Times New Roman" panose="02020603050405020304" pitchFamily="18" charset="0"/>
              </a:rPr>
              <a:t>13</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）中。</a:t>
            </a:r>
            <a:endParaRPr lang="zh-CN" altLang="en-US" sz="2400" b="1" dirty="0">
              <a:latin typeface="Times New Roman" panose="02020603050405020304" pitchFamily="18" charset="0"/>
            </a:endParaRPr>
          </a:p>
          <a:p>
            <a:pPr marL="342900" indent="-342900">
              <a:lnSpc>
                <a:spcPct val="150000"/>
              </a:lnSpc>
              <a:buClr>
                <a:srgbClr val="FF0000"/>
              </a:buClr>
              <a:buFont typeface="Wingdings" panose="05000000000000000000" pitchFamily="2" charset="2"/>
              <a:buChar char="l"/>
            </a:pPr>
            <a:endParaRPr lang="zh-CN" altLang="en-US" sz="2400" b="1" dirty="0">
              <a:latin typeface="Times New Roman" panose="02020603050405020304" pitchFamily="18" charset="0"/>
            </a:endParaRPr>
          </a:p>
          <a:p>
            <a:pPr marL="342900" indent="-342900">
              <a:lnSpc>
                <a:spcPct val="150000"/>
              </a:lnSpc>
              <a:buClr>
                <a:srgbClr val="FF0000"/>
              </a:buClr>
              <a:buFont typeface="Wingdings" panose="05000000000000000000" pitchFamily="2" charset="2"/>
              <a:buChar char="l"/>
            </a:pPr>
            <a:r>
              <a:rPr lang="zh-CN" altLang="en-US" sz="2400" b="1" dirty="0">
                <a:latin typeface="Times New Roman" panose="02020603050405020304" pitchFamily="18" charset="0"/>
              </a:rPr>
              <a:t> 上述二种碳循环</a:t>
            </a:r>
            <a:r>
              <a:rPr lang="zh-CN" altLang="en-US" sz="2400" b="1" dirty="0">
                <a:solidFill>
                  <a:srgbClr val="FF0000"/>
                </a:solidFill>
                <a:latin typeface="Times New Roman" panose="02020603050405020304" pitchFamily="18" charset="0"/>
              </a:rPr>
              <a:t>都与大气</a:t>
            </a:r>
            <a:r>
              <a:rPr lang="en-US" altLang="zh-CN" sz="2400" b="1" dirty="0">
                <a:solidFill>
                  <a:srgbClr val="FF0000"/>
                </a:solidFill>
                <a:latin typeface="Times New Roman" panose="02020603050405020304" pitchFamily="18" charset="0"/>
              </a:rPr>
              <a:t>CO</a:t>
            </a:r>
            <a:r>
              <a:rPr lang="en-US" altLang="zh-CN" sz="2400" b="1" baseline="-25000" dirty="0">
                <a:solidFill>
                  <a:srgbClr val="FF0000"/>
                </a:solidFill>
                <a:latin typeface="Times New Roman" panose="02020603050405020304" pitchFamily="18" charset="0"/>
              </a:rPr>
              <a:t>2</a:t>
            </a:r>
            <a:r>
              <a:rPr lang="zh-CN" altLang="en-US" sz="2400" b="1" dirty="0">
                <a:solidFill>
                  <a:srgbClr val="FF0000"/>
                </a:solidFill>
                <a:latin typeface="Times New Roman" panose="02020603050405020304" pitchFamily="18" charset="0"/>
              </a:rPr>
              <a:t>有密切关系</a:t>
            </a:r>
            <a:r>
              <a:rPr lang="zh-CN" altLang="en-US" sz="2400" b="1" dirty="0">
                <a:latin typeface="Times New Roman" panose="02020603050405020304" pitchFamily="18" charset="0"/>
              </a:rPr>
              <a:t>，也是自然界中碳同位素分馏两个最重要的过程。</a:t>
            </a:r>
            <a:endParaRPr lang="zh-CN" altLang="en-US" sz="2400" b="1" dirty="0">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p:cNvSpPr>
            <a:spLocks noChangeArrowheads="1"/>
          </p:cNvSpPr>
          <p:nvPr/>
        </p:nvSpPr>
        <p:spPr bwMode="auto">
          <a:xfrm>
            <a:off x="428596" y="1785926"/>
            <a:ext cx="5256212" cy="461665"/>
          </a:xfrm>
          <a:prstGeom prst="rect">
            <a:avLst/>
          </a:prstGeom>
          <a:noFill/>
          <a:ln w="9525">
            <a:noFill/>
            <a:miter lim="800000"/>
          </a:ln>
          <a:effectLst/>
        </p:spPr>
        <p:txBody>
          <a:bodyPr anchor="ctr">
            <a:spAutoFit/>
          </a:bodyPr>
          <a:lstStyle/>
          <a:p>
            <a:r>
              <a:rPr lang="en-US" altLang="zh-CN" sz="2400" b="1" dirty="0">
                <a:latin typeface="楷体_GB2312" pitchFamily="49" charset="-122"/>
              </a:rPr>
              <a:t>(1) </a:t>
            </a:r>
            <a:r>
              <a:rPr lang="zh-CN" altLang="en-US" sz="2400" b="1" dirty="0">
                <a:latin typeface="楷体_GB2312" pitchFamily="49" charset="-122"/>
              </a:rPr>
              <a:t>光合作用中的碳同位素动力分馏</a:t>
            </a:r>
            <a:endParaRPr lang="zh-CN" altLang="en-US" sz="2400" b="1" dirty="0">
              <a:latin typeface="楷体_GB2312" pitchFamily="49" charset="-122"/>
            </a:endParaRPr>
          </a:p>
        </p:txBody>
      </p:sp>
      <p:sp>
        <p:nvSpPr>
          <p:cNvPr id="10246" name="Rectangle 6"/>
          <p:cNvSpPr>
            <a:spLocks noChangeArrowheads="1"/>
          </p:cNvSpPr>
          <p:nvPr/>
        </p:nvSpPr>
        <p:spPr bwMode="auto">
          <a:xfrm>
            <a:off x="0" y="3309938"/>
            <a:ext cx="9144000" cy="0"/>
          </a:xfrm>
          <a:prstGeom prst="rect">
            <a:avLst/>
          </a:prstGeom>
          <a:noFill/>
          <a:ln w="9525">
            <a:noFill/>
            <a:miter lim="800000"/>
          </a:ln>
          <a:effectLst/>
        </p:spPr>
        <p:txBody>
          <a:bodyPr wrap="none" anchor="ctr">
            <a:spAutoFit/>
          </a:bodyPr>
          <a:lstStyle/>
          <a:p>
            <a:endParaRPr lang="zh-CN" altLang="en-US"/>
          </a:p>
        </p:txBody>
      </p:sp>
      <p:graphicFrame>
        <p:nvGraphicFramePr>
          <p:cNvPr id="10245" name="Object 5"/>
          <p:cNvGraphicFramePr>
            <a:graphicFrameLocks noChangeAspect="1"/>
          </p:cNvGraphicFramePr>
          <p:nvPr/>
        </p:nvGraphicFramePr>
        <p:xfrm>
          <a:off x="1785918" y="3071810"/>
          <a:ext cx="5427675" cy="620015"/>
        </p:xfrm>
        <a:graphic>
          <a:graphicData uri="http://schemas.openxmlformats.org/presentationml/2006/ole">
            <mc:AlternateContent xmlns:mc="http://schemas.openxmlformats.org/markup-compatibility/2006">
              <mc:Choice xmlns:v="urn:schemas-microsoft-com:vml" Requires="v">
                <p:oleObj spid="_x0000_s4097" name="Equation" r:id="rId1" imgW="49987200" imgH="5791200" progId="">
                  <p:embed/>
                </p:oleObj>
              </mc:Choice>
              <mc:Fallback>
                <p:oleObj name="Equation" r:id="rId1" imgW="49987200" imgH="5791200" progId="">
                  <p:embed/>
                  <p:pic>
                    <p:nvPicPr>
                      <p:cNvPr id="0" name="图片 4096"/>
                      <p:cNvPicPr>
                        <a:picLocks noChangeAspect="1"/>
                      </p:cNvPicPr>
                      <p:nvPr/>
                    </p:nvPicPr>
                    <p:blipFill>
                      <a:blip r:embed="rId2"/>
                      <a:stretch>
                        <a:fillRect/>
                      </a:stretch>
                    </p:blipFill>
                    <p:spPr>
                      <a:xfrm>
                        <a:off x="1785918" y="3071810"/>
                        <a:ext cx="5427675" cy="620015"/>
                      </a:xfrm>
                      <a:prstGeom prst="rect">
                        <a:avLst/>
                      </a:prstGeom>
                      <a:noFill/>
                      <a:ln w="9525">
                        <a:noFill/>
                      </a:ln>
                    </p:spPr>
                  </p:pic>
                </p:oleObj>
              </mc:Fallback>
            </mc:AlternateContent>
          </a:graphicData>
        </a:graphic>
      </p:graphicFrame>
      <p:sp>
        <p:nvSpPr>
          <p:cNvPr id="10247" name="Text Box 7"/>
          <p:cNvSpPr txBox="1">
            <a:spLocks noChangeArrowheads="1"/>
          </p:cNvSpPr>
          <p:nvPr/>
        </p:nvSpPr>
        <p:spPr bwMode="auto">
          <a:xfrm>
            <a:off x="214282" y="285728"/>
            <a:ext cx="5889638" cy="584775"/>
          </a:xfrm>
          <a:prstGeom prst="rect">
            <a:avLst/>
          </a:prstGeom>
          <a:noFill/>
          <a:ln w="9525" algn="ctr">
            <a:noFill/>
            <a:miter lim="800000"/>
          </a:ln>
          <a:effectLst/>
        </p:spPr>
        <p:txBody>
          <a:bodyPr wrap="square" anchor="ctr">
            <a:spAutoFit/>
          </a:bodyPr>
          <a:lstStyle/>
          <a:p>
            <a:r>
              <a:rPr lang="zh-CN" altLang="en-US" sz="3200" dirty="0">
                <a:latin typeface="黑体" panose="02010609060101010101" pitchFamily="2" charset="-122"/>
                <a:ea typeface="黑体" panose="02010609060101010101" pitchFamily="2" charset="-122"/>
              </a:rPr>
              <a:t>碳同位素的动力分馏</a:t>
            </a:r>
            <a:endParaRPr lang="zh-CN" altLang="en-US" sz="3200" dirty="0">
              <a:latin typeface="黑体" panose="02010609060101010101" pitchFamily="2" charset="-122"/>
              <a:ea typeface="黑体" panose="02010609060101010101" pitchFamily="2" charset="-122"/>
            </a:endParaRPr>
          </a:p>
        </p:txBody>
      </p:sp>
      <p:sp>
        <p:nvSpPr>
          <p:cNvPr id="10248" name="Text Box 8"/>
          <p:cNvSpPr txBox="1">
            <a:spLocks noChangeArrowheads="1"/>
          </p:cNvSpPr>
          <p:nvPr/>
        </p:nvSpPr>
        <p:spPr bwMode="auto">
          <a:xfrm>
            <a:off x="642910" y="4143380"/>
            <a:ext cx="8072494" cy="1421928"/>
          </a:xfrm>
          <a:prstGeom prst="rect">
            <a:avLst/>
          </a:prstGeom>
          <a:noFill/>
          <a:ln w="9525">
            <a:noFill/>
            <a:miter lim="800000"/>
          </a:ln>
          <a:effectLst/>
        </p:spPr>
        <p:txBody>
          <a:bodyPr wrap="square">
            <a:spAutoFit/>
          </a:bodyPr>
          <a:lstStyle/>
          <a:p>
            <a:pPr>
              <a:lnSpc>
                <a:spcPct val="120000"/>
              </a:lnSpc>
              <a:buClr>
                <a:srgbClr val="FF0000"/>
              </a:buClr>
            </a:pPr>
            <a:r>
              <a:rPr lang="zh-CN" altLang="en-US" sz="2400" b="1" dirty="0">
                <a:latin typeface="Times New Roman" panose="02020603050405020304" pitchFamily="18" charset="0"/>
              </a:rPr>
              <a:t>由于</a:t>
            </a:r>
            <a:r>
              <a:rPr lang="zh-CN" altLang="en-US" sz="2400" b="1" dirty="0">
                <a:solidFill>
                  <a:srgbClr val="FF0000"/>
                </a:solidFill>
                <a:latin typeface="Times New Roman" panose="02020603050405020304" pitchFamily="18" charset="0"/>
              </a:rPr>
              <a:t>轻同位素分子的化学键比重同位素分子的化学键易于破坏</a:t>
            </a:r>
            <a:r>
              <a:rPr lang="zh-CN" altLang="en-US" sz="2400" b="1" dirty="0">
                <a:latin typeface="Times New Roman" panose="02020603050405020304" pitchFamily="18" charset="0"/>
              </a:rPr>
              <a:t>，因而光合作用的结果使有机体相对富集轻同位素（</a:t>
            </a:r>
            <a:r>
              <a:rPr lang="en-US" altLang="zh-CN" sz="2400" b="1" baseline="30000" dirty="0">
                <a:latin typeface="Times New Roman" panose="02020603050405020304" pitchFamily="18" charset="0"/>
              </a:rPr>
              <a:t>12</a:t>
            </a:r>
            <a:r>
              <a:rPr lang="en-US" altLang="zh-CN" sz="2400" b="1" dirty="0">
                <a:latin typeface="Times New Roman" panose="02020603050405020304" pitchFamily="18" charset="0"/>
              </a:rPr>
              <a:t>C</a:t>
            </a:r>
            <a:r>
              <a:rPr lang="zh-CN" altLang="en-US" sz="2400" b="1" dirty="0">
                <a:latin typeface="Times New Roman" panose="02020603050405020304" pitchFamily="18" charset="0"/>
              </a:rPr>
              <a:t>），而残留</a:t>
            </a:r>
            <a:r>
              <a:rPr lang="en-US" altLang="zh-CN" sz="2400" b="1" dirty="0">
                <a:latin typeface="Times New Roman" panose="02020603050405020304" pitchFamily="18" charset="0"/>
              </a:rPr>
              <a:t>CO</a:t>
            </a:r>
            <a:r>
              <a:rPr lang="en-US" altLang="zh-CN" sz="2400" b="1" baseline="-25000" dirty="0">
                <a:latin typeface="Times New Roman" panose="02020603050405020304" pitchFamily="18" charset="0"/>
              </a:rPr>
              <a:t>2</a:t>
            </a:r>
            <a:r>
              <a:rPr lang="zh-CN" altLang="en-US" sz="2400" b="1" dirty="0">
                <a:latin typeface="Times New Roman" panose="02020603050405020304" pitchFamily="18" charset="0"/>
              </a:rPr>
              <a:t>中则相对富集重同位素（</a:t>
            </a:r>
            <a:r>
              <a:rPr lang="en-US" altLang="zh-CN" sz="2400" b="1" baseline="30000" dirty="0">
                <a:latin typeface="Times New Roman" panose="02020603050405020304" pitchFamily="18" charset="0"/>
              </a:rPr>
              <a:t>13</a:t>
            </a:r>
            <a:r>
              <a:rPr lang="en-US" altLang="zh-CN" sz="2400" b="1" dirty="0">
                <a:latin typeface="Times New Roman" panose="02020603050405020304" pitchFamily="18" charset="0"/>
              </a:rPr>
              <a:t>C</a:t>
            </a:r>
            <a:r>
              <a:rPr lang="zh-CN" altLang="en-US" sz="2400" b="1" dirty="0" smtClean="0">
                <a:latin typeface="Times New Roman" panose="02020603050405020304" pitchFamily="18" charset="0"/>
              </a:rPr>
              <a:t>）。</a:t>
            </a:r>
            <a:endParaRPr lang="zh-CN" altLang="en-US" sz="2400" b="1" dirty="0">
              <a:latin typeface="Times New Roman" panose="02020603050405020304" pitchFamily="18" charset="0"/>
            </a:endParaRPr>
          </a:p>
        </p:txBody>
      </p:sp>
      <p:grpSp>
        <p:nvGrpSpPr>
          <p:cNvPr id="7" name="Group 2"/>
          <p:cNvGrpSpPr/>
          <p:nvPr/>
        </p:nvGrpSpPr>
        <p:grpSpPr bwMode="auto">
          <a:xfrm>
            <a:off x="0" y="928670"/>
            <a:ext cx="4071934" cy="214314"/>
            <a:chOff x="58" y="1117"/>
            <a:chExt cx="2631" cy="181"/>
          </a:xfrm>
        </p:grpSpPr>
        <p:sp>
          <p:nvSpPr>
            <p:cNvPr id="8"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9"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1" name="Picture 5"/>
          <p:cNvPicPr>
            <a:picLocks noChangeArrowheads="1"/>
          </p:cNvPicPr>
          <p:nvPr/>
        </p:nvPicPr>
        <p:blipFill>
          <a:blip r:embed="rId1" cstate="print"/>
          <a:srcRect/>
          <a:stretch>
            <a:fillRect/>
          </a:stretch>
        </p:blipFill>
        <p:spPr bwMode="auto">
          <a:xfrm>
            <a:off x="4140200" y="1582724"/>
            <a:ext cx="1308100" cy="919162"/>
          </a:xfrm>
          <a:prstGeom prst="rect">
            <a:avLst/>
          </a:prstGeom>
          <a:noFill/>
          <a:ln w="127000">
            <a:noFill/>
            <a:miter lim="800000"/>
            <a:headEnd/>
            <a:tailEnd/>
          </a:ln>
          <a:effectLst/>
        </p:spPr>
      </p:pic>
      <p:sp>
        <p:nvSpPr>
          <p:cNvPr id="75782" name="Rectangle 6"/>
          <p:cNvSpPr>
            <a:spLocks noChangeArrowheads="1"/>
          </p:cNvSpPr>
          <p:nvPr/>
        </p:nvSpPr>
        <p:spPr bwMode="auto">
          <a:xfrm>
            <a:off x="539750" y="1784336"/>
            <a:ext cx="2125663" cy="454025"/>
          </a:xfrm>
          <a:prstGeom prst="rect">
            <a:avLst/>
          </a:prstGeom>
          <a:noFill/>
          <a:ln w="12700">
            <a:noFill/>
            <a:miter lim="800000"/>
          </a:ln>
          <a:effectLst/>
        </p:spPr>
        <p:txBody>
          <a:bodyPr wrap="none" lIns="90487" tIns="44450" rIns="90487" bIns="44450">
            <a:spAutoFit/>
          </a:bodyPr>
          <a:lstStyle/>
          <a:p>
            <a:pPr eaLnBrk="0" hangingPunct="0"/>
            <a:r>
              <a:rPr lang="en-US" altLang="zh-CN">
                <a:latin typeface="Times"/>
                <a:ea typeface="宋体" panose="02010600030101010101" pitchFamily="2" charset="-122"/>
              </a:rPr>
              <a:t>6CO</a:t>
            </a:r>
            <a:r>
              <a:rPr lang="en-US" altLang="zh-CN" baseline="-25000">
                <a:latin typeface="Times"/>
                <a:ea typeface="宋体" panose="02010600030101010101" pitchFamily="2" charset="-122"/>
              </a:rPr>
              <a:t>2</a:t>
            </a:r>
            <a:r>
              <a:rPr lang="en-US" altLang="zh-CN">
                <a:latin typeface="Times"/>
                <a:ea typeface="宋体" panose="02010600030101010101" pitchFamily="2" charset="-122"/>
              </a:rPr>
              <a:t> + 6H</a:t>
            </a:r>
            <a:r>
              <a:rPr lang="en-US" altLang="zh-CN" baseline="-25000">
                <a:latin typeface="Times"/>
                <a:ea typeface="宋体" panose="02010600030101010101" pitchFamily="2" charset="-122"/>
              </a:rPr>
              <a:t>2</a:t>
            </a:r>
            <a:r>
              <a:rPr lang="en-US" altLang="zh-CN">
                <a:latin typeface="Times"/>
                <a:ea typeface="宋体" panose="02010600030101010101" pitchFamily="2" charset="-122"/>
              </a:rPr>
              <a:t>O +</a:t>
            </a:r>
            <a:endParaRPr lang="en-US" altLang="zh-CN">
              <a:latin typeface="Times"/>
              <a:ea typeface="宋体" panose="02010600030101010101" pitchFamily="2" charset="-122"/>
            </a:endParaRPr>
          </a:p>
        </p:txBody>
      </p:sp>
      <p:sp>
        <p:nvSpPr>
          <p:cNvPr id="75783" name="Rectangle 7"/>
          <p:cNvSpPr>
            <a:spLocks noChangeArrowheads="1"/>
          </p:cNvSpPr>
          <p:nvPr/>
        </p:nvSpPr>
        <p:spPr bwMode="auto">
          <a:xfrm>
            <a:off x="6102350" y="1936736"/>
            <a:ext cx="2132013" cy="454025"/>
          </a:xfrm>
          <a:prstGeom prst="rect">
            <a:avLst/>
          </a:prstGeom>
          <a:noFill/>
          <a:ln w="12700">
            <a:noFill/>
            <a:miter lim="800000"/>
          </a:ln>
          <a:effectLst/>
        </p:spPr>
        <p:txBody>
          <a:bodyPr wrap="none" lIns="90487" tIns="44450" rIns="90487" bIns="44450">
            <a:spAutoFit/>
          </a:bodyPr>
          <a:lstStyle/>
          <a:p>
            <a:pPr eaLnBrk="0" hangingPunct="0"/>
            <a:r>
              <a:rPr lang="en-US" altLang="zh-CN">
                <a:latin typeface="Times"/>
                <a:ea typeface="宋体" panose="02010600030101010101" pitchFamily="2" charset="-122"/>
              </a:rPr>
              <a:t>C</a:t>
            </a:r>
            <a:r>
              <a:rPr lang="en-US" altLang="zh-CN" baseline="-25000">
                <a:latin typeface="Times"/>
                <a:ea typeface="宋体" panose="02010600030101010101" pitchFamily="2" charset="-122"/>
              </a:rPr>
              <a:t>6</a:t>
            </a:r>
            <a:r>
              <a:rPr lang="en-US" altLang="zh-CN">
                <a:latin typeface="Times"/>
                <a:ea typeface="宋体" panose="02010600030101010101" pitchFamily="2" charset="-122"/>
              </a:rPr>
              <a:t>H</a:t>
            </a:r>
            <a:r>
              <a:rPr lang="en-US" altLang="zh-CN" baseline="-25000">
                <a:latin typeface="Times"/>
                <a:ea typeface="宋体" panose="02010600030101010101" pitchFamily="2" charset="-122"/>
              </a:rPr>
              <a:t>12</a:t>
            </a:r>
            <a:r>
              <a:rPr lang="en-US" altLang="zh-CN">
                <a:latin typeface="Times"/>
                <a:ea typeface="宋体" panose="02010600030101010101" pitchFamily="2" charset="-122"/>
              </a:rPr>
              <a:t>O</a:t>
            </a:r>
            <a:r>
              <a:rPr lang="en-US" altLang="zh-CN" baseline="-25000">
                <a:latin typeface="Times"/>
                <a:ea typeface="宋体" panose="02010600030101010101" pitchFamily="2" charset="-122"/>
              </a:rPr>
              <a:t>6</a:t>
            </a:r>
            <a:r>
              <a:rPr lang="en-US" altLang="zh-CN">
                <a:latin typeface="Times"/>
                <a:ea typeface="宋体" panose="02010600030101010101" pitchFamily="2" charset="-122"/>
              </a:rPr>
              <a:t> + 6O</a:t>
            </a:r>
            <a:r>
              <a:rPr lang="en-US" altLang="zh-CN" baseline="-25000">
                <a:latin typeface="Times"/>
                <a:ea typeface="宋体" panose="02010600030101010101" pitchFamily="2" charset="-122"/>
              </a:rPr>
              <a:t>2  </a:t>
            </a:r>
            <a:endParaRPr lang="en-US" altLang="zh-CN" baseline="-25000">
              <a:latin typeface="Times"/>
              <a:ea typeface="宋体" panose="02010600030101010101" pitchFamily="2" charset="-122"/>
            </a:endParaRPr>
          </a:p>
        </p:txBody>
      </p:sp>
      <p:sp>
        <p:nvSpPr>
          <p:cNvPr id="75784" name="AutoShape 8"/>
          <p:cNvSpPr>
            <a:spLocks noChangeArrowheads="1"/>
          </p:cNvSpPr>
          <p:nvPr/>
        </p:nvSpPr>
        <p:spPr bwMode="auto">
          <a:xfrm>
            <a:off x="2693988" y="1500174"/>
            <a:ext cx="977900" cy="901700"/>
          </a:xfrm>
          <a:prstGeom prst="star16">
            <a:avLst>
              <a:gd name="adj" fmla="val 37500"/>
            </a:avLst>
          </a:prstGeom>
          <a:solidFill>
            <a:srgbClr val="FAFD00"/>
          </a:solidFill>
          <a:ln w="12700">
            <a:solidFill>
              <a:schemeClr val="tx1"/>
            </a:solidFill>
            <a:miter lim="800000"/>
          </a:ln>
          <a:effectLst/>
        </p:spPr>
        <p:txBody>
          <a:bodyPr wrap="none" anchor="ctr"/>
          <a:lstStyle/>
          <a:p>
            <a:pPr algn="ctr"/>
            <a:endParaRPr lang="zh-CN" altLang="zh-CN" sz="1800">
              <a:ea typeface="宋体" panose="02010600030101010101" pitchFamily="2" charset="-122"/>
            </a:endParaRPr>
          </a:p>
        </p:txBody>
      </p:sp>
      <p:sp>
        <p:nvSpPr>
          <p:cNvPr id="75785" name="Line 9"/>
          <p:cNvSpPr>
            <a:spLocks noChangeShapeType="1"/>
          </p:cNvSpPr>
          <p:nvPr/>
        </p:nvSpPr>
        <p:spPr bwMode="auto">
          <a:xfrm>
            <a:off x="3779838" y="2027224"/>
            <a:ext cx="482600" cy="0"/>
          </a:xfrm>
          <a:prstGeom prst="line">
            <a:avLst/>
          </a:prstGeom>
          <a:noFill/>
          <a:ln w="50800">
            <a:solidFill>
              <a:schemeClr val="tx1"/>
            </a:solidFill>
            <a:round/>
            <a:tailEnd type="triangle" w="med" len="med"/>
          </a:ln>
          <a:effectLst/>
        </p:spPr>
        <p:txBody>
          <a:bodyPr wrap="none" anchor="ctr"/>
          <a:lstStyle/>
          <a:p>
            <a:endParaRPr lang="zh-CN" altLang="en-US"/>
          </a:p>
        </p:txBody>
      </p:sp>
      <p:sp>
        <p:nvSpPr>
          <p:cNvPr id="75786" name="Line 10"/>
          <p:cNvSpPr>
            <a:spLocks noChangeShapeType="1"/>
          </p:cNvSpPr>
          <p:nvPr/>
        </p:nvSpPr>
        <p:spPr bwMode="auto">
          <a:xfrm>
            <a:off x="4999038" y="2179624"/>
            <a:ext cx="939800" cy="0"/>
          </a:xfrm>
          <a:prstGeom prst="line">
            <a:avLst/>
          </a:prstGeom>
          <a:noFill/>
          <a:ln w="50800">
            <a:solidFill>
              <a:schemeClr val="tx1"/>
            </a:solidFill>
            <a:round/>
            <a:tailEnd type="triangle" w="med" len="med"/>
          </a:ln>
          <a:effectLst/>
        </p:spPr>
        <p:txBody>
          <a:bodyPr wrap="none" anchor="ctr"/>
          <a:lstStyle/>
          <a:p>
            <a:endParaRPr lang="zh-CN" altLang="en-US"/>
          </a:p>
        </p:txBody>
      </p:sp>
      <p:sp>
        <p:nvSpPr>
          <p:cNvPr id="75787" name="Oval 11"/>
          <p:cNvSpPr>
            <a:spLocks noChangeArrowheads="1"/>
          </p:cNvSpPr>
          <p:nvPr/>
        </p:nvSpPr>
        <p:spPr bwMode="auto">
          <a:xfrm>
            <a:off x="2413000" y="2951149"/>
            <a:ext cx="5472113" cy="2233612"/>
          </a:xfrm>
          <a:prstGeom prst="ellipse">
            <a:avLst/>
          </a:prstGeom>
          <a:solidFill>
            <a:srgbClr val="00FF00"/>
          </a:solidFill>
          <a:ln w="12700">
            <a:solidFill>
              <a:schemeClr val="tx1"/>
            </a:solidFill>
            <a:round/>
          </a:ln>
          <a:effectLst/>
        </p:spPr>
        <p:txBody>
          <a:bodyPr wrap="none" anchor="ctr"/>
          <a:lstStyle/>
          <a:p>
            <a:endParaRPr lang="zh-CN" altLang="en-US"/>
          </a:p>
        </p:txBody>
      </p:sp>
      <p:sp>
        <p:nvSpPr>
          <p:cNvPr id="75788" name="Rectangle 12"/>
          <p:cNvSpPr>
            <a:spLocks noChangeArrowheads="1"/>
          </p:cNvSpPr>
          <p:nvPr/>
        </p:nvSpPr>
        <p:spPr bwMode="auto">
          <a:xfrm>
            <a:off x="996950" y="3294049"/>
            <a:ext cx="1146175" cy="576262"/>
          </a:xfrm>
          <a:prstGeom prst="rect">
            <a:avLst/>
          </a:prstGeom>
          <a:noFill/>
          <a:ln w="12700">
            <a:noFill/>
            <a:miter lim="800000"/>
          </a:ln>
          <a:effectLst/>
        </p:spPr>
        <p:txBody>
          <a:bodyPr wrap="none" lIns="90487" tIns="44450" rIns="90487" bIns="44450">
            <a:spAutoFit/>
          </a:bodyPr>
          <a:lstStyle/>
          <a:p>
            <a:pPr eaLnBrk="0" hangingPunct="0"/>
            <a:r>
              <a:rPr lang="en-US" altLang="zh-CN" sz="3200" baseline="30000">
                <a:latin typeface="Times"/>
                <a:ea typeface="宋体" panose="02010600030101010101" pitchFamily="2" charset="-122"/>
              </a:rPr>
              <a:t>12</a:t>
            </a:r>
            <a:r>
              <a:rPr lang="en-US" altLang="zh-CN" sz="3200">
                <a:latin typeface="Times"/>
                <a:ea typeface="宋体" panose="02010600030101010101" pitchFamily="2" charset="-122"/>
              </a:rPr>
              <a:t>CO</a:t>
            </a:r>
            <a:r>
              <a:rPr lang="en-US" altLang="zh-CN" sz="3200" baseline="-25000">
                <a:latin typeface="Times"/>
                <a:ea typeface="宋体" panose="02010600030101010101" pitchFamily="2" charset="-122"/>
              </a:rPr>
              <a:t>2</a:t>
            </a:r>
            <a:endParaRPr lang="en-US" altLang="zh-CN" sz="3200" baseline="-25000">
              <a:latin typeface="Times"/>
              <a:ea typeface="宋体" panose="02010600030101010101" pitchFamily="2" charset="-122"/>
            </a:endParaRPr>
          </a:p>
        </p:txBody>
      </p:sp>
      <p:sp>
        <p:nvSpPr>
          <p:cNvPr id="75789" name="Rectangle 13"/>
          <p:cNvSpPr>
            <a:spLocks noChangeArrowheads="1"/>
          </p:cNvSpPr>
          <p:nvPr/>
        </p:nvSpPr>
        <p:spPr bwMode="auto">
          <a:xfrm>
            <a:off x="762000" y="4248136"/>
            <a:ext cx="1146175" cy="576263"/>
          </a:xfrm>
          <a:prstGeom prst="rect">
            <a:avLst/>
          </a:prstGeom>
          <a:noFill/>
          <a:ln w="12700">
            <a:noFill/>
            <a:miter lim="800000"/>
          </a:ln>
          <a:effectLst/>
        </p:spPr>
        <p:txBody>
          <a:bodyPr wrap="none" lIns="90487" tIns="44450" rIns="90487" bIns="44450">
            <a:spAutoFit/>
          </a:bodyPr>
          <a:lstStyle/>
          <a:p>
            <a:pPr eaLnBrk="0" hangingPunct="0"/>
            <a:r>
              <a:rPr lang="en-US" altLang="zh-CN" sz="3200" baseline="30000">
                <a:latin typeface="Times"/>
                <a:ea typeface="宋体" panose="02010600030101010101" pitchFamily="2" charset="-122"/>
              </a:rPr>
              <a:t>13</a:t>
            </a:r>
            <a:r>
              <a:rPr lang="en-US" altLang="zh-CN" sz="3200">
                <a:latin typeface="Times"/>
                <a:ea typeface="宋体" panose="02010600030101010101" pitchFamily="2" charset="-122"/>
              </a:rPr>
              <a:t>CO</a:t>
            </a:r>
            <a:r>
              <a:rPr lang="en-US" altLang="zh-CN" sz="3200" baseline="-25000">
                <a:latin typeface="Times"/>
                <a:ea typeface="宋体" panose="02010600030101010101" pitchFamily="2" charset="-122"/>
              </a:rPr>
              <a:t>2</a:t>
            </a:r>
            <a:endParaRPr lang="en-US" altLang="zh-CN" sz="3200" baseline="-25000">
              <a:latin typeface="Times"/>
              <a:ea typeface="宋体" panose="02010600030101010101" pitchFamily="2" charset="-122"/>
            </a:endParaRPr>
          </a:p>
        </p:txBody>
      </p:sp>
      <p:sp>
        <p:nvSpPr>
          <p:cNvPr id="75790" name="Line 14"/>
          <p:cNvSpPr>
            <a:spLocks noChangeShapeType="1"/>
          </p:cNvSpPr>
          <p:nvPr/>
        </p:nvSpPr>
        <p:spPr bwMode="auto">
          <a:xfrm>
            <a:off x="2281238" y="3754424"/>
            <a:ext cx="812800" cy="660400"/>
          </a:xfrm>
          <a:prstGeom prst="line">
            <a:avLst/>
          </a:prstGeom>
          <a:noFill/>
          <a:ln w="101600">
            <a:solidFill>
              <a:schemeClr val="tx1"/>
            </a:solidFill>
            <a:round/>
            <a:tailEnd type="triangle" w="med" len="med"/>
          </a:ln>
          <a:effectLst/>
        </p:spPr>
        <p:txBody>
          <a:bodyPr wrap="none" anchor="ctr"/>
          <a:lstStyle/>
          <a:p>
            <a:endParaRPr lang="zh-CN" altLang="en-US"/>
          </a:p>
        </p:txBody>
      </p:sp>
      <p:sp>
        <p:nvSpPr>
          <p:cNvPr id="75791" name="Line 15"/>
          <p:cNvSpPr>
            <a:spLocks noChangeShapeType="1"/>
          </p:cNvSpPr>
          <p:nvPr/>
        </p:nvSpPr>
        <p:spPr bwMode="auto">
          <a:xfrm>
            <a:off x="1908175" y="4535474"/>
            <a:ext cx="939800" cy="25400"/>
          </a:xfrm>
          <a:prstGeom prst="line">
            <a:avLst/>
          </a:prstGeom>
          <a:noFill/>
          <a:ln w="50800">
            <a:solidFill>
              <a:schemeClr val="tx1"/>
            </a:solidFill>
            <a:round/>
            <a:tailEnd type="triangle" w="med" len="med"/>
          </a:ln>
          <a:effectLst/>
        </p:spPr>
        <p:txBody>
          <a:bodyPr wrap="none" anchor="ctr"/>
          <a:lstStyle/>
          <a:p>
            <a:endParaRPr lang="zh-CN" altLang="en-US"/>
          </a:p>
        </p:txBody>
      </p:sp>
      <p:sp>
        <p:nvSpPr>
          <p:cNvPr id="75804" name="Line 28"/>
          <p:cNvSpPr>
            <a:spLocks noChangeShapeType="1"/>
          </p:cNvSpPr>
          <p:nvPr/>
        </p:nvSpPr>
        <p:spPr bwMode="auto">
          <a:xfrm flipH="1">
            <a:off x="2916238" y="2433624"/>
            <a:ext cx="1676400" cy="1168400"/>
          </a:xfrm>
          <a:prstGeom prst="line">
            <a:avLst/>
          </a:prstGeom>
          <a:noFill/>
          <a:ln w="50800">
            <a:solidFill>
              <a:schemeClr val="accent1"/>
            </a:solidFill>
            <a:round/>
          </a:ln>
          <a:effectLst/>
        </p:spPr>
        <p:txBody>
          <a:bodyPr wrap="none" anchor="ctr"/>
          <a:lstStyle/>
          <a:p>
            <a:endParaRPr lang="zh-CN" altLang="en-US"/>
          </a:p>
        </p:txBody>
      </p:sp>
      <p:sp>
        <p:nvSpPr>
          <p:cNvPr id="75805" name="Line 29"/>
          <p:cNvSpPr>
            <a:spLocks noChangeShapeType="1"/>
          </p:cNvSpPr>
          <p:nvPr/>
        </p:nvSpPr>
        <p:spPr bwMode="auto">
          <a:xfrm>
            <a:off x="4694238" y="2433624"/>
            <a:ext cx="2387600" cy="863600"/>
          </a:xfrm>
          <a:prstGeom prst="line">
            <a:avLst/>
          </a:prstGeom>
          <a:noFill/>
          <a:ln w="50800">
            <a:solidFill>
              <a:schemeClr val="accent1"/>
            </a:solidFill>
            <a:round/>
          </a:ln>
          <a:effectLst/>
        </p:spPr>
        <p:txBody>
          <a:bodyPr wrap="none" anchor="ctr"/>
          <a:lstStyle/>
          <a:p>
            <a:endParaRPr lang="zh-CN" altLang="en-US"/>
          </a:p>
        </p:txBody>
      </p:sp>
      <p:sp>
        <p:nvSpPr>
          <p:cNvPr id="75806" name="Rectangle 30"/>
          <p:cNvSpPr>
            <a:spLocks noChangeArrowheads="1"/>
          </p:cNvSpPr>
          <p:nvPr/>
        </p:nvSpPr>
        <p:spPr bwMode="auto">
          <a:xfrm>
            <a:off x="539750" y="2317736"/>
            <a:ext cx="1620838" cy="454025"/>
          </a:xfrm>
          <a:prstGeom prst="rect">
            <a:avLst/>
          </a:prstGeom>
          <a:noFill/>
          <a:ln w="12700">
            <a:noFill/>
            <a:miter lim="800000"/>
          </a:ln>
          <a:effectLst/>
        </p:spPr>
        <p:txBody>
          <a:bodyPr wrap="none" lIns="90487" tIns="44450" rIns="90487" bIns="44450">
            <a:spAutoFit/>
          </a:bodyPr>
          <a:lstStyle/>
          <a:p>
            <a:pPr eaLnBrk="0" hangingPunct="0"/>
            <a:r>
              <a:rPr lang="en-US" altLang="zh-CN" dirty="0">
                <a:latin typeface="Symbol" panose="05050102010706020507" pitchFamily="18" charset="2"/>
                <a:ea typeface="宋体" panose="02010600030101010101" pitchFamily="2" charset="-122"/>
              </a:rPr>
              <a:t></a:t>
            </a:r>
            <a:r>
              <a:rPr lang="en-US" altLang="zh-CN" baseline="30000" dirty="0">
                <a:latin typeface="Times"/>
                <a:ea typeface="宋体" panose="02010600030101010101" pitchFamily="2" charset="-122"/>
              </a:rPr>
              <a:t>13</a:t>
            </a:r>
            <a:r>
              <a:rPr lang="en-US" altLang="zh-CN" dirty="0">
                <a:latin typeface="Times"/>
                <a:ea typeface="宋体" panose="02010600030101010101" pitchFamily="2" charset="-122"/>
              </a:rPr>
              <a:t>C=  -8</a:t>
            </a:r>
            <a:r>
              <a:rPr lang="en-US" altLang="zh-CN" dirty="0">
                <a:latin typeface="Arial" panose="020B0604020202020204"/>
                <a:ea typeface="宋体" panose="02010600030101010101" pitchFamily="2" charset="-122"/>
              </a:rPr>
              <a:t>‰</a:t>
            </a:r>
            <a:endParaRPr lang="en-US" altLang="zh-CN" dirty="0">
              <a:latin typeface="Times"/>
              <a:ea typeface="宋体" panose="02010600030101010101" pitchFamily="2" charset="-122"/>
            </a:endParaRPr>
          </a:p>
        </p:txBody>
      </p:sp>
      <p:sp>
        <p:nvSpPr>
          <p:cNvPr id="75807" name="Rectangle 31"/>
          <p:cNvSpPr>
            <a:spLocks noChangeArrowheads="1"/>
          </p:cNvSpPr>
          <p:nvPr/>
        </p:nvSpPr>
        <p:spPr bwMode="auto">
          <a:xfrm>
            <a:off x="5940425" y="2446324"/>
            <a:ext cx="2568575" cy="454025"/>
          </a:xfrm>
          <a:prstGeom prst="rect">
            <a:avLst/>
          </a:prstGeom>
          <a:noFill/>
          <a:ln w="12700">
            <a:noFill/>
            <a:miter lim="800000"/>
          </a:ln>
          <a:effectLst/>
        </p:spPr>
        <p:txBody>
          <a:bodyPr wrap="none" lIns="90487" tIns="44450" rIns="90487" bIns="44450">
            <a:spAutoFit/>
          </a:bodyPr>
          <a:lstStyle/>
          <a:p>
            <a:pPr eaLnBrk="0" hangingPunct="0"/>
            <a:r>
              <a:rPr lang="en-US" altLang="zh-CN">
                <a:latin typeface="Symbol" panose="05050102010706020507" pitchFamily="18" charset="2"/>
                <a:ea typeface="宋体" panose="02010600030101010101" pitchFamily="2" charset="-122"/>
              </a:rPr>
              <a:t></a:t>
            </a:r>
            <a:r>
              <a:rPr lang="en-US" altLang="zh-CN" baseline="30000">
                <a:latin typeface="Times"/>
                <a:ea typeface="宋体" panose="02010600030101010101" pitchFamily="2" charset="-122"/>
              </a:rPr>
              <a:t>13</a:t>
            </a:r>
            <a:r>
              <a:rPr lang="en-US" altLang="zh-CN">
                <a:latin typeface="Times"/>
                <a:ea typeface="宋体" panose="02010600030101010101" pitchFamily="2" charset="-122"/>
              </a:rPr>
              <a:t>C=  -13 to -28</a:t>
            </a:r>
            <a:r>
              <a:rPr lang="en-US" altLang="zh-CN">
                <a:latin typeface="Arial" panose="020B0604020202020204"/>
                <a:ea typeface="宋体" panose="02010600030101010101" pitchFamily="2" charset="-122"/>
              </a:rPr>
              <a:t>‰</a:t>
            </a:r>
            <a:endParaRPr lang="en-US" altLang="zh-CN">
              <a:latin typeface="Times"/>
              <a:ea typeface="宋体" panose="02010600030101010101" pitchFamily="2" charset="-122"/>
            </a:endParaRPr>
          </a:p>
        </p:txBody>
      </p:sp>
      <p:sp>
        <p:nvSpPr>
          <p:cNvPr id="75808" name="Text Box 32"/>
          <p:cNvSpPr txBox="1">
            <a:spLocks noChangeArrowheads="1"/>
          </p:cNvSpPr>
          <p:nvPr/>
        </p:nvSpPr>
        <p:spPr bwMode="auto">
          <a:xfrm>
            <a:off x="3419475" y="4027474"/>
            <a:ext cx="3744913" cy="579437"/>
          </a:xfrm>
          <a:prstGeom prst="rect">
            <a:avLst/>
          </a:prstGeom>
          <a:noFill/>
          <a:ln w="9525">
            <a:noFill/>
            <a:miter lim="800000"/>
          </a:ln>
          <a:effectLst/>
        </p:spPr>
        <p:txBody>
          <a:bodyPr>
            <a:spAutoFit/>
          </a:bodyPr>
          <a:lstStyle/>
          <a:p>
            <a:pPr algn="ctr">
              <a:spcBef>
                <a:spcPct val="50000"/>
              </a:spcBef>
            </a:pPr>
            <a:r>
              <a:rPr lang="en-US" altLang="zh-CN" sz="3200">
                <a:solidFill>
                  <a:srgbClr val="FF0000"/>
                </a:solidFill>
                <a:ea typeface="宋体" panose="02010600030101010101" pitchFamily="2" charset="-122"/>
              </a:rPr>
              <a:t>Photosynthesis</a:t>
            </a:r>
            <a:endParaRPr lang="en-US" altLang="zh-CN" sz="3200">
              <a:solidFill>
                <a:srgbClr val="FF0000"/>
              </a:solidFill>
              <a:ea typeface="宋体" panose="02010600030101010101" pitchFamily="2" charset="-122"/>
            </a:endParaRPr>
          </a:p>
        </p:txBody>
      </p:sp>
      <p:sp>
        <p:nvSpPr>
          <p:cNvPr id="75809" name="Line 33"/>
          <p:cNvSpPr>
            <a:spLocks noChangeShapeType="1"/>
          </p:cNvSpPr>
          <p:nvPr/>
        </p:nvSpPr>
        <p:spPr bwMode="auto">
          <a:xfrm flipV="1">
            <a:off x="7164388" y="2951149"/>
            <a:ext cx="431800" cy="1008062"/>
          </a:xfrm>
          <a:prstGeom prst="line">
            <a:avLst/>
          </a:prstGeom>
          <a:noFill/>
          <a:ln w="101600">
            <a:solidFill>
              <a:schemeClr val="tx1"/>
            </a:solidFill>
            <a:round/>
            <a:tailEnd type="triangle" w="med" len="med"/>
          </a:ln>
          <a:effectLst/>
        </p:spPr>
        <p:txBody>
          <a:bodyPr wrap="none" anchor="ctr"/>
          <a:lstStyle/>
          <a:p>
            <a:endParaRPr lang="zh-CN" altLang="en-US"/>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p:cNvSpPr>
            <a:spLocks noChangeArrowheads="1"/>
          </p:cNvSpPr>
          <p:nvPr/>
        </p:nvSpPr>
        <p:spPr bwMode="auto">
          <a:xfrm>
            <a:off x="2428860" y="6491287"/>
            <a:ext cx="6480175" cy="366713"/>
          </a:xfrm>
          <a:prstGeom prst="rect">
            <a:avLst/>
          </a:prstGeom>
          <a:noFill/>
          <a:ln w="9525">
            <a:noFill/>
            <a:miter lim="800000"/>
          </a:ln>
          <a:effectLst/>
        </p:spPr>
        <p:txBody>
          <a:bodyPr anchor="ctr">
            <a:spAutoFit/>
          </a:bodyPr>
          <a:lstStyle/>
          <a:p>
            <a:r>
              <a:rPr lang="zh-CN" altLang="en-US" sz="1800" dirty="0">
                <a:latin typeface="Times New Roman" panose="02020603050405020304" pitchFamily="18" charset="0"/>
                <a:ea typeface="黑体" panose="02010609060101010101" pitchFamily="2" charset="-122"/>
              </a:rPr>
              <a:t>－－帕克（</a:t>
            </a:r>
            <a:r>
              <a:rPr lang="en-US" altLang="zh-CN" sz="1800" dirty="0">
                <a:latin typeface="Times New Roman" panose="02020603050405020304" pitchFamily="18" charset="0"/>
                <a:ea typeface="黑体" panose="02010609060101010101" pitchFamily="2" charset="-122"/>
              </a:rPr>
              <a:t>Park</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1960</a:t>
            </a:r>
            <a:r>
              <a:rPr lang="zh-CN" altLang="en-US" sz="1800" dirty="0">
                <a:latin typeface="Times New Roman" panose="02020603050405020304" pitchFamily="18" charset="0"/>
                <a:ea typeface="黑体" panose="02010609060101010101" pitchFamily="2" charset="-122"/>
              </a:rPr>
              <a:t>）和爱泼斯坦（</a:t>
            </a:r>
            <a:r>
              <a:rPr lang="en-US" altLang="zh-CN" sz="1800" dirty="0">
                <a:latin typeface="Times New Roman" panose="02020603050405020304" pitchFamily="18" charset="0"/>
                <a:ea typeface="黑体" panose="02010609060101010101" pitchFamily="2" charset="-122"/>
              </a:rPr>
              <a:t>Epstein</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1960</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1961</a:t>
            </a:r>
            <a:r>
              <a:rPr lang="zh-CN" altLang="en-US" sz="1800" dirty="0">
                <a:latin typeface="Times New Roman" panose="02020603050405020304" pitchFamily="18" charset="0"/>
                <a:ea typeface="黑体" panose="02010609060101010101" pitchFamily="2" charset="-122"/>
              </a:rPr>
              <a:t>） </a:t>
            </a:r>
            <a:endParaRPr lang="zh-CN" altLang="en-US" sz="1800" dirty="0">
              <a:latin typeface="Times New Roman" panose="02020603050405020304" pitchFamily="18" charset="0"/>
              <a:ea typeface="黑体" panose="02010609060101010101" pitchFamily="2" charset="-122"/>
            </a:endParaRPr>
          </a:p>
        </p:txBody>
      </p:sp>
      <p:sp>
        <p:nvSpPr>
          <p:cNvPr id="11269" name="Text Box 5"/>
          <p:cNvSpPr txBox="1">
            <a:spLocks noChangeArrowheads="1"/>
          </p:cNvSpPr>
          <p:nvPr/>
        </p:nvSpPr>
        <p:spPr bwMode="auto">
          <a:xfrm>
            <a:off x="539750" y="685800"/>
            <a:ext cx="5688013" cy="523220"/>
          </a:xfrm>
          <a:prstGeom prst="rect">
            <a:avLst/>
          </a:prstGeom>
          <a:noFill/>
          <a:ln w="9525">
            <a:noFill/>
            <a:miter lim="800000"/>
          </a:ln>
          <a:effectLst/>
        </p:spPr>
        <p:txBody>
          <a:bodyPr>
            <a:spAutoFit/>
          </a:bodyPr>
          <a:lstStyle/>
          <a:p>
            <a:pPr>
              <a:spcBef>
                <a:spcPct val="50000"/>
              </a:spcBef>
            </a:pPr>
            <a:r>
              <a:rPr lang="zh-CN" altLang="en-US" sz="2800" dirty="0">
                <a:latin typeface="黑体" panose="02010609060101010101" pitchFamily="2" charset="-122"/>
                <a:ea typeface="黑体" panose="02010609060101010101" pitchFamily="2" charset="-122"/>
              </a:rPr>
              <a:t>光合作用中碳同位素的分馏模型</a:t>
            </a:r>
            <a:endParaRPr lang="zh-CN" altLang="en-US" sz="2800" dirty="0">
              <a:latin typeface="黑体" panose="02010609060101010101" pitchFamily="2" charset="-122"/>
              <a:ea typeface="黑体" panose="02010609060101010101" pitchFamily="2" charset="-122"/>
            </a:endParaRPr>
          </a:p>
        </p:txBody>
      </p:sp>
      <p:sp>
        <p:nvSpPr>
          <p:cNvPr id="11270" name="Text Box 6"/>
          <p:cNvSpPr txBox="1">
            <a:spLocks noChangeArrowheads="1"/>
          </p:cNvSpPr>
          <p:nvPr/>
        </p:nvSpPr>
        <p:spPr bwMode="auto">
          <a:xfrm>
            <a:off x="571472" y="1785926"/>
            <a:ext cx="7848600" cy="4121834"/>
          </a:xfrm>
          <a:prstGeom prst="rect">
            <a:avLst/>
          </a:prstGeom>
          <a:noFill/>
          <a:ln w="9525">
            <a:noFill/>
            <a:miter lim="800000"/>
          </a:ln>
          <a:effectLst/>
        </p:spPr>
        <p:txBody>
          <a:bodyPr>
            <a:spAutoFit/>
          </a:bodyPr>
          <a:lstStyle/>
          <a:p>
            <a:pPr marL="342900" indent="-342900" algn="just">
              <a:lnSpc>
                <a:spcPct val="110000"/>
              </a:lnSpc>
              <a:buClr>
                <a:srgbClr val="FF000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2" charset="-122"/>
              </a:rPr>
              <a:t>第一步：在光合作用期间，植物优先从大气中吸收质量较轻的</a:t>
            </a:r>
            <a:r>
              <a:rPr lang="en-US" altLang="zh-CN" sz="2400" baseline="30000" dirty="0">
                <a:latin typeface="Times New Roman" panose="02020603050405020304" pitchFamily="18" charset="0"/>
                <a:ea typeface="黑体" panose="02010609060101010101" pitchFamily="2" charset="-122"/>
              </a:rPr>
              <a:t>12</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，并溶解于细胞中。这一阶段分馏变化较大，主要取决于大气中</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的浓度。</a:t>
            </a:r>
            <a:endParaRPr lang="zh-CN" altLang="en-US" sz="2400" dirty="0">
              <a:latin typeface="Times New Roman" panose="02020603050405020304" pitchFamily="18" charset="0"/>
              <a:ea typeface="黑体" panose="02010609060101010101" pitchFamily="2" charset="-122"/>
            </a:endParaRPr>
          </a:p>
          <a:p>
            <a:pPr marL="342900" indent="-342900" algn="just">
              <a:lnSpc>
                <a:spcPct val="110000"/>
              </a:lnSpc>
              <a:buClr>
                <a:srgbClr val="FF0000"/>
              </a:buClr>
              <a:buFont typeface="Wingdings" panose="05000000000000000000" pitchFamily="2" charset="2"/>
              <a:buChar char="n"/>
            </a:pPr>
            <a:endParaRPr lang="zh-CN" altLang="en-US" sz="2400" dirty="0">
              <a:latin typeface="Times New Roman" panose="02020603050405020304" pitchFamily="18" charset="0"/>
              <a:ea typeface="黑体" panose="02010609060101010101" pitchFamily="2" charset="-122"/>
            </a:endParaRPr>
          </a:p>
          <a:p>
            <a:pPr marL="342900" indent="-342900" algn="just">
              <a:lnSpc>
                <a:spcPct val="110000"/>
              </a:lnSpc>
              <a:buClr>
                <a:srgbClr val="FF0000"/>
              </a:buClr>
              <a:buFont typeface="Wingdings" panose="05000000000000000000" pitchFamily="2" charset="2"/>
              <a:buChar char="n"/>
            </a:pPr>
            <a:r>
              <a:rPr lang="zh-CN" altLang="en-US" sz="2400" dirty="0">
                <a:latin typeface="Times New Roman" panose="02020603050405020304" pitchFamily="18" charset="0"/>
                <a:ea typeface="黑体" panose="02010609060101010101" pitchFamily="2" charset="-122"/>
              </a:rPr>
              <a:t>第二步：由于酶的作用，植物优先溶解含</a:t>
            </a:r>
            <a:r>
              <a:rPr lang="en-US" altLang="zh-CN" sz="2400" baseline="30000" dirty="0">
                <a:latin typeface="Times New Roman" panose="02020603050405020304" pitchFamily="18" charset="0"/>
                <a:ea typeface="黑体" panose="02010609060101010101" pitchFamily="2" charset="-122"/>
              </a:rPr>
              <a:t>12</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的</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，先把它转化为“磷酸甘油酯”。从而产生分馏，使</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在溶解的</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中富集。在分馏过程中，必然有一部分富含</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的溶解的</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从植物的根部或者叶面上排出，因而使植物富含</a:t>
            </a:r>
            <a:r>
              <a:rPr lang="en-US" altLang="zh-CN" sz="2400" baseline="30000" dirty="0">
                <a:latin typeface="Times New Roman" panose="02020603050405020304" pitchFamily="18" charset="0"/>
                <a:ea typeface="黑体" panose="02010609060101010101" pitchFamily="2" charset="-122"/>
              </a:rPr>
              <a:t>12</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。排出作用越有效，这一阶段的分馏就越大</a:t>
            </a:r>
            <a:r>
              <a:rPr lang="zh-CN" altLang="en-US" sz="2400" dirty="0" smtClean="0">
                <a:latin typeface="Times New Roman" panose="02020603050405020304" pitchFamily="18" charset="0"/>
                <a:ea typeface="黑体" panose="02010609060101010101" pitchFamily="2" charset="-122"/>
              </a:rPr>
              <a:t>。</a:t>
            </a:r>
            <a:endParaRPr lang="zh-CN" altLang="en-US" sz="2400" dirty="0" smtClean="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Text Box 4"/>
          <p:cNvSpPr txBox="1">
            <a:spLocks noChangeArrowheads="1"/>
          </p:cNvSpPr>
          <p:nvPr/>
        </p:nvSpPr>
        <p:spPr bwMode="auto">
          <a:xfrm>
            <a:off x="357158" y="571480"/>
            <a:ext cx="7704138" cy="523220"/>
          </a:xfrm>
          <a:prstGeom prst="rect">
            <a:avLst/>
          </a:prstGeom>
          <a:noFill/>
          <a:ln w="9525">
            <a:noFill/>
            <a:miter lim="800000"/>
          </a:ln>
          <a:effectLst/>
        </p:spPr>
        <p:txBody>
          <a:bodyPr>
            <a:spAutoFit/>
          </a:bodyPr>
          <a:lstStyle/>
          <a:p>
            <a:pPr>
              <a:spcBef>
                <a:spcPct val="50000"/>
              </a:spcBef>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细</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菌氧化－还原作用过程中的碳同位素分馏 </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2294" name="Text Box 6"/>
          <p:cNvSpPr txBox="1">
            <a:spLocks noChangeArrowheads="1"/>
          </p:cNvSpPr>
          <p:nvPr/>
        </p:nvSpPr>
        <p:spPr bwMode="auto">
          <a:xfrm>
            <a:off x="611188" y="1743075"/>
            <a:ext cx="7848600" cy="4523105"/>
          </a:xfrm>
          <a:prstGeom prst="rect">
            <a:avLst/>
          </a:prstGeom>
          <a:noFill/>
          <a:ln w="9525">
            <a:noFill/>
            <a:miter lim="800000"/>
          </a:ln>
          <a:effectLst/>
        </p:spPr>
        <p:txBody>
          <a:bodyPr>
            <a:spAutoFit/>
          </a:bodyPr>
          <a:lstStyle/>
          <a:p>
            <a:pPr>
              <a:lnSpc>
                <a:spcPct val="150000"/>
              </a:lnSpc>
            </a:pPr>
            <a:r>
              <a:rPr lang="zh-CN" altLang="en-US" sz="2400" dirty="0" smtClean="0">
                <a:latin typeface="Times New Roman" panose="02020603050405020304" pitchFamily="18" charset="0"/>
                <a:ea typeface="黑体" panose="02010609060101010101" pitchFamily="2" charset="-122"/>
              </a:rPr>
              <a:t>底</a:t>
            </a:r>
            <a:r>
              <a:rPr lang="zh-CN" altLang="en-US" sz="2400" dirty="0">
                <a:latin typeface="Times New Roman" panose="02020603050405020304" pitchFamily="18" charset="0"/>
                <a:ea typeface="黑体" panose="02010609060101010101" pitchFamily="2" charset="-122"/>
              </a:rPr>
              <a:t>部淤泥中</a:t>
            </a:r>
            <a:r>
              <a:rPr lang="zh-CN" altLang="en-US" sz="2400" dirty="0">
                <a:solidFill>
                  <a:srgbClr val="FF0000"/>
                </a:solidFill>
                <a:latin typeface="Times New Roman" panose="02020603050405020304" pitchFamily="18" charset="0"/>
                <a:ea typeface="黑体" panose="02010609060101010101" pitchFamily="2" charset="-122"/>
              </a:rPr>
              <a:t>厌氧菌</a:t>
            </a:r>
            <a:r>
              <a:rPr lang="zh-CN" altLang="en-US" sz="2400" dirty="0">
                <a:latin typeface="Times New Roman" panose="02020603050405020304" pitchFamily="18" charset="0"/>
                <a:ea typeface="黑体" panose="02010609060101010101" pitchFamily="2" charset="-122"/>
              </a:rPr>
              <a:t>还原有机</a:t>
            </a:r>
            <a:r>
              <a:rPr lang="zh-CN" altLang="en-US" sz="2400" dirty="0" smtClean="0">
                <a:latin typeface="Times New Roman" panose="02020603050405020304" pitchFamily="18" charset="0"/>
                <a:ea typeface="黑体" panose="02010609060101010101" pitchFamily="2" charset="-122"/>
              </a:rPr>
              <a:t>物生</a:t>
            </a:r>
            <a:r>
              <a:rPr lang="zh-CN" altLang="en-US" sz="2400" dirty="0">
                <a:latin typeface="Times New Roman" panose="02020603050405020304" pitchFamily="18" charset="0"/>
                <a:ea typeface="黑体" panose="02010609060101010101" pitchFamily="2" charset="-122"/>
              </a:rPr>
              <a:t>成的</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值很低</a:t>
            </a:r>
            <a:r>
              <a:rPr lang="zh-CN" altLang="en-US" sz="2400" dirty="0" smtClean="0">
                <a:latin typeface="Times New Roman" panose="02020603050405020304" pitchFamily="18" charset="0"/>
                <a:ea typeface="黑体" panose="02010609060101010101" pitchFamily="2" charset="-122"/>
              </a:rPr>
              <a:t>。</a:t>
            </a:r>
            <a:r>
              <a:rPr lang="en-US" altLang="zh-CN" sz="2400" dirty="0" err="1" smtClean="0">
                <a:latin typeface="Times New Roman" panose="02020603050405020304" pitchFamily="18" charset="0"/>
                <a:ea typeface="黑体" panose="02010609060101010101" pitchFamily="2" charset="-122"/>
              </a:rPr>
              <a:t>Rosenfielcl</a:t>
            </a:r>
            <a:r>
              <a:rPr lang="zh-CN" altLang="en-US" sz="2400" dirty="0">
                <a:latin typeface="Times New Roman" panose="02020603050405020304" pitchFamily="18" charset="0"/>
                <a:ea typeface="黑体" panose="02010609060101010101" pitchFamily="2" charset="-122"/>
              </a:rPr>
              <a:t>等（</a:t>
            </a:r>
            <a:r>
              <a:rPr lang="en-US" altLang="zh-CN" sz="2400" dirty="0">
                <a:latin typeface="Times New Roman" panose="02020603050405020304" pitchFamily="18" charset="0"/>
                <a:ea typeface="黑体" panose="02010609060101010101" pitchFamily="2" charset="-122"/>
              </a:rPr>
              <a:t>1959</a:t>
            </a:r>
            <a:r>
              <a:rPr lang="zh-CN" altLang="en-US" sz="2400" dirty="0" smtClean="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当原始有机物的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为</a:t>
            </a:r>
            <a:r>
              <a:rPr lang="en-US" altLang="zh-CN" sz="2400" dirty="0">
                <a:solidFill>
                  <a:srgbClr val="FF0000"/>
                </a:solidFill>
                <a:latin typeface="Times New Roman" panose="02020603050405020304" pitchFamily="18" charset="0"/>
                <a:ea typeface="黑体" panose="02010609060101010101" pitchFamily="2" charset="-122"/>
              </a:rPr>
              <a:t>-25‰</a:t>
            </a:r>
            <a:r>
              <a:rPr lang="zh-CN" altLang="en-US" sz="2400" dirty="0">
                <a:latin typeface="Times New Roman" panose="02020603050405020304" pitchFamily="18" charset="0"/>
                <a:ea typeface="黑体" panose="02010609060101010101" pitchFamily="2" charset="-122"/>
              </a:rPr>
              <a:t>，温度低于</a:t>
            </a:r>
            <a:r>
              <a:rPr lang="en-US" altLang="zh-CN" sz="2400" dirty="0">
                <a:latin typeface="Times New Roman" panose="02020603050405020304" pitchFamily="18" charset="0"/>
                <a:ea typeface="黑体" panose="02010609060101010101" pitchFamily="2" charset="-122"/>
              </a:rPr>
              <a:t>100℃</a:t>
            </a:r>
            <a:r>
              <a:rPr lang="zh-CN" altLang="en-US" sz="2400" dirty="0">
                <a:latin typeface="Times New Roman" panose="02020603050405020304" pitchFamily="18" charset="0"/>
                <a:ea typeface="黑体" panose="02010609060101010101" pitchFamily="2" charset="-122"/>
              </a:rPr>
              <a:t>时，细菌还原产生的</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值为</a:t>
            </a:r>
            <a:r>
              <a:rPr lang="en-US" altLang="zh-CN" sz="2400" dirty="0">
                <a:solidFill>
                  <a:srgbClr val="FF0000"/>
                </a:solidFill>
                <a:latin typeface="Times New Roman" panose="02020603050405020304" pitchFamily="18" charset="0"/>
                <a:ea typeface="黑体" panose="02010609060101010101" pitchFamily="2" charset="-122"/>
              </a:rPr>
              <a:t>-60‰</a:t>
            </a:r>
            <a:r>
              <a:rPr lang="zh-CN" altLang="en-US" sz="2400" dirty="0">
                <a:solidFill>
                  <a:srgbClr val="FF0000"/>
                </a:solidFill>
                <a:latin typeface="Times New Roman" panose="02020603050405020304" pitchFamily="18" charset="0"/>
                <a:ea typeface="黑体" panose="02010609060101010101" pitchFamily="2" charset="-122"/>
              </a:rPr>
              <a:t>～</a:t>
            </a:r>
            <a:r>
              <a:rPr lang="en-US" altLang="zh-CN" sz="2400" dirty="0">
                <a:solidFill>
                  <a:srgbClr val="FF0000"/>
                </a:solidFill>
                <a:latin typeface="Times New Roman" panose="02020603050405020304" pitchFamily="18" charset="0"/>
                <a:ea typeface="黑体" panose="02010609060101010101" pitchFamily="2" charset="-122"/>
              </a:rPr>
              <a:t>-80</a:t>
            </a:r>
            <a:r>
              <a:rPr lang="en-US" altLang="zh-CN" sz="2400" dirty="0" smtClean="0">
                <a:solidFill>
                  <a:srgbClr val="FF0000"/>
                </a:solidFill>
                <a:latin typeface="Times New Roman" panose="02020603050405020304" pitchFamily="18" charset="0"/>
                <a:ea typeface="黑体" panose="02010609060101010101" pitchFamily="2" charset="-122"/>
              </a:rPr>
              <a:t>‰</a:t>
            </a:r>
            <a:r>
              <a:rPr lang="zh-CN" altLang="en-US" sz="2400" dirty="0" smtClean="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海洋浮游生物的固碳作用比海水中的</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低，其值为</a:t>
            </a:r>
            <a:r>
              <a:rPr lang="en-US" altLang="zh-CN" sz="2400" dirty="0">
                <a:latin typeface="Times New Roman" panose="02020603050405020304" pitchFamily="18" charset="0"/>
                <a:ea typeface="黑体" panose="02010609060101010101" pitchFamily="2" charset="-122"/>
              </a:rPr>
              <a:t>-17‰</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-13‰</a:t>
            </a:r>
            <a:r>
              <a:rPr lang="zh-CN" altLang="en-US" sz="2400" dirty="0">
                <a:latin typeface="Times New Roman" panose="02020603050405020304" pitchFamily="18" charset="0"/>
                <a:ea typeface="黑体" panose="02010609060101010101" pitchFamily="2" charset="-122"/>
              </a:rPr>
              <a:t>，环境温度越低，其</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值就越小。</a:t>
            </a:r>
            <a:endParaRPr lang="zh-CN" altLang="en-US" sz="2400" dirty="0">
              <a:latin typeface="Times New Roman" panose="02020603050405020304" pitchFamily="18" charset="0"/>
              <a:ea typeface="黑体" panose="02010609060101010101" pitchFamily="2" charset="-122"/>
            </a:endParaRPr>
          </a:p>
          <a:p>
            <a:pPr>
              <a:lnSpc>
                <a:spcPct val="150000"/>
              </a:lnSpc>
            </a:pPr>
            <a:r>
              <a:rPr lang="zh-CN" altLang="en-US" sz="2400" dirty="0">
                <a:latin typeface="Times New Roman" panose="02020603050405020304" pitchFamily="18" charset="0"/>
                <a:ea typeface="黑体" panose="02010609060101010101" pitchFamily="2" charset="-122"/>
              </a:rPr>
              <a:t>细菌的氧化作用同样可使</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值发生变化，</a:t>
            </a:r>
            <a:r>
              <a:rPr lang="zh-CN" altLang="en-US" sz="2400" dirty="0">
                <a:solidFill>
                  <a:srgbClr val="FF0000"/>
                </a:solidFill>
                <a:latin typeface="Times New Roman" panose="02020603050405020304" pitchFamily="18" charset="0"/>
                <a:ea typeface="黑体" panose="02010609060101010101" pitchFamily="2" charset="-122"/>
              </a:rPr>
              <a:t>生成物的</a:t>
            </a:r>
            <a:r>
              <a:rPr lang="en-US" altLang="zh-CN" sz="2400" dirty="0">
                <a:solidFill>
                  <a:srgbClr val="FF0000"/>
                </a:solidFill>
                <a:latin typeface="Times New Roman" panose="02020603050405020304" pitchFamily="18" charset="0"/>
                <a:ea typeface="黑体" panose="02010609060101010101" pitchFamily="2" charset="-122"/>
              </a:rPr>
              <a:t>CO</a:t>
            </a:r>
            <a:r>
              <a:rPr lang="en-US" altLang="zh-CN" sz="2400" baseline="-25000" dirty="0">
                <a:solidFill>
                  <a:srgbClr val="FF0000"/>
                </a:solidFill>
                <a:latin typeface="Times New Roman" panose="02020603050405020304" pitchFamily="18" charset="0"/>
                <a:ea typeface="黑体" panose="02010609060101010101" pitchFamily="2" charset="-122"/>
              </a:rPr>
              <a:t>2</a:t>
            </a:r>
            <a:r>
              <a:rPr lang="zh-CN" altLang="en-US" sz="2400" dirty="0">
                <a:solidFill>
                  <a:srgbClr val="FF0000"/>
                </a:solidFill>
                <a:latin typeface="Times New Roman" panose="02020603050405020304" pitchFamily="18" charset="0"/>
                <a:ea typeface="黑体" panose="02010609060101010101" pitchFamily="2" charset="-122"/>
              </a:rPr>
              <a:t>优先富集</a:t>
            </a:r>
            <a:r>
              <a:rPr lang="en-US" altLang="zh-CN" sz="2400" baseline="30000" dirty="0" smtClean="0">
                <a:solidFill>
                  <a:srgbClr val="FF0000"/>
                </a:solidFill>
                <a:latin typeface="Times New Roman" panose="02020603050405020304" pitchFamily="18" charset="0"/>
                <a:ea typeface="黑体" panose="02010609060101010101" pitchFamily="2" charset="-122"/>
              </a:rPr>
              <a:t>12</a:t>
            </a:r>
            <a:r>
              <a:rPr lang="en-US" altLang="zh-CN" sz="2400" dirty="0" smtClean="0">
                <a:solidFill>
                  <a:srgbClr val="FF0000"/>
                </a:solidFill>
                <a:latin typeface="Times New Roman" panose="02020603050405020304" pitchFamily="18" charset="0"/>
                <a:ea typeface="黑体" panose="02010609060101010101" pitchFamily="2" charset="-122"/>
              </a:rPr>
              <a:t>C</a:t>
            </a:r>
            <a:r>
              <a:rPr lang="zh-CN" altLang="en-US" sz="2400" dirty="0" smtClean="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Text Box 4"/>
          <p:cNvSpPr txBox="1">
            <a:spLocks noChangeArrowheads="1"/>
          </p:cNvSpPr>
          <p:nvPr/>
        </p:nvSpPr>
        <p:spPr bwMode="auto">
          <a:xfrm>
            <a:off x="285720" y="714356"/>
            <a:ext cx="7848600" cy="954107"/>
          </a:xfrm>
          <a:prstGeom prst="rect">
            <a:avLst/>
          </a:prstGeom>
          <a:noFill/>
          <a:ln w="9525" algn="ctr">
            <a:noFill/>
            <a:miter lim="800000"/>
          </a:ln>
          <a:effectLst/>
        </p:spPr>
        <p:txBody>
          <a:bodyPr>
            <a:spAutoFit/>
          </a:bodyPr>
          <a:lstStyle/>
          <a:p>
            <a:pPr>
              <a:spcBef>
                <a:spcPct val="50000"/>
              </a:spcBef>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(3)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水溶液中</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的沉淀速度对碳同位素分馏的影响</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3317" name="Text Box 5"/>
          <p:cNvSpPr txBox="1">
            <a:spLocks noChangeArrowheads="1"/>
          </p:cNvSpPr>
          <p:nvPr/>
        </p:nvSpPr>
        <p:spPr bwMode="auto">
          <a:xfrm>
            <a:off x="684213" y="2012950"/>
            <a:ext cx="7632700" cy="3859518"/>
          </a:xfrm>
          <a:prstGeom prst="rect">
            <a:avLst/>
          </a:prstGeom>
          <a:noFill/>
          <a:ln w="9525">
            <a:noFill/>
            <a:miter lim="800000"/>
          </a:ln>
          <a:effectLst/>
        </p:spPr>
        <p:txBody>
          <a:bodyPr>
            <a:spAutoFit/>
          </a:bodyPr>
          <a:lstStyle/>
          <a:p>
            <a:pPr>
              <a:lnSpc>
                <a:spcPct val="160000"/>
              </a:lnSpc>
              <a:buFont typeface="Wingdings" panose="05000000000000000000" pitchFamily="2" charset="2"/>
              <a:buChar char="Ø"/>
            </a:pPr>
            <a:r>
              <a:rPr lang="zh-CN" altLang="en-US" sz="2400" dirty="0">
                <a:latin typeface="Times New Roman" panose="02020603050405020304" pitchFamily="18" charset="0"/>
                <a:ea typeface="黑体" panose="02010609060101010101" pitchFamily="2" charset="-122"/>
              </a:rPr>
              <a:t>在常温下，</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和</a:t>
            </a:r>
            <a:r>
              <a:rPr lang="en-US" altLang="zh-CN" sz="2400" dirty="0">
                <a:latin typeface="Times New Roman" panose="02020603050405020304" pitchFamily="18" charset="0"/>
                <a:ea typeface="黑体" panose="02010609060101010101" pitchFamily="2" charset="-122"/>
              </a:rPr>
              <a:t>CaCO</a:t>
            </a:r>
            <a:r>
              <a:rPr lang="en-US" altLang="zh-CN" sz="2400" baseline="-25000" dirty="0">
                <a:latin typeface="Times New Roman" panose="02020603050405020304" pitchFamily="18" charset="0"/>
                <a:ea typeface="黑体" panose="02010609060101010101" pitchFamily="2" charset="-122"/>
              </a:rPr>
              <a:t>3</a:t>
            </a:r>
            <a:r>
              <a:rPr lang="zh-CN" altLang="en-US" sz="2400" dirty="0">
                <a:latin typeface="Times New Roman" panose="02020603050405020304" pitchFamily="18" charset="0"/>
                <a:ea typeface="黑体" panose="02010609060101010101" pitchFamily="2" charset="-122"/>
              </a:rPr>
              <a:t>之间的碳同位素的平衡分馏值</a:t>
            </a:r>
            <a:r>
              <a:rPr lang="en-US" altLang="zh-CN" sz="2400" dirty="0">
                <a:latin typeface="Times New Roman" panose="02020603050405020304" pitchFamily="18" charset="0"/>
                <a:ea typeface="黑体" panose="02010609060101010101" pitchFamily="2" charset="-122"/>
              </a:rPr>
              <a:t>10</a:t>
            </a:r>
            <a:r>
              <a:rPr lang="en-US" altLang="zh-CN" sz="2400" baseline="30000" dirty="0">
                <a:latin typeface="Times New Roman" panose="02020603050405020304" pitchFamily="18" charset="0"/>
                <a:ea typeface="黑体" panose="02010609060101010101" pitchFamily="2" charset="-122"/>
              </a:rPr>
              <a:t>3</a:t>
            </a:r>
            <a:r>
              <a:rPr lang="en-US" altLang="zh-CN" sz="2400" dirty="0">
                <a:latin typeface="Times New Roman" panose="02020603050405020304" pitchFamily="18" charset="0"/>
                <a:ea typeface="黑体" panose="02010609060101010101" pitchFamily="2" charset="-122"/>
              </a:rPr>
              <a:t>lnα</a:t>
            </a:r>
            <a:r>
              <a:rPr lang="zh-CN" altLang="en-US" sz="2400" dirty="0">
                <a:latin typeface="Times New Roman" panose="02020603050405020304" pitchFamily="18" charset="0"/>
                <a:ea typeface="黑体" panose="02010609060101010101" pitchFamily="2" charset="-122"/>
              </a:rPr>
              <a:t>为（</a:t>
            </a:r>
            <a:r>
              <a:rPr lang="en-US" altLang="zh-CN" sz="2400" dirty="0">
                <a:latin typeface="Times New Roman" panose="02020603050405020304" pitchFamily="18" charset="0"/>
                <a:ea typeface="黑体" panose="02010609060101010101" pitchFamily="2" charset="-122"/>
              </a:rPr>
              <a:t>-2.8±0.5</a:t>
            </a:r>
            <a:r>
              <a:rPr lang="zh-CN" altLang="en-US" sz="2400" dirty="0">
                <a:latin typeface="Times New Roman" panose="02020603050405020304" pitchFamily="18" charset="0"/>
                <a:ea typeface="黑体" panose="02010609060101010101" pitchFamily="2" charset="-122"/>
              </a:rPr>
              <a:t>）</a:t>
            </a:r>
            <a:r>
              <a:rPr lang="en-US" altLang="zh-CN" sz="2400" dirty="0" smtClean="0">
                <a:latin typeface="Times New Roman" panose="02020603050405020304" pitchFamily="18" charset="0"/>
                <a:ea typeface="黑体" panose="02010609060101010101" pitchFamily="2" charset="-122"/>
              </a:rPr>
              <a:t>‰</a:t>
            </a:r>
            <a:r>
              <a:rPr lang="zh-CN" altLang="en-US" sz="2400" dirty="0" smtClean="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a:p>
            <a:pPr>
              <a:lnSpc>
                <a:spcPct val="160000"/>
              </a:lnSpc>
            </a:pPr>
            <a:endParaRPr lang="zh-CN" altLang="en-US" sz="900" dirty="0">
              <a:latin typeface="Times New Roman" panose="02020603050405020304" pitchFamily="18" charset="0"/>
              <a:ea typeface="黑体" panose="02010609060101010101" pitchFamily="2" charset="-122"/>
            </a:endParaRPr>
          </a:p>
          <a:p>
            <a:pPr>
              <a:lnSpc>
                <a:spcPct val="160000"/>
              </a:lnSpc>
              <a:buFont typeface="Wingdings" panose="05000000000000000000" pitchFamily="2" charset="2"/>
              <a:buChar char="Ø"/>
            </a:pPr>
            <a:r>
              <a:rPr lang="zh-CN" altLang="en-US" sz="2400" dirty="0">
                <a:latin typeface="Times New Roman" panose="02020603050405020304" pitchFamily="18" charset="0"/>
                <a:ea typeface="黑体" panose="02010609060101010101" pitchFamily="2" charset="-122"/>
              </a:rPr>
              <a:t>据特纳（</a:t>
            </a:r>
            <a:r>
              <a:rPr lang="en-US" altLang="zh-CN" sz="2400" dirty="0">
                <a:latin typeface="Times New Roman" panose="02020603050405020304" pitchFamily="18" charset="0"/>
                <a:ea typeface="黑体" panose="02010609060101010101" pitchFamily="2" charset="-122"/>
              </a:rPr>
              <a:t>Turner</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1982</a:t>
            </a:r>
            <a:r>
              <a:rPr lang="zh-CN" altLang="en-US" sz="2400" dirty="0">
                <a:latin typeface="Times New Roman" panose="02020603050405020304" pitchFamily="18" charset="0"/>
                <a:ea typeface="黑体" panose="02010609060101010101" pitchFamily="2" charset="-122"/>
              </a:rPr>
              <a:t>）的实验结果，当</a:t>
            </a:r>
            <a:r>
              <a:rPr lang="en-US" altLang="zh-CN" sz="2400" dirty="0">
                <a:latin typeface="Times New Roman" panose="02020603050405020304" pitchFamily="18" charset="0"/>
                <a:ea typeface="黑体" panose="02010609060101010101" pitchFamily="2" charset="-122"/>
              </a:rPr>
              <a:t>CaCO</a:t>
            </a:r>
            <a:r>
              <a:rPr lang="en-US" altLang="zh-CN" sz="2400" baseline="-25000" dirty="0">
                <a:latin typeface="Times New Roman" panose="02020603050405020304" pitchFamily="18" charset="0"/>
                <a:ea typeface="黑体" panose="02010609060101010101" pitchFamily="2" charset="-122"/>
              </a:rPr>
              <a:t>3</a:t>
            </a:r>
            <a:r>
              <a:rPr lang="zh-CN" altLang="en-US" sz="2400" dirty="0">
                <a:latin typeface="Times New Roman" panose="02020603050405020304" pitchFamily="18" charset="0"/>
                <a:ea typeface="黑体" panose="02010609060101010101" pitchFamily="2" charset="-122"/>
              </a:rPr>
              <a:t>的沉淀</a:t>
            </a:r>
            <a:r>
              <a:rPr lang="zh-CN" altLang="en-US" sz="2400" dirty="0">
                <a:solidFill>
                  <a:srgbClr val="FF0000"/>
                </a:solidFill>
                <a:latin typeface="Times New Roman" panose="02020603050405020304" pitchFamily="18" charset="0"/>
                <a:ea typeface="黑体" panose="02010609060101010101" pitchFamily="2" charset="-122"/>
              </a:rPr>
              <a:t>速度小于</a:t>
            </a:r>
            <a:r>
              <a:rPr lang="en-US" altLang="zh-CN" sz="2400" dirty="0">
                <a:latin typeface="Times New Roman" panose="02020603050405020304" pitchFamily="18" charset="0"/>
                <a:ea typeface="黑体" panose="02010609060101010101" pitchFamily="2" charset="-122"/>
              </a:rPr>
              <a:t>40mol/min</a:t>
            </a:r>
            <a:r>
              <a:rPr lang="zh-CN" altLang="en-US" sz="2400" dirty="0">
                <a:latin typeface="Times New Roman" panose="02020603050405020304" pitchFamily="18" charset="0"/>
                <a:ea typeface="黑体" panose="02010609060101010101" pitchFamily="2" charset="-122"/>
              </a:rPr>
              <a:t>时，</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CaCO</a:t>
            </a:r>
            <a:r>
              <a:rPr lang="en-US" altLang="zh-CN" sz="2400" baseline="-25000" dirty="0">
                <a:latin typeface="Times New Roman" panose="02020603050405020304" pitchFamily="18" charset="0"/>
                <a:ea typeface="黑体" panose="02010609060101010101" pitchFamily="2" charset="-122"/>
              </a:rPr>
              <a:t>3</a:t>
            </a:r>
            <a:r>
              <a:rPr lang="zh-CN" altLang="en-US" sz="2400" dirty="0">
                <a:latin typeface="Times New Roman" panose="02020603050405020304" pitchFamily="18" charset="0"/>
                <a:ea typeface="黑体" panose="02010609060101010101" pitchFamily="2" charset="-122"/>
              </a:rPr>
              <a:t>之间的</a:t>
            </a:r>
            <a:r>
              <a:rPr lang="zh-CN" altLang="en-US" sz="2400" dirty="0">
                <a:solidFill>
                  <a:srgbClr val="FF0000"/>
                </a:solidFill>
                <a:latin typeface="Times New Roman" panose="02020603050405020304" pitchFamily="18" charset="0"/>
                <a:ea typeface="黑体" panose="02010609060101010101" pitchFamily="2" charset="-122"/>
              </a:rPr>
              <a:t>分馏非常明显</a:t>
            </a:r>
            <a:r>
              <a:rPr lang="zh-CN" altLang="en-US" sz="2400" dirty="0">
                <a:latin typeface="Times New Roman" panose="02020603050405020304" pitchFamily="18" charset="0"/>
                <a:ea typeface="黑体" panose="02010609060101010101" pitchFamily="2" charset="-122"/>
              </a:rPr>
              <a:t>；当</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 </a:t>
            </a:r>
            <a:r>
              <a:rPr lang="en-US" altLang="zh-CN" sz="2400" dirty="0">
                <a:latin typeface="Times New Roman" panose="02020603050405020304" pitchFamily="18" charset="0"/>
                <a:ea typeface="黑体" panose="02010609060101010101" pitchFamily="2" charset="-122"/>
              </a:rPr>
              <a:t>CaCO</a:t>
            </a:r>
            <a:r>
              <a:rPr lang="en-US" altLang="zh-CN" sz="2400" baseline="-25000" dirty="0">
                <a:latin typeface="Times New Roman" panose="02020603050405020304" pitchFamily="18" charset="0"/>
                <a:ea typeface="黑体" panose="02010609060101010101" pitchFamily="2" charset="-122"/>
              </a:rPr>
              <a:t>3</a:t>
            </a:r>
            <a:r>
              <a:rPr lang="zh-CN" altLang="en-US" sz="2400" dirty="0">
                <a:latin typeface="Times New Roman" panose="02020603050405020304" pitchFamily="18" charset="0"/>
                <a:ea typeface="黑体" panose="02010609060101010101" pitchFamily="2" charset="-122"/>
              </a:rPr>
              <a:t>的沉淀</a:t>
            </a:r>
            <a:r>
              <a:rPr lang="zh-CN" altLang="en-US" sz="2400" dirty="0">
                <a:solidFill>
                  <a:srgbClr val="FF0000"/>
                </a:solidFill>
                <a:latin typeface="Times New Roman" panose="02020603050405020304" pitchFamily="18" charset="0"/>
                <a:ea typeface="黑体" panose="02010609060101010101" pitchFamily="2" charset="-122"/>
              </a:rPr>
              <a:t>速度高</a:t>
            </a:r>
            <a:r>
              <a:rPr lang="zh-CN" altLang="en-US" sz="2400" dirty="0">
                <a:latin typeface="Times New Roman" panose="02020603050405020304" pitchFamily="18" charset="0"/>
                <a:ea typeface="黑体" panose="02010609060101010101" pitchFamily="2" charset="-122"/>
              </a:rPr>
              <a:t>于</a:t>
            </a:r>
            <a:r>
              <a:rPr lang="en-US" altLang="zh-CN" sz="2400" dirty="0">
                <a:latin typeface="Times New Roman" panose="02020603050405020304" pitchFamily="18" charset="0"/>
                <a:ea typeface="黑体" panose="02010609060101010101" pitchFamily="2" charset="-122"/>
              </a:rPr>
              <a:t>40mol/min</a:t>
            </a:r>
            <a:r>
              <a:rPr lang="zh-CN" altLang="en-US" sz="2400" dirty="0">
                <a:latin typeface="Times New Roman" panose="02020603050405020304" pitchFamily="18" charset="0"/>
                <a:ea typeface="黑体" panose="02010609060101010101" pitchFamily="2" charset="-122"/>
              </a:rPr>
              <a:t>时，它们之间的同位素分馏</a:t>
            </a:r>
            <a:r>
              <a:rPr lang="zh-CN" altLang="en-US" sz="2400" dirty="0">
                <a:solidFill>
                  <a:srgbClr val="FF0000"/>
                </a:solidFill>
                <a:latin typeface="Times New Roman" panose="02020603050405020304" pitchFamily="18" charset="0"/>
                <a:ea typeface="黑体" panose="02010609060101010101" pitchFamily="2" charset="-122"/>
              </a:rPr>
              <a:t>不明显</a:t>
            </a:r>
            <a:r>
              <a:rPr lang="zh-CN" altLang="en-US" sz="2400" dirty="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p:cNvSpPr>
            <a:spLocks noChangeArrowheads="1"/>
          </p:cNvSpPr>
          <p:nvPr/>
        </p:nvSpPr>
        <p:spPr bwMode="auto">
          <a:xfrm>
            <a:off x="611188" y="3763963"/>
            <a:ext cx="5853112" cy="523220"/>
          </a:xfrm>
          <a:prstGeom prst="rect">
            <a:avLst/>
          </a:prstGeom>
          <a:noFill/>
          <a:ln w="9525" algn="ctr">
            <a:noFill/>
            <a:miter lim="800000"/>
          </a:ln>
          <a:effectLst/>
        </p:spPr>
        <p:txBody>
          <a:bodyPr>
            <a:spAutoFit/>
          </a:bodyPr>
          <a:lstStyle/>
          <a:p>
            <a:pPr>
              <a:spcBef>
                <a:spcPct val="50000"/>
              </a:spcBef>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(5) </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扩散作用引起的碳同位素分馏</a:t>
            </a:r>
            <a:endParaRPr lang="zh-CN" altLang="en-US"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4341" name="Rectangle 5"/>
          <p:cNvSpPr>
            <a:spLocks noChangeArrowheads="1"/>
          </p:cNvSpPr>
          <p:nvPr/>
        </p:nvSpPr>
        <p:spPr bwMode="auto">
          <a:xfrm>
            <a:off x="684213" y="4448175"/>
            <a:ext cx="7775575" cy="1887376"/>
          </a:xfrm>
          <a:prstGeom prst="rect">
            <a:avLst/>
          </a:prstGeom>
          <a:noFill/>
          <a:ln w="9525" algn="ctr">
            <a:noFill/>
            <a:miter lim="800000"/>
          </a:ln>
          <a:effectLst/>
        </p:spPr>
        <p:txBody>
          <a:bodyPr>
            <a:spAutoFit/>
          </a:bodyPr>
          <a:lstStyle/>
          <a:p>
            <a:pPr>
              <a:lnSpc>
                <a:spcPct val="170000"/>
              </a:lnSpc>
              <a:spcBef>
                <a:spcPct val="50000"/>
              </a:spcBef>
            </a:pPr>
            <a:r>
              <a:rPr lang="zh-CN" altLang="en-US" sz="2400" dirty="0" smtClean="0">
                <a:latin typeface="Times New Roman" panose="02020603050405020304" pitchFamily="18" charset="0"/>
                <a:ea typeface="黑体" panose="02010609060101010101" pitchFamily="2" charset="-122"/>
              </a:rPr>
              <a:t>甲</a:t>
            </a:r>
            <a:r>
              <a:rPr lang="zh-CN" altLang="en-US" sz="2400" dirty="0">
                <a:latin typeface="Times New Roman" panose="02020603050405020304" pitchFamily="18" charset="0"/>
                <a:ea typeface="黑体" panose="02010609060101010101" pitchFamily="2" charset="-122"/>
              </a:rPr>
              <a:t>烷和其它轻的碳氢化合物在迁移时将产生同位</a:t>
            </a:r>
            <a:r>
              <a:rPr lang="zh-CN" altLang="en-US" sz="2400" dirty="0" smtClean="0">
                <a:latin typeface="Times New Roman" panose="02020603050405020304" pitchFamily="18" charset="0"/>
                <a:ea typeface="黑体" panose="02010609060101010101" pitchFamily="2" charset="-122"/>
              </a:rPr>
              <a:t>素动力分</a:t>
            </a:r>
            <a:r>
              <a:rPr lang="zh-CN" altLang="en-US" sz="2400" dirty="0">
                <a:latin typeface="Times New Roman" panose="02020603050405020304" pitchFamily="18" charset="0"/>
                <a:ea typeface="黑体" panose="02010609060101010101" pitchFamily="2" charset="-122"/>
              </a:rPr>
              <a:t>馏</a:t>
            </a:r>
            <a:r>
              <a:rPr lang="zh-CN" altLang="en-US" sz="2400" dirty="0" smtClean="0">
                <a:latin typeface="Times New Roman" panose="02020603050405020304" pitchFamily="18" charset="0"/>
                <a:ea typeface="黑体" panose="02010609060101010101" pitchFamily="2" charset="-122"/>
              </a:rPr>
              <a:t>。吸</a:t>
            </a:r>
            <a:r>
              <a:rPr lang="zh-CN" altLang="en-US" sz="2400" dirty="0">
                <a:latin typeface="Times New Roman" panose="02020603050405020304" pitchFamily="18" charset="0"/>
                <a:ea typeface="黑体" panose="02010609060101010101" pitchFamily="2" charset="-122"/>
              </a:rPr>
              <a:t>附和解吸现象对甲烷和有关物质的碳同位素组成也有影响。</a:t>
            </a:r>
            <a:endParaRPr lang="zh-CN" altLang="en-US" sz="2400" dirty="0">
              <a:latin typeface="Times New Roman" panose="02020603050405020304" pitchFamily="18" charset="0"/>
              <a:ea typeface="黑体" panose="02010609060101010101" pitchFamily="2" charset="-122"/>
            </a:endParaRPr>
          </a:p>
        </p:txBody>
      </p:sp>
      <p:sp>
        <p:nvSpPr>
          <p:cNvPr id="14342" name="Text Box 6"/>
          <p:cNvSpPr txBox="1">
            <a:spLocks noChangeArrowheads="1"/>
          </p:cNvSpPr>
          <p:nvPr/>
        </p:nvSpPr>
        <p:spPr bwMode="auto">
          <a:xfrm>
            <a:off x="539750" y="668338"/>
            <a:ext cx="7488238" cy="523220"/>
          </a:xfrm>
          <a:prstGeom prst="rect">
            <a:avLst/>
          </a:prstGeom>
          <a:noFill/>
          <a:ln w="9525" algn="ctr">
            <a:noFill/>
            <a:miter lim="800000"/>
          </a:ln>
          <a:effectLst/>
        </p:spPr>
        <p:txBody>
          <a:bodyPr>
            <a:spAutoFit/>
          </a:bodyPr>
          <a:lstStyle/>
          <a:p>
            <a:pPr>
              <a:spcBef>
                <a:spcPct val="50000"/>
              </a:spcBef>
            </a:pPr>
            <a:r>
              <a:rPr lang="en-US" altLang="zh-CN" sz="2800" b="1" dirty="0">
                <a:latin typeface="Times New Roman" panose="02020603050405020304" pitchFamily="18" charset="0"/>
                <a:ea typeface="黑体" panose="02010609060101010101" pitchFamily="2" charset="-122"/>
                <a:cs typeface="Times New Roman" panose="02020603050405020304" pitchFamily="18" charset="0"/>
              </a:rPr>
              <a:t>(4) </a:t>
            </a:r>
            <a:r>
              <a:rPr lang="zh-CN" altLang="en-US" sz="2800" b="1" dirty="0">
                <a:latin typeface="Times New Roman" panose="02020603050405020304" pitchFamily="18" charset="0"/>
                <a:ea typeface="黑体" panose="02010609060101010101" pitchFamily="2" charset="-122"/>
                <a:cs typeface="Times New Roman" panose="02020603050405020304" pitchFamily="18" charset="0"/>
              </a:rPr>
              <a:t>油－气－水系统中的碳同位素动力分馏</a:t>
            </a:r>
            <a:endParaRPr lang="zh-CN" altLang="en-US" sz="28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14343" name="Text Box 7"/>
          <p:cNvSpPr txBox="1">
            <a:spLocks noChangeArrowheads="1"/>
          </p:cNvSpPr>
          <p:nvPr/>
        </p:nvSpPr>
        <p:spPr bwMode="auto">
          <a:xfrm>
            <a:off x="611188" y="1341438"/>
            <a:ext cx="7848600" cy="2160591"/>
          </a:xfrm>
          <a:prstGeom prst="rect">
            <a:avLst/>
          </a:prstGeom>
          <a:noFill/>
          <a:ln w="9525">
            <a:noFill/>
            <a:miter lim="800000"/>
          </a:ln>
          <a:effectLst/>
        </p:spPr>
        <p:txBody>
          <a:bodyPr>
            <a:spAutoFit/>
          </a:bodyPr>
          <a:lstStyle/>
          <a:p>
            <a:pPr>
              <a:lnSpc>
                <a:spcPct val="140000"/>
              </a:lnSpc>
              <a:spcBef>
                <a:spcPct val="50000"/>
              </a:spcBef>
            </a:pPr>
            <a:r>
              <a:rPr lang="zh-CN" altLang="en-US" sz="2400" dirty="0">
                <a:latin typeface="Times New Roman" panose="02020603050405020304" pitchFamily="18" charset="0"/>
                <a:ea typeface="黑体" panose="02010609060101010101" pitchFamily="2" charset="-122"/>
              </a:rPr>
              <a:t>在油－气－水系统中</a:t>
            </a:r>
            <a:r>
              <a:rPr lang="zh-CN" altLang="en-US" sz="2400" dirty="0" smtClean="0">
                <a:latin typeface="Times New Roman" panose="02020603050405020304" pitchFamily="18" charset="0"/>
                <a:ea typeface="黑体" panose="02010609060101010101" pitchFamily="2" charset="-122"/>
              </a:rPr>
              <a:t>，油</a:t>
            </a:r>
            <a:r>
              <a:rPr lang="zh-CN" altLang="en-US" sz="2400" dirty="0">
                <a:latin typeface="Times New Roman" panose="02020603050405020304" pitchFamily="18" charset="0"/>
                <a:ea typeface="黑体" panose="02010609060101010101" pitchFamily="2" charset="-122"/>
              </a:rPr>
              <a:t>经过热裂解而生成的</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常常</a:t>
            </a:r>
            <a:r>
              <a:rPr lang="zh-CN" altLang="en-US" sz="2400" dirty="0">
                <a:solidFill>
                  <a:srgbClr val="FF0000"/>
                </a:solidFill>
                <a:latin typeface="Times New Roman" panose="02020603050405020304" pitchFamily="18" charset="0"/>
                <a:ea typeface="黑体" panose="02010609060101010101" pitchFamily="2" charset="-122"/>
              </a:rPr>
              <a:t>富集轻同位素</a:t>
            </a:r>
            <a:r>
              <a:rPr lang="en-US" altLang="zh-CN" sz="2400" baseline="30000" dirty="0">
                <a:solidFill>
                  <a:srgbClr val="FF0000"/>
                </a:solidFill>
                <a:latin typeface="Times New Roman" panose="02020603050405020304" pitchFamily="18" charset="0"/>
                <a:ea typeface="黑体" panose="02010609060101010101" pitchFamily="2" charset="-122"/>
              </a:rPr>
              <a:t>12</a:t>
            </a:r>
            <a:r>
              <a:rPr lang="en-US" altLang="zh-CN" sz="2400" dirty="0">
                <a:solidFill>
                  <a:srgbClr val="FF0000"/>
                </a:solidFill>
                <a:latin typeface="Times New Roman" panose="02020603050405020304" pitchFamily="18" charset="0"/>
                <a:ea typeface="黑体" panose="02010609060101010101" pitchFamily="2" charset="-122"/>
              </a:rPr>
              <a:t>C</a:t>
            </a:r>
            <a:r>
              <a:rPr lang="zh-CN" altLang="en-US" sz="2400" dirty="0" smtClean="0">
                <a:latin typeface="Times New Roman" panose="02020603050405020304" pitchFamily="18" charset="0"/>
                <a:ea typeface="黑体" panose="02010609060101010101" pitchFamily="2" charset="-122"/>
              </a:rPr>
              <a:t>，且由</a:t>
            </a:r>
            <a:r>
              <a:rPr lang="zh-CN" altLang="en-US" sz="2400" dirty="0">
                <a:latin typeface="Times New Roman" panose="02020603050405020304" pitchFamily="18" charset="0"/>
                <a:ea typeface="黑体" panose="02010609060101010101" pitchFamily="2" charset="-122"/>
              </a:rPr>
              <a:t>于</a:t>
            </a:r>
            <a:r>
              <a:rPr lang="en-US" altLang="zh-CN" sz="2400" baseline="30000" dirty="0">
                <a:latin typeface="Times New Roman" panose="02020603050405020304" pitchFamily="18" charset="0"/>
                <a:ea typeface="黑体" panose="02010609060101010101" pitchFamily="2" charset="-122"/>
              </a:rPr>
              <a:t>12</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和</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在水中的溶解度不同，又使水中溶解的</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solidFill>
                  <a:srgbClr val="FF0000"/>
                </a:solidFill>
                <a:latin typeface="Times New Roman" panose="02020603050405020304" pitchFamily="18" charset="0"/>
                <a:ea typeface="黑体" panose="02010609060101010101" pitchFamily="2" charset="-122"/>
              </a:rPr>
              <a:t>进一步富集</a:t>
            </a:r>
            <a:r>
              <a:rPr lang="en-US" altLang="zh-CN" sz="2400" baseline="30000" dirty="0">
                <a:latin typeface="Times New Roman" panose="02020603050405020304" pitchFamily="18" charset="0"/>
                <a:ea typeface="黑体" panose="02010609060101010101" pitchFamily="2" charset="-122"/>
              </a:rPr>
              <a:t>12</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，这样就使水中溶解的</a:t>
            </a:r>
            <a:r>
              <a:rPr lang="en-US" altLang="zh-CN" sz="2400" dirty="0">
                <a:latin typeface="Times New Roman" panose="02020603050405020304" pitchFamily="18" charset="0"/>
                <a:ea typeface="黑体" panose="02010609060101010101" pitchFamily="2" charset="-122"/>
              </a:rPr>
              <a:t>CH</a:t>
            </a:r>
            <a:r>
              <a:rPr lang="en-US" altLang="zh-CN" sz="2400" baseline="-25000" dirty="0">
                <a:latin typeface="Times New Roman" panose="02020603050405020304" pitchFamily="18" charset="0"/>
                <a:ea typeface="黑体" panose="02010609060101010101" pitchFamily="2" charset="-122"/>
              </a:rPr>
              <a:t>4</a:t>
            </a:r>
            <a:r>
              <a:rPr lang="zh-CN" altLang="en-US" sz="2400" dirty="0">
                <a:latin typeface="Times New Roman" panose="02020603050405020304" pitchFamily="18" charset="0"/>
                <a:ea typeface="黑体" panose="02010609060101010101" pitchFamily="2" charset="-122"/>
              </a:rPr>
              <a:t>和原油之间产生了较大的同位素分馏。</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4"/>
          <p:cNvSpPr>
            <a:spLocks noChangeArrowheads="1"/>
          </p:cNvSpPr>
          <p:nvPr/>
        </p:nvSpPr>
        <p:spPr bwMode="auto">
          <a:xfrm>
            <a:off x="785786" y="1857364"/>
            <a:ext cx="7775575" cy="830997"/>
          </a:xfrm>
          <a:prstGeom prst="rect">
            <a:avLst/>
          </a:prstGeom>
          <a:noFill/>
          <a:ln w="9525">
            <a:noFill/>
            <a:miter lim="800000"/>
          </a:ln>
          <a:effectLst/>
        </p:spPr>
        <p:txBody>
          <a:bodyPr anchor="ctr">
            <a:spAutoFit/>
          </a:bodyPr>
          <a:lstStyle/>
          <a:p>
            <a:r>
              <a:rPr lang="zh-CN" altLang="en-US" sz="2400" dirty="0">
                <a:latin typeface="Times New Roman" panose="02020603050405020304" pitchFamily="18" charset="0"/>
                <a:ea typeface="黑体" panose="02010609060101010101" pitchFamily="2" charset="-122"/>
              </a:rPr>
              <a:t>大气</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－溶解的</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－固体</a:t>
            </a:r>
            <a:r>
              <a:rPr lang="en-US" altLang="zh-CN" sz="2400" dirty="0">
                <a:latin typeface="Times New Roman" panose="02020603050405020304" pitchFamily="18" charset="0"/>
                <a:ea typeface="黑体" panose="02010609060101010101" pitchFamily="2" charset="-122"/>
              </a:rPr>
              <a:t>CaCO</a:t>
            </a:r>
            <a:r>
              <a:rPr lang="en-US" altLang="zh-CN" sz="2400" baseline="-25000" dirty="0">
                <a:latin typeface="Times New Roman" panose="02020603050405020304" pitchFamily="18" charset="0"/>
                <a:ea typeface="黑体" panose="02010609060101010101" pitchFamily="2" charset="-122"/>
              </a:rPr>
              <a:t>3</a:t>
            </a:r>
            <a:r>
              <a:rPr lang="zh-CN" altLang="en-US" sz="2400" dirty="0">
                <a:latin typeface="Times New Roman" panose="02020603050405020304" pitchFamily="18" charset="0"/>
                <a:ea typeface="黑体" panose="02010609060101010101" pitchFamily="2" charset="-122"/>
              </a:rPr>
              <a:t>系统中的化学交换平衡反应。 </a:t>
            </a:r>
            <a:endParaRPr lang="zh-CN" altLang="en-US" sz="2400" dirty="0">
              <a:latin typeface="Times New Roman" panose="02020603050405020304" pitchFamily="18" charset="0"/>
              <a:ea typeface="黑体" panose="02010609060101010101" pitchFamily="2" charset="-122"/>
            </a:endParaRPr>
          </a:p>
        </p:txBody>
      </p:sp>
      <p:sp>
        <p:nvSpPr>
          <p:cNvPr id="16389" name="Text Box 5"/>
          <p:cNvSpPr txBox="1">
            <a:spLocks noChangeArrowheads="1"/>
          </p:cNvSpPr>
          <p:nvPr/>
        </p:nvSpPr>
        <p:spPr bwMode="auto">
          <a:xfrm>
            <a:off x="214282" y="214290"/>
            <a:ext cx="4319587" cy="519113"/>
          </a:xfrm>
          <a:prstGeom prst="rect">
            <a:avLst/>
          </a:prstGeom>
          <a:noFill/>
          <a:ln w="9525" algn="ctr">
            <a:noFill/>
            <a:miter lim="800000"/>
          </a:ln>
          <a:effectLst/>
        </p:spPr>
        <p:txBody>
          <a:bodyPr anchor="ctr">
            <a:spAutoFit/>
          </a:bodyPr>
          <a:lstStyle/>
          <a:p>
            <a:pPr algn="dist"/>
            <a:r>
              <a:rPr lang="zh-CN" altLang="en-US" sz="2800" b="1" dirty="0">
                <a:latin typeface="黑体" panose="02010609060101010101" pitchFamily="2" charset="-122"/>
                <a:ea typeface="黑体" panose="02010609060101010101" pitchFamily="2" charset="-122"/>
              </a:rPr>
              <a:t>碳同位素的平衡分馏</a:t>
            </a:r>
            <a:endParaRPr lang="zh-CN" altLang="en-US" sz="2800" b="1" dirty="0">
              <a:latin typeface="黑体" panose="02010609060101010101" pitchFamily="2" charset="-122"/>
              <a:ea typeface="黑体" panose="02010609060101010101" pitchFamily="2" charset="-122"/>
            </a:endParaRPr>
          </a:p>
        </p:txBody>
      </p:sp>
      <p:sp>
        <p:nvSpPr>
          <p:cNvPr id="16390" name="Text Box 6"/>
          <p:cNvSpPr txBox="1">
            <a:spLocks noChangeArrowheads="1"/>
          </p:cNvSpPr>
          <p:nvPr/>
        </p:nvSpPr>
        <p:spPr bwMode="auto">
          <a:xfrm>
            <a:off x="785786" y="3214686"/>
            <a:ext cx="7702551" cy="1865126"/>
          </a:xfrm>
          <a:prstGeom prst="rect">
            <a:avLst/>
          </a:prstGeom>
          <a:noFill/>
          <a:ln w="9525">
            <a:noFill/>
            <a:miter lim="800000"/>
          </a:ln>
          <a:effectLst/>
        </p:spPr>
        <p:txBody>
          <a:bodyPr wrap="square">
            <a:spAutoFit/>
          </a:bodyPr>
          <a:lstStyle/>
          <a:p>
            <a:pPr>
              <a:lnSpc>
                <a:spcPct val="160000"/>
              </a:lnSpc>
            </a:pPr>
            <a:r>
              <a:rPr lang="zh-CN" altLang="en-US" sz="2400" dirty="0" smtClean="0">
                <a:latin typeface="Times New Roman" panose="02020603050405020304" pitchFamily="18" charset="0"/>
                <a:ea typeface="黑体" panose="02010609060101010101" pitchFamily="2" charset="-122"/>
              </a:rPr>
              <a:t>化</a:t>
            </a:r>
            <a:r>
              <a:rPr lang="zh-CN" altLang="en-US" sz="2400" dirty="0">
                <a:latin typeface="Times New Roman" panose="02020603050405020304" pitchFamily="18" charset="0"/>
                <a:ea typeface="黑体" panose="02010609060101010101" pitchFamily="2" charset="-122"/>
              </a:rPr>
              <a:t>学反应的结果</a:t>
            </a:r>
            <a:r>
              <a:rPr lang="zh-CN" altLang="en-US" sz="2400" dirty="0" smtClean="0">
                <a:latin typeface="Times New Roman" panose="02020603050405020304" pitchFamily="18" charset="0"/>
                <a:ea typeface="黑体" panose="02010609060101010101" pitchFamily="2" charset="-122"/>
              </a:rPr>
              <a:t>使碳</a:t>
            </a:r>
            <a:r>
              <a:rPr lang="zh-CN" altLang="en-US" sz="2400" dirty="0">
                <a:latin typeface="Times New Roman" panose="02020603050405020304" pitchFamily="18" charset="0"/>
                <a:ea typeface="黑体" panose="02010609060101010101" pitchFamily="2" charset="-122"/>
              </a:rPr>
              <a:t>酸盐富含</a:t>
            </a:r>
            <a:r>
              <a:rPr lang="en-US" altLang="zh-CN" sz="2400" baseline="30000" dirty="0" smtClean="0">
                <a:latin typeface="Times New Roman" panose="02020603050405020304" pitchFamily="18" charset="0"/>
                <a:ea typeface="黑体" panose="02010609060101010101" pitchFamily="2" charset="-122"/>
              </a:rPr>
              <a:t>13</a:t>
            </a:r>
            <a:r>
              <a:rPr lang="en-US" altLang="zh-CN" sz="2400" dirty="0" smtClean="0">
                <a:latin typeface="Times New Roman" panose="02020603050405020304" pitchFamily="18" charset="0"/>
                <a:ea typeface="黑体" panose="02010609060101010101" pitchFamily="2" charset="-122"/>
              </a:rPr>
              <a:t>C</a:t>
            </a:r>
            <a:r>
              <a:rPr lang="zh-CN" altLang="en-US" sz="2400" dirty="0" smtClean="0">
                <a:latin typeface="Times New Roman" panose="02020603050405020304" pitchFamily="18" charset="0"/>
                <a:ea typeface="黑体" panose="02010609060101010101" pitchFamily="2" charset="-122"/>
              </a:rPr>
              <a:t>（重同位素）。</a:t>
            </a:r>
            <a:r>
              <a:rPr lang="zh-CN" altLang="en-US" sz="2400" dirty="0">
                <a:latin typeface="Times New Roman" panose="02020603050405020304" pitchFamily="18" charset="0"/>
                <a:ea typeface="黑体" panose="02010609060101010101" pitchFamily="2" charset="-122"/>
              </a:rPr>
              <a:t>这种化学交换反应，调节着大气</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和海洋中</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和</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之间的碳同位素平衡关系</a:t>
            </a:r>
            <a:r>
              <a:rPr lang="zh-CN" altLang="en-US" sz="2400" dirty="0" smtClean="0">
                <a:latin typeface="Times New Roman" panose="02020603050405020304" pitchFamily="18" charset="0"/>
                <a:ea typeface="黑体" panose="02010609060101010101" pitchFamily="2" charset="-122"/>
              </a:rPr>
              <a:t>。海</a:t>
            </a:r>
            <a:r>
              <a:rPr lang="zh-CN" altLang="en-US" sz="2400" dirty="0">
                <a:latin typeface="Times New Roman" panose="02020603050405020304" pitchFamily="18" charset="0"/>
                <a:ea typeface="黑体" panose="02010609060101010101" pitchFamily="2" charset="-122"/>
              </a:rPr>
              <a:t>水中的</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和</a:t>
            </a:r>
            <a:r>
              <a:rPr lang="en-US" altLang="zh-CN" sz="2400" dirty="0">
                <a:latin typeface="Times New Roman" panose="02020603050405020304" pitchFamily="18" charset="0"/>
                <a:ea typeface="黑体" panose="02010609060101010101" pitchFamily="2" charset="-122"/>
              </a:rPr>
              <a:t>HCO</a:t>
            </a:r>
            <a:r>
              <a:rPr lang="en-US" altLang="zh-CN" sz="2400" baseline="-25000" dirty="0">
                <a:latin typeface="Times New Roman" panose="02020603050405020304" pitchFamily="18" charset="0"/>
                <a:ea typeface="黑体" panose="02010609060101010101" pitchFamily="2" charset="-122"/>
              </a:rPr>
              <a:t>3</a:t>
            </a:r>
            <a:r>
              <a:rPr lang="en-US" altLang="zh-CN" sz="2400" baseline="30000" dirty="0">
                <a:latin typeface="Times New Roman" panose="02020603050405020304" pitchFamily="18" charset="0"/>
                <a:ea typeface="黑体" panose="02010609060101010101" pitchFamily="2" charset="-122"/>
              </a:rPr>
              <a:t>-</a:t>
            </a:r>
            <a:r>
              <a:rPr lang="zh-CN" altLang="en-US" sz="2400" dirty="0">
                <a:latin typeface="Times New Roman" panose="02020603050405020304" pitchFamily="18" charset="0"/>
                <a:ea typeface="黑体" panose="02010609060101010101" pitchFamily="2" charset="-122"/>
              </a:rPr>
              <a:t>富含</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smtClean="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p:txBody>
      </p:sp>
      <p:grpSp>
        <p:nvGrpSpPr>
          <p:cNvPr id="5" name="Group 2"/>
          <p:cNvGrpSpPr/>
          <p:nvPr/>
        </p:nvGrpSpPr>
        <p:grpSpPr bwMode="auto">
          <a:xfrm>
            <a:off x="0" y="928670"/>
            <a:ext cx="4572000" cy="214314"/>
            <a:chOff x="58" y="1117"/>
            <a:chExt cx="2631" cy="181"/>
          </a:xfrm>
        </p:grpSpPr>
        <p:sp>
          <p:nvSpPr>
            <p:cNvPr id="6"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7"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2606" name="Group 206"/>
          <p:cNvGraphicFramePr>
            <a:graphicFrameLocks noGrp="1"/>
          </p:cNvGraphicFramePr>
          <p:nvPr/>
        </p:nvGraphicFramePr>
        <p:xfrm>
          <a:off x="250825" y="1484313"/>
          <a:ext cx="8640960" cy="4064002"/>
        </p:xfrm>
        <a:graphic>
          <a:graphicData uri="http://schemas.openxmlformats.org/drawingml/2006/table">
            <a:tbl>
              <a:tblPr/>
              <a:tblGrid>
                <a:gridCol w="3816424"/>
                <a:gridCol w="1656184"/>
                <a:gridCol w="1584176"/>
                <a:gridCol w="1584176"/>
              </a:tblGrid>
              <a:tr h="6778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性质</a:t>
                      </a:r>
                      <a:endParaRPr kumimoji="0" lang="zh-CN" altLang="en-US"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H</a:t>
                      </a:r>
                      <a:r>
                        <a:rPr kumimoji="0" lang="en-US" altLang="ja-JP" sz="2800" b="1" i="0" u="none" strike="noStrike" cap="none" normalizeH="0" baseline="-25000" smtClean="0">
                          <a:ln>
                            <a:noFill/>
                          </a:ln>
                          <a:solidFill>
                            <a:schemeClr val="tx1"/>
                          </a:solidFill>
                          <a:effectLst/>
                          <a:latin typeface="Times New Roman" panose="02020603050405020304" pitchFamily="18" charset="0"/>
                          <a:ea typeface="黑体" panose="02010609060101010101" pitchFamily="2" charset="-122"/>
                        </a:rPr>
                        <a:t>2</a:t>
                      </a:r>
                      <a:r>
                        <a:rPr kumimoji="0" lang="en-US" altLang="ja-JP" sz="28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rPr>
                        <a:t>16</a:t>
                      </a: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O</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D</a:t>
                      </a:r>
                      <a:r>
                        <a:rPr kumimoji="0" lang="en-US" altLang="ja-JP" sz="2800" b="1" i="0" u="none" strike="noStrike" cap="none" normalizeH="0" baseline="-25000" smtClean="0">
                          <a:ln>
                            <a:noFill/>
                          </a:ln>
                          <a:solidFill>
                            <a:schemeClr val="tx1"/>
                          </a:solidFill>
                          <a:effectLst/>
                          <a:latin typeface="Times New Roman" panose="02020603050405020304" pitchFamily="18" charset="0"/>
                          <a:ea typeface="黑体" panose="02010609060101010101" pitchFamily="2" charset="-122"/>
                        </a:rPr>
                        <a:t>2</a:t>
                      </a:r>
                      <a:r>
                        <a:rPr kumimoji="0" lang="en-US" altLang="ja-JP" sz="28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rPr>
                        <a:t>16</a:t>
                      </a: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O</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66FFFF"/>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H</a:t>
                      </a:r>
                      <a:r>
                        <a:rPr kumimoji="0" lang="en-US" altLang="ja-JP" sz="2800" b="1" i="0" u="none" strike="noStrike" cap="none" normalizeH="0" baseline="-25000" smtClean="0">
                          <a:ln>
                            <a:noFill/>
                          </a:ln>
                          <a:solidFill>
                            <a:schemeClr val="tx1"/>
                          </a:solidFill>
                          <a:effectLst/>
                          <a:latin typeface="Times New Roman" panose="02020603050405020304" pitchFamily="18" charset="0"/>
                          <a:ea typeface="黑体" panose="02010609060101010101" pitchFamily="2" charset="-122"/>
                        </a:rPr>
                        <a:t>2</a:t>
                      </a:r>
                      <a:r>
                        <a:rPr kumimoji="0" lang="en-US" altLang="ja-JP" sz="2800" b="1"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rPr>
                        <a:t>18</a:t>
                      </a: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O</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66FFFF"/>
                    </a:solidFill>
                  </a:tcPr>
                </a:tc>
              </a:tr>
              <a:tr h="6762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密度</a:t>
                      </a: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(20</a:t>
                      </a: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Arial" panose="020B0604020202020204" pitchFamily="34" charset="0"/>
                        </a:rPr>
                        <a:t>˚</a:t>
                      </a: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C, g/cm</a:t>
                      </a:r>
                      <a:r>
                        <a:rPr kumimoji="0" lang="en-US" altLang="ja-JP" sz="2800" b="1" i="0" u="none" strike="noStrike" cap="none" normalizeH="0" baseline="30000" dirty="0" smtClean="0">
                          <a:ln>
                            <a:noFill/>
                          </a:ln>
                          <a:solidFill>
                            <a:schemeClr val="tx1"/>
                          </a:solidFill>
                          <a:effectLst/>
                          <a:latin typeface="Times New Roman" panose="02020603050405020304" pitchFamily="18" charset="0"/>
                          <a:ea typeface="黑体" panose="02010609060101010101" pitchFamily="2" charset="-122"/>
                        </a:rPr>
                        <a:t>3</a:t>
                      </a: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a:t>
                      </a:r>
                      <a:endPar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0.997</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1.1051</a:t>
                      </a:r>
                      <a:endPar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1.1106</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r>
              <a:tr h="6778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最大密度对应温度</a:t>
                      </a: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 (˚C)</a:t>
                      </a:r>
                      <a:endPar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3.98</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11.24</a:t>
                      </a:r>
                      <a:endPar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4.30</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r>
              <a:tr h="6778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熔点</a:t>
                      </a:r>
                      <a:endPar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0.00</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dirty="0" smtClean="0">
                          <a:ln>
                            <a:noFill/>
                          </a:ln>
                          <a:solidFill>
                            <a:srgbClr val="FF0000"/>
                          </a:solidFill>
                          <a:effectLst/>
                          <a:latin typeface="Times New Roman" panose="02020603050405020304" pitchFamily="18" charset="0"/>
                          <a:ea typeface="黑体" panose="02010609060101010101" pitchFamily="2" charset="-122"/>
                        </a:rPr>
                        <a:t>3.81</a:t>
                      </a:r>
                      <a:endParaRPr kumimoji="0" lang="en-US" altLang="ja-JP" sz="2800" b="1" i="0" u="none" strike="noStrike" cap="none" normalizeH="0" baseline="0" dirty="0" smtClean="0">
                        <a:ln>
                          <a:noFill/>
                        </a:ln>
                        <a:solidFill>
                          <a:srgbClr val="FF0000"/>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0.28</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r>
              <a:tr h="67627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沸点</a:t>
                      </a:r>
                      <a:endParaRPr kumimoji="0" lang="zh-CN" alt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100.00</a:t>
                      </a:r>
                      <a:endPar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dirty="0" smtClean="0">
                          <a:ln>
                            <a:noFill/>
                          </a:ln>
                          <a:solidFill>
                            <a:srgbClr val="FF0000"/>
                          </a:solidFill>
                          <a:effectLst/>
                          <a:latin typeface="Times New Roman" panose="02020603050405020304" pitchFamily="18" charset="0"/>
                          <a:ea typeface="黑体" panose="02010609060101010101" pitchFamily="2" charset="-122"/>
                        </a:rPr>
                        <a:t>101.42</a:t>
                      </a:r>
                      <a:endParaRPr kumimoji="0" lang="en-US" altLang="ja-JP" sz="2800" b="1" i="0" u="none" strike="noStrike" cap="none" normalizeH="0" baseline="0" dirty="0" smtClean="0">
                        <a:ln>
                          <a:noFill/>
                        </a:ln>
                        <a:solidFill>
                          <a:srgbClr val="FF0000"/>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100.14</a:t>
                      </a:r>
                      <a:endPar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r>
              <a:tr h="67786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zh-CN" altLang="en-US"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黏度</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rPr>
                        <a:t>1.002</a:t>
                      </a:r>
                      <a:endParaRPr kumimoji="0" lang="en-US" altLang="ja-JP" sz="2800" b="1"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dirty="0" smtClean="0">
                          <a:ln>
                            <a:noFill/>
                          </a:ln>
                          <a:solidFill>
                            <a:srgbClr val="FF0000"/>
                          </a:solidFill>
                          <a:effectLst/>
                          <a:latin typeface="Times New Roman" panose="02020603050405020304" pitchFamily="18" charset="0"/>
                          <a:ea typeface="黑体" panose="02010609060101010101" pitchFamily="2" charset="-122"/>
                        </a:rPr>
                        <a:t>1.247</a:t>
                      </a:r>
                      <a:endParaRPr kumimoji="0" lang="en-US" altLang="ja-JP" sz="2800" b="1" i="0" u="none" strike="noStrike" cap="none" normalizeH="0" baseline="0" dirty="0" smtClean="0">
                        <a:ln>
                          <a:noFill/>
                        </a:ln>
                        <a:solidFill>
                          <a:srgbClr val="FF0000"/>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rPr>
                        <a:t>1.056</a:t>
                      </a:r>
                      <a:endParaRPr kumimoji="0" lang="en-US" altLang="ja-JP" sz="2800" b="1"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endParaRPr>
                    </a:p>
                  </a:txBody>
                  <a:tcPr horzOverflow="overflow">
                    <a:lnL w="19050" cap="flat" cmpd="sng" algn="ctr">
                      <a:solidFill>
                        <a:srgbClr val="D60093"/>
                      </a:solidFill>
                      <a:prstDash val="solid"/>
                      <a:round/>
                      <a:headEnd type="none" w="med" len="med"/>
                      <a:tailEnd type="none" w="med" len="med"/>
                    </a:lnL>
                    <a:lnR w="19050" cap="flat" cmpd="sng" algn="ctr">
                      <a:solidFill>
                        <a:srgbClr val="D60093"/>
                      </a:solidFill>
                      <a:prstDash val="solid"/>
                      <a:round/>
                      <a:headEnd type="none" w="med" len="med"/>
                      <a:tailEnd type="none" w="med" len="med"/>
                    </a:lnR>
                    <a:lnT w="19050" cap="flat" cmpd="sng" algn="ctr">
                      <a:solidFill>
                        <a:srgbClr val="D60093"/>
                      </a:solidFill>
                      <a:prstDash val="solid"/>
                      <a:round/>
                      <a:headEnd type="none" w="med" len="med"/>
                      <a:tailEnd type="none" w="med" len="med"/>
                    </a:lnT>
                    <a:lnB w="19050" cap="flat" cmpd="sng" algn="ctr">
                      <a:solidFill>
                        <a:srgbClr val="D60093"/>
                      </a:solidFill>
                      <a:prstDash val="solid"/>
                      <a:round/>
                      <a:headEnd type="none" w="med" len="med"/>
                      <a:tailEnd type="none" w="med" len="med"/>
                    </a:lnB>
                    <a:lnTlToBr>
                      <a:noFill/>
                    </a:lnTlToBr>
                    <a:lnBlToTr>
                      <a:noFill/>
                    </a:lnBlToTr>
                    <a:solidFill>
                      <a:srgbClr val="FFFF99"/>
                    </a:solidFill>
                  </a:tcPr>
                </a:tc>
              </a:tr>
            </a:tbl>
          </a:graphicData>
        </a:graphic>
      </p:graphicFrame>
      <p:sp>
        <p:nvSpPr>
          <p:cNvPr id="10279" name="Text Box 47"/>
          <p:cNvSpPr txBox="1">
            <a:spLocks noChangeArrowheads="1"/>
          </p:cNvSpPr>
          <p:nvPr/>
        </p:nvSpPr>
        <p:spPr bwMode="auto">
          <a:xfrm>
            <a:off x="179388" y="188913"/>
            <a:ext cx="5688012" cy="579437"/>
          </a:xfrm>
          <a:prstGeom prst="rect">
            <a:avLst/>
          </a:prstGeom>
          <a:noFill/>
          <a:ln w="9525">
            <a:noFill/>
            <a:miter lim="800000"/>
          </a:ln>
        </p:spPr>
        <p:txBody>
          <a:bodyPr>
            <a:spAutoFit/>
          </a:bodyPr>
          <a:lstStyle/>
          <a:p>
            <a:pPr>
              <a:spcBef>
                <a:spcPct val="50000"/>
              </a:spcBef>
            </a:pPr>
            <a:r>
              <a:rPr lang="en-US" altLang="zh-CN" sz="2800" b="1">
                <a:solidFill>
                  <a:srgbClr val="0000FF"/>
                </a:solidFill>
                <a:latin typeface="Times New Roman" panose="02020603050405020304" pitchFamily="18" charset="0"/>
                <a:ea typeface="黑体" panose="02010609060101010101" pitchFamily="2" charset="-122"/>
              </a:rPr>
              <a:t> </a:t>
            </a:r>
            <a:r>
              <a:rPr lang="en-US" altLang="zh-CN" sz="3200" b="1">
                <a:solidFill>
                  <a:srgbClr val="0000FF"/>
                </a:solidFill>
                <a:latin typeface="Times New Roman" panose="02020603050405020304" pitchFamily="18" charset="0"/>
                <a:ea typeface="黑体" panose="02010609060101010101" pitchFamily="2" charset="-122"/>
              </a:rPr>
              <a:t>2. </a:t>
            </a:r>
            <a:r>
              <a:rPr lang="zh-CN" altLang="en-US" sz="3200" b="1">
                <a:solidFill>
                  <a:srgbClr val="0000FF"/>
                </a:solidFill>
                <a:latin typeface="Times New Roman" panose="02020603050405020304" pitchFamily="18" charset="0"/>
                <a:ea typeface="黑体" panose="02010609060101010101" pitchFamily="2" charset="-122"/>
              </a:rPr>
              <a:t>不同同位素组成的性质差异</a:t>
            </a:r>
            <a:endParaRPr lang="zh-CN" altLang="en-US" sz="3200" b="1">
              <a:solidFill>
                <a:srgbClr val="0000FF"/>
              </a:solidFill>
              <a:latin typeface="Times New Roman" panose="02020603050405020304" pitchFamily="18" charset="0"/>
              <a:ea typeface="黑体" panose="02010609060101010101" pitchFamily="2" charset="-122"/>
            </a:endParaRPr>
          </a:p>
        </p:txBody>
      </p:sp>
      <p:grpSp>
        <p:nvGrpSpPr>
          <p:cNvPr id="2" name="Group 2"/>
          <p:cNvGrpSpPr/>
          <p:nvPr/>
        </p:nvGrpSpPr>
        <p:grpSpPr bwMode="auto">
          <a:xfrm>
            <a:off x="0" y="836613"/>
            <a:ext cx="5867400" cy="215900"/>
            <a:chOff x="58" y="1117"/>
            <a:chExt cx="2631" cy="181"/>
          </a:xfrm>
        </p:grpSpPr>
        <p:sp>
          <p:nvSpPr>
            <p:cNvPr id="10281"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0282"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Rectangle 5"/>
          <p:cNvSpPr>
            <a:spLocks noChangeArrowheads="1"/>
          </p:cNvSpPr>
          <p:nvPr/>
        </p:nvSpPr>
        <p:spPr bwMode="auto">
          <a:xfrm>
            <a:off x="0" y="-184666"/>
            <a:ext cx="184731" cy="369332"/>
          </a:xfrm>
          <a:prstGeom prst="rect">
            <a:avLst/>
          </a:prstGeom>
          <a:noFill/>
          <a:ln w="9525">
            <a:noFill/>
            <a:miter lim="800000"/>
          </a:ln>
          <a:effectLst/>
        </p:spPr>
        <p:txBody>
          <a:bodyPr wrap="none" anchor="ctr">
            <a:spAutoFit/>
          </a:bodyPr>
          <a:lstStyle/>
          <a:p>
            <a:endParaRPr lang="zh-CN" altLang="en-US"/>
          </a:p>
        </p:txBody>
      </p:sp>
      <p:graphicFrame>
        <p:nvGraphicFramePr>
          <p:cNvPr id="15364" name="Object 4"/>
          <p:cNvGraphicFramePr>
            <a:graphicFrameLocks noChangeAspect="1"/>
          </p:cNvGraphicFramePr>
          <p:nvPr/>
        </p:nvGraphicFramePr>
        <p:xfrm>
          <a:off x="1714480" y="2285992"/>
          <a:ext cx="5257800" cy="658813"/>
        </p:xfrm>
        <a:graphic>
          <a:graphicData uri="http://schemas.openxmlformats.org/presentationml/2006/ole">
            <mc:AlternateContent xmlns:mc="http://schemas.openxmlformats.org/markup-compatibility/2006">
              <mc:Choice xmlns:v="urn:schemas-microsoft-com:vml" Requires="v">
                <p:oleObj spid="_x0000_s5121" name="Equation" r:id="rId1" imgW="58521600" imgH="7315200" progId="">
                  <p:embed/>
                </p:oleObj>
              </mc:Choice>
              <mc:Fallback>
                <p:oleObj name="Equation" r:id="rId1" imgW="58521600" imgH="7315200" progId="">
                  <p:embed/>
                  <p:pic>
                    <p:nvPicPr>
                      <p:cNvPr id="0" name="图片 5120"/>
                      <p:cNvPicPr>
                        <a:picLocks noChangeAspect="1"/>
                      </p:cNvPicPr>
                      <p:nvPr/>
                    </p:nvPicPr>
                    <p:blipFill>
                      <a:blip r:embed="rId2"/>
                      <a:stretch>
                        <a:fillRect/>
                      </a:stretch>
                    </p:blipFill>
                    <p:spPr>
                      <a:xfrm>
                        <a:off x="1714480" y="2285992"/>
                        <a:ext cx="5257800" cy="658813"/>
                      </a:xfrm>
                      <a:prstGeom prst="rect">
                        <a:avLst/>
                      </a:prstGeom>
                      <a:noFill/>
                      <a:ln w="9525">
                        <a:noFill/>
                      </a:ln>
                    </p:spPr>
                  </p:pic>
                </p:oleObj>
              </mc:Fallback>
            </mc:AlternateContent>
          </a:graphicData>
        </a:graphic>
      </p:graphicFrame>
      <p:graphicFrame>
        <p:nvGraphicFramePr>
          <p:cNvPr id="15366" name="Object 6"/>
          <p:cNvGraphicFramePr>
            <a:graphicFrameLocks noChangeAspect="1"/>
          </p:cNvGraphicFramePr>
          <p:nvPr>
            <p:ph sz="half" idx="2"/>
          </p:nvPr>
        </p:nvGraphicFramePr>
        <p:xfrm>
          <a:off x="2928926" y="4117121"/>
          <a:ext cx="2578002" cy="769940"/>
        </p:xfrm>
        <a:graphic>
          <a:graphicData uri="http://schemas.openxmlformats.org/presentationml/2006/ole">
            <mc:AlternateContent xmlns:mc="http://schemas.openxmlformats.org/markup-compatibility/2006">
              <mc:Choice xmlns:v="urn:schemas-microsoft-com:vml" Requires="v">
                <p:oleObj spid="_x0000_s5122" name="Equation" r:id="rId3" imgW="26517600" imgH="7924800" progId="">
                  <p:embed/>
                </p:oleObj>
              </mc:Choice>
              <mc:Fallback>
                <p:oleObj name="Equation" r:id="rId3" imgW="26517600" imgH="7924800" progId="">
                  <p:embed/>
                  <p:pic>
                    <p:nvPicPr>
                      <p:cNvPr id="0" name="图片 5121"/>
                      <p:cNvPicPr>
                        <a:picLocks noChangeAspect="1"/>
                      </p:cNvPicPr>
                      <p:nvPr/>
                    </p:nvPicPr>
                    <p:blipFill>
                      <a:blip r:embed="rId4"/>
                      <a:stretch>
                        <a:fillRect/>
                      </a:stretch>
                    </p:blipFill>
                    <p:spPr>
                      <a:xfrm>
                        <a:off x="2928926" y="4117121"/>
                        <a:ext cx="2578002" cy="769940"/>
                      </a:xfrm>
                      <a:prstGeom prst="rect">
                        <a:avLst/>
                      </a:prstGeom>
                      <a:noFill/>
                      <a:ln w="9525">
                        <a:noFill/>
                      </a:ln>
                    </p:spPr>
                  </p:pic>
                </p:oleObj>
              </mc:Fallback>
            </mc:AlternateContent>
          </a:graphicData>
        </a:graphic>
      </p:graphicFrame>
      <p:graphicFrame>
        <p:nvGraphicFramePr>
          <p:cNvPr id="15369" name="Object 9"/>
          <p:cNvGraphicFramePr>
            <a:graphicFrameLocks noChangeAspect="1"/>
          </p:cNvGraphicFramePr>
          <p:nvPr/>
        </p:nvGraphicFramePr>
        <p:xfrm>
          <a:off x="2643174" y="5786454"/>
          <a:ext cx="3857652" cy="714545"/>
        </p:xfrm>
        <a:graphic>
          <a:graphicData uri="http://schemas.openxmlformats.org/presentationml/2006/ole">
            <mc:AlternateContent xmlns:mc="http://schemas.openxmlformats.org/markup-compatibility/2006">
              <mc:Choice xmlns:v="urn:schemas-microsoft-com:vml" Requires="v">
                <p:oleObj spid="_x0000_s5123" name="Equation" r:id="rId5" imgW="43281600" imgH="7924800" progId="">
                  <p:embed/>
                </p:oleObj>
              </mc:Choice>
              <mc:Fallback>
                <p:oleObj name="Equation" r:id="rId5" imgW="43281600" imgH="7924800" progId="">
                  <p:embed/>
                  <p:pic>
                    <p:nvPicPr>
                      <p:cNvPr id="0" name="图片 5122"/>
                      <p:cNvPicPr>
                        <a:picLocks noChangeAspect="1"/>
                      </p:cNvPicPr>
                      <p:nvPr/>
                    </p:nvPicPr>
                    <p:blipFill>
                      <a:blip r:embed="rId6"/>
                      <a:stretch>
                        <a:fillRect/>
                      </a:stretch>
                    </p:blipFill>
                    <p:spPr>
                      <a:xfrm>
                        <a:off x="2643174" y="5786454"/>
                        <a:ext cx="3857652" cy="714545"/>
                      </a:xfrm>
                      <a:prstGeom prst="rect">
                        <a:avLst/>
                      </a:prstGeom>
                      <a:noFill/>
                      <a:ln w="9525">
                        <a:noFill/>
                      </a:ln>
                    </p:spPr>
                  </p:pic>
                </p:oleObj>
              </mc:Fallback>
            </mc:AlternateContent>
          </a:graphicData>
        </a:graphic>
      </p:graphicFrame>
      <p:sp>
        <p:nvSpPr>
          <p:cNvPr id="15371" name="Text Box 11"/>
          <p:cNvSpPr txBox="1">
            <a:spLocks noChangeArrowheads="1"/>
          </p:cNvSpPr>
          <p:nvPr/>
        </p:nvSpPr>
        <p:spPr bwMode="auto">
          <a:xfrm>
            <a:off x="581052" y="1383557"/>
            <a:ext cx="7848600" cy="978729"/>
          </a:xfrm>
          <a:prstGeom prst="rect">
            <a:avLst/>
          </a:prstGeom>
          <a:noFill/>
          <a:ln w="9525">
            <a:noFill/>
            <a:miter lim="800000"/>
          </a:ln>
          <a:effectLst/>
        </p:spPr>
        <p:txBody>
          <a:bodyPr>
            <a:spAutoFit/>
          </a:bodyPr>
          <a:lstStyle/>
          <a:p>
            <a:pPr>
              <a:lnSpc>
                <a:spcPct val="120000"/>
              </a:lnSpc>
              <a:spcBef>
                <a:spcPct val="50000"/>
              </a:spcBef>
            </a:pPr>
            <a:r>
              <a:rPr lang="zh-CN" altLang="en-US" sz="2400" dirty="0">
                <a:latin typeface="Times New Roman" panose="02020603050405020304" pitchFamily="18" charset="0"/>
                <a:ea typeface="黑体" panose="02010609060101010101" pitchFamily="2" charset="-122"/>
              </a:rPr>
              <a:t>第一阶段：大气</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溶解阶</a:t>
            </a:r>
            <a:r>
              <a:rPr lang="zh-CN" altLang="en-US" sz="2400" dirty="0" smtClean="0">
                <a:latin typeface="Times New Roman" panose="02020603050405020304" pitchFamily="18" charset="0"/>
                <a:ea typeface="黑体" panose="02010609060101010101" pitchFamily="2" charset="-122"/>
              </a:rPr>
              <a:t>段：在</a:t>
            </a:r>
            <a:r>
              <a:rPr lang="en-US" altLang="zh-CN" sz="2400" dirty="0">
                <a:latin typeface="Times New Roman" panose="02020603050405020304" pitchFamily="18" charset="0"/>
                <a:ea typeface="黑体" panose="02010609060101010101" pitchFamily="2" charset="-122"/>
              </a:rPr>
              <a:t>20℃</a:t>
            </a:r>
            <a:r>
              <a:rPr lang="zh-CN" altLang="en-US" sz="2400" dirty="0">
                <a:latin typeface="Times New Roman" panose="02020603050405020304" pitchFamily="18" charset="0"/>
                <a:ea typeface="黑体" panose="02010609060101010101" pitchFamily="2" charset="-122"/>
              </a:rPr>
              <a:t>时，大气</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的溶解作用是在</a:t>
            </a:r>
            <a:r>
              <a:rPr lang="zh-CN" altLang="en-US" sz="2400" dirty="0">
                <a:solidFill>
                  <a:srgbClr val="FF0000"/>
                </a:solidFill>
                <a:latin typeface="Times New Roman" panose="02020603050405020304" pitchFamily="18" charset="0"/>
                <a:ea typeface="黑体" panose="02010609060101010101" pitchFamily="2" charset="-122"/>
              </a:rPr>
              <a:t>无明显分馏</a:t>
            </a:r>
            <a:r>
              <a:rPr lang="zh-CN" altLang="en-US" sz="2400" dirty="0">
                <a:latin typeface="Times New Roman" panose="02020603050405020304" pitchFamily="18" charset="0"/>
                <a:ea typeface="黑体" panose="02010609060101010101" pitchFamily="2" charset="-122"/>
              </a:rPr>
              <a:t>的情况下进行</a:t>
            </a:r>
            <a:r>
              <a:rPr lang="zh-CN" altLang="en-US" sz="2400" dirty="0" smtClean="0">
                <a:latin typeface="Times New Roman" panose="02020603050405020304" pitchFamily="18" charset="0"/>
                <a:ea typeface="黑体" panose="02010609060101010101" pitchFamily="2" charset="-122"/>
              </a:rPr>
              <a:t>的。</a:t>
            </a:r>
            <a:endParaRPr lang="zh-CN" altLang="en-US" sz="2400" dirty="0">
              <a:latin typeface="Times New Roman" panose="02020603050405020304" pitchFamily="18" charset="0"/>
              <a:ea typeface="黑体" panose="02010609060101010101" pitchFamily="2" charset="-122"/>
            </a:endParaRPr>
          </a:p>
        </p:txBody>
      </p:sp>
      <p:sp>
        <p:nvSpPr>
          <p:cNvPr id="15372" name="Text Box 12"/>
          <p:cNvSpPr txBox="1">
            <a:spLocks noChangeArrowheads="1"/>
          </p:cNvSpPr>
          <p:nvPr/>
        </p:nvSpPr>
        <p:spPr bwMode="auto">
          <a:xfrm>
            <a:off x="571472" y="3357562"/>
            <a:ext cx="7858180" cy="830997"/>
          </a:xfrm>
          <a:prstGeom prst="rect">
            <a:avLst/>
          </a:prstGeom>
          <a:noFill/>
          <a:ln w="9525" algn="ctr">
            <a:noFill/>
            <a:miter lim="800000"/>
          </a:ln>
          <a:effectLst/>
        </p:spPr>
        <p:txBody>
          <a:bodyPr wrap="square">
            <a:spAutoFit/>
          </a:bodyPr>
          <a:lstStyle/>
          <a:p>
            <a:pPr>
              <a:spcBef>
                <a:spcPct val="50000"/>
              </a:spcBef>
            </a:pPr>
            <a:r>
              <a:rPr lang="zh-CN" altLang="en-US" sz="2400" dirty="0">
                <a:latin typeface="Times New Roman" panose="02020603050405020304" pitchFamily="18" charset="0"/>
                <a:ea typeface="黑体" panose="02010609060101010101" pitchFamily="2" charset="-122"/>
              </a:rPr>
              <a:t>第二阶段：溶解的</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smtClean="0">
                <a:latin typeface="Times New Roman" panose="02020603050405020304" pitchFamily="18" charset="0"/>
                <a:ea typeface="黑体" panose="02010609060101010101" pitchFamily="2" charset="-122"/>
              </a:rPr>
              <a:t>和碳酸氢盐</a:t>
            </a:r>
            <a:r>
              <a:rPr lang="zh-CN" altLang="en-US" sz="2400" dirty="0">
                <a:latin typeface="Times New Roman" panose="02020603050405020304" pitchFamily="18" charset="0"/>
                <a:ea typeface="黑体" panose="02010609060101010101" pitchFamily="2" charset="-122"/>
              </a:rPr>
              <a:t>分馏阶</a:t>
            </a:r>
            <a:r>
              <a:rPr lang="zh-CN" altLang="en-US" sz="2400" dirty="0" smtClean="0">
                <a:latin typeface="Times New Roman" panose="02020603050405020304" pitchFamily="18" charset="0"/>
                <a:ea typeface="黑体" panose="02010609060101010101" pitchFamily="2" charset="-122"/>
              </a:rPr>
              <a:t>段，碳酸氢盐</a:t>
            </a:r>
            <a:r>
              <a:rPr lang="zh-CN" altLang="en-US" sz="2400" dirty="0">
                <a:latin typeface="Times New Roman" panose="02020603050405020304" pitchFamily="18" charset="0"/>
                <a:ea typeface="黑体" panose="02010609060101010101" pitchFamily="2" charset="-122"/>
              </a:rPr>
              <a:t>大约比溶解的</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solidFill>
                  <a:srgbClr val="FF0000"/>
                </a:solidFill>
                <a:latin typeface="Times New Roman" panose="02020603050405020304" pitchFamily="18" charset="0"/>
                <a:ea typeface="黑体" panose="02010609060101010101" pitchFamily="2" charset="-122"/>
              </a:rPr>
              <a:t>富</a:t>
            </a:r>
            <a:r>
              <a:rPr lang="en-US" altLang="zh-CN" sz="2400" dirty="0">
                <a:solidFill>
                  <a:srgbClr val="FF0000"/>
                </a:solidFill>
                <a:latin typeface="Times New Roman" panose="02020603050405020304" pitchFamily="18" charset="0"/>
                <a:ea typeface="黑体" panose="02010609060101010101" pitchFamily="2" charset="-122"/>
              </a:rPr>
              <a:t>10‰</a:t>
            </a:r>
            <a:r>
              <a:rPr lang="zh-CN" altLang="en-US" sz="2400" dirty="0">
                <a:solidFill>
                  <a:srgbClr val="FF0000"/>
                </a:solidFill>
                <a:latin typeface="Times New Roman" panose="02020603050405020304" pitchFamily="18" charset="0"/>
                <a:ea typeface="黑体" panose="02010609060101010101" pitchFamily="2" charset="-122"/>
              </a:rPr>
              <a:t>的</a:t>
            </a:r>
            <a:r>
              <a:rPr lang="en-US" altLang="zh-CN" sz="2400" baseline="30000" dirty="0">
                <a:solidFill>
                  <a:srgbClr val="FF0000"/>
                </a:solidFill>
                <a:latin typeface="Times New Roman" panose="02020603050405020304" pitchFamily="18" charset="0"/>
                <a:ea typeface="黑体" panose="02010609060101010101" pitchFamily="2" charset="-122"/>
              </a:rPr>
              <a:t>13</a:t>
            </a:r>
            <a:r>
              <a:rPr lang="en-US" altLang="zh-CN" sz="2400" dirty="0">
                <a:solidFill>
                  <a:srgbClr val="FF0000"/>
                </a:solidFill>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p:txBody>
      </p:sp>
      <p:sp>
        <p:nvSpPr>
          <p:cNvPr id="15374" name="Text Box 14"/>
          <p:cNvSpPr txBox="1">
            <a:spLocks noChangeArrowheads="1"/>
          </p:cNvSpPr>
          <p:nvPr/>
        </p:nvSpPr>
        <p:spPr bwMode="auto">
          <a:xfrm>
            <a:off x="642910" y="4929198"/>
            <a:ext cx="7775575" cy="978729"/>
          </a:xfrm>
          <a:prstGeom prst="rect">
            <a:avLst/>
          </a:prstGeom>
          <a:noFill/>
          <a:ln w="9525" algn="ctr">
            <a:noFill/>
            <a:miter lim="800000"/>
          </a:ln>
          <a:effectLst/>
        </p:spPr>
        <p:txBody>
          <a:bodyPr>
            <a:spAutoFit/>
          </a:bodyPr>
          <a:lstStyle/>
          <a:p>
            <a:pPr>
              <a:lnSpc>
                <a:spcPct val="120000"/>
              </a:lnSpc>
              <a:spcBef>
                <a:spcPct val="50000"/>
              </a:spcBef>
            </a:pPr>
            <a:r>
              <a:rPr lang="zh-CN" altLang="en-US" sz="2400" dirty="0">
                <a:latin typeface="Times New Roman" panose="02020603050405020304" pitchFamily="18" charset="0"/>
                <a:ea typeface="黑体" panose="02010609060101010101" pitchFamily="2" charset="-122"/>
              </a:rPr>
              <a:t>第三阶段：重碳酸盐和固体碳酸盐（方解石）分馏阶</a:t>
            </a:r>
            <a:r>
              <a:rPr lang="zh-CN" altLang="en-US" sz="2400" dirty="0" smtClean="0">
                <a:latin typeface="Times New Roman" panose="02020603050405020304" pitchFamily="18" charset="0"/>
                <a:ea typeface="黑体" panose="02010609060101010101" pitchFamily="2" charset="-122"/>
              </a:rPr>
              <a:t>段，只</a:t>
            </a:r>
            <a:r>
              <a:rPr lang="zh-CN" altLang="en-US" sz="2400" dirty="0">
                <a:latin typeface="Times New Roman" panose="02020603050405020304" pitchFamily="18" charset="0"/>
                <a:ea typeface="黑体" panose="02010609060101010101" pitchFamily="2" charset="-122"/>
              </a:rPr>
              <a:t>产生</a:t>
            </a:r>
            <a:r>
              <a:rPr lang="zh-CN" altLang="en-US" sz="2400" dirty="0">
                <a:solidFill>
                  <a:srgbClr val="FF0000"/>
                </a:solidFill>
                <a:latin typeface="Times New Roman" panose="02020603050405020304" pitchFamily="18" charset="0"/>
                <a:ea typeface="黑体" panose="02010609060101010101" pitchFamily="2" charset="-122"/>
              </a:rPr>
              <a:t>微小的分馏</a:t>
            </a:r>
            <a:r>
              <a:rPr lang="zh-CN" altLang="en-US" sz="2400" dirty="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p:txBody>
      </p:sp>
      <p:sp>
        <p:nvSpPr>
          <p:cNvPr id="9" name="矩形 8"/>
          <p:cNvSpPr/>
          <p:nvPr/>
        </p:nvSpPr>
        <p:spPr>
          <a:xfrm>
            <a:off x="571472" y="96631"/>
            <a:ext cx="7007046" cy="689163"/>
          </a:xfrm>
          <a:prstGeom prst="rect">
            <a:avLst/>
          </a:prstGeom>
        </p:spPr>
        <p:txBody>
          <a:bodyPr wrap="none">
            <a:spAutoFit/>
          </a:bodyPr>
          <a:lstStyle/>
          <a:p>
            <a:pPr lvl="0">
              <a:lnSpc>
                <a:spcPct val="160000"/>
              </a:lnSpc>
            </a:pPr>
            <a:r>
              <a:rPr lang="zh-CN" altLang="en-US" sz="2800" b="1" dirty="0" smtClean="0">
                <a:latin typeface="Times New Roman" panose="02020603050405020304" pitchFamily="18" charset="0"/>
                <a:ea typeface="黑体" panose="02010609060101010101" pitchFamily="2" charset="-122"/>
              </a:rPr>
              <a:t>该系统中的碳同位素分馏可分为三个阶段。</a:t>
            </a:r>
            <a:endParaRPr lang="zh-CN" altLang="en-US" sz="2800" b="1"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Text Box 5"/>
          <p:cNvSpPr txBox="1">
            <a:spLocks noChangeArrowheads="1"/>
          </p:cNvSpPr>
          <p:nvPr/>
        </p:nvSpPr>
        <p:spPr bwMode="auto">
          <a:xfrm>
            <a:off x="539750" y="620713"/>
            <a:ext cx="8208963" cy="701675"/>
          </a:xfrm>
          <a:prstGeom prst="rect">
            <a:avLst/>
          </a:prstGeom>
          <a:noFill/>
          <a:ln w="9525" algn="ctr">
            <a:noFill/>
            <a:miter lim="800000"/>
          </a:ln>
          <a:effectLst/>
        </p:spPr>
        <p:txBody>
          <a:bodyPr>
            <a:spAutoFit/>
          </a:bodyPr>
          <a:lstStyle/>
          <a:p>
            <a:pPr>
              <a:spcBef>
                <a:spcPct val="50000"/>
              </a:spcBef>
            </a:pPr>
            <a:r>
              <a:rPr lang="en-US" altLang="zh-CN" sz="4000">
                <a:latin typeface="Times New Roman" panose="02020603050405020304" pitchFamily="18" charset="0"/>
                <a:ea typeface="黑体" panose="02010609060101010101" pitchFamily="2" charset="-122"/>
                <a:cs typeface="Times New Roman" panose="02020603050405020304" pitchFamily="18" charset="0"/>
              </a:rPr>
              <a:t>3 </a:t>
            </a:r>
            <a:r>
              <a:rPr lang="zh-CN" altLang="en-US" sz="4000">
                <a:latin typeface="Times New Roman" panose="02020603050405020304" pitchFamily="18" charset="0"/>
                <a:ea typeface="黑体" panose="02010609060101010101" pitchFamily="2" charset="-122"/>
                <a:cs typeface="Times New Roman" panose="02020603050405020304" pitchFamily="18" charset="0"/>
              </a:rPr>
              <a:t>自然界稳定碳同位素分布特征</a:t>
            </a:r>
            <a:endParaRPr lang="zh-CN" altLang="en-US" sz="4000">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18440" name="Picture 8" descr="cc"/>
          <p:cNvPicPr>
            <a:picLocks noChangeAspect="1" noChangeArrowheads="1"/>
          </p:cNvPicPr>
          <p:nvPr/>
        </p:nvPicPr>
        <p:blipFill>
          <a:blip r:embed="rId1" cstate="print"/>
          <a:srcRect/>
          <a:stretch>
            <a:fillRect/>
          </a:stretch>
        </p:blipFill>
        <p:spPr bwMode="auto">
          <a:xfrm>
            <a:off x="1403350" y="1916113"/>
            <a:ext cx="6408738" cy="3921125"/>
          </a:xfrm>
          <a:prstGeom prst="rect">
            <a:avLst/>
          </a:prstGeom>
          <a:noFill/>
        </p:spPr>
      </p:pic>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7" name="Rectangle 5"/>
          <p:cNvSpPr>
            <a:spLocks noChangeArrowheads="1"/>
          </p:cNvSpPr>
          <p:nvPr/>
        </p:nvSpPr>
        <p:spPr bwMode="auto">
          <a:xfrm>
            <a:off x="201593" y="285728"/>
            <a:ext cx="1584325" cy="519113"/>
          </a:xfrm>
          <a:prstGeom prst="rect">
            <a:avLst/>
          </a:prstGeom>
          <a:noFill/>
          <a:ln w="9525" algn="ctr">
            <a:noFill/>
            <a:miter lim="800000"/>
          </a:ln>
          <a:effectLst/>
        </p:spPr>
        <p:txBody>
          <a:bodyPr anchor="ctr">
            <a:spAutoFit/>
          </a:bodyPr>
          <a:lstStyle/>
          <a:p>
            <a:pPr algn="just"/>
            <a:r>
              <a:rPr lang="zh-CN" altLang="en-US" sz="2800" b="1" dirty="0">
                <a:latin typeface="黑体" panose="02010609060101010101" pitchFamily="2" charset="-122"/>
                <a:ea typeface="黑体" panose="02010609060101010101" pitchFamily="2" charset="-122"/>
              </a:rPr>
              <a:t>大气圈</a:t>
            </a:r>
            <a:endParaRPr lang="zh-CN" altLang="en-US" sz="2800" b="1" dirty="0">
              <a:latin typeface="黑体" panose="02010609060101010101" pitchFamily="2" charset="-122"/>
              <a:ea typeface="黑体" panose="02010609060101010101" pitchFamily="2" charset="-122"/>
            </a:endParaRPr>
          </a:p>
        </p:txBody>
      </p:sp>
      <p:sp>
        <p:nvSpPr>
          <p:cNvPr id="74758" name="Text Box 6"/>
          <p:cNvSpPr txBox="1">
            <a:spLocks noChangeArrowheads="1"/>
          </p:cNvSpPr>
          <p:nvPr/>
        </p:nvSpPr>
        <p:spPr bwMode="auto">
          <a:xfrm>
            <a:off x="755650" y="1490712"/>
            <a:ext cx="7704138" cy="4056495"/>
          </a:xfrm>
          <a:prstGeom prst="rect">
            <a:avLst/>
          </a:prstGeom>
          <a:noFill/>
          <a:ln w="9525">
            <a:noFill/>
            <a:miter lim="800000"/>
          </a:ln>
          <a:effectLst/>
        </p:spPr>
        <p:txBody>
          <a:bodyPr>
            <a:spAutoFit/>
          </a:bodyPr>
          <a:lstStyle/>
          <a:p>
            <a:pPr marL="342900" indent="-342900" algn="just">
              <a:lnSpc>
                <a:spcPct val="140000"/>
              </a:lnSpc>
              <a:buFont typeface="Wingdings" panose="05000000000000000000" pitchFamily="2" charset="2"/>
              <a:buChar char="l"/>
            </a:pPr>
            <a:r>
              <a:rPr lang="zh-CN" altLang="en-US" sz="2200" dirty="0">
                <a:latin typeface="Times New Roman" panose="02020603050405020304" pitchFamily="18" charset="0"/>
                <a:ea typeface="黑体" panose="02010609060101010101" pitchFamily="2" charset="-122"/>
              </a:rPr>
              <a:t>海洋上空大气</a:t>
            </a:r>
            <a:r>
              <a:rPr lang="en-US" altLang="zh-CN" sz="2200" dirty="0">
                <a:latin typeface="Times New Roman" panose="02020603050405020304" pitchFamily="18" charset="0"/>
                <a:ea typeface="黑体" panose="02010609060101010101" pitchFamily="2" charset="-122"/>
              </a:rPr>
              <a:t>CO</a:t>
            </a:r>
            <a:r>
              <a:rPr lang="en-US" altLang="zh-CN" sz="2200" baseline="-25000" dirty="0">
                <a:latin typeface="Times New Roman" panose="02020603050405020304" pitchFamily="18" charset="0"/>
                <a:ea typeface="黑体" panose="02010609060101010101" pitchFamily="2" charset="-122"/>
              </a:rPr>
              <a:t>2</a:t>
            </a:r>
            <a:r>
              <a:rPr lang="zh-CN" altLang="en-US" sz="2200" dirty="0">
                <a:latin typeface="Times New Roman" panose="02020603050405020304" pitchFamily="18" charset="0"/>
                <a:ea typeface="黑体" panose="02010609060101010101" pitchFamily="2" charset="-122"/>
              </a:rPr>
              <a:t>很少受到其它来源的</a:t>
            </a:r>
            <a:r>
              <a:rPr lang="en-US" altLang="zh-CN" sz="2200" dirty="0">
                <a:latin typeface="Times New Roman" panose="02020603050405020304" pitchFamily="18" charset="0"/>
                <a:ea typeface="黑体" panose="02010609060101010101" pitchFamily="2" charset="-122"/>
              </a:rPr>
              <a:t>CO</a:t>
            </a:r>
            <a:r>
              <a:rPr lang="en-US" altLang="zh-CN" sz="2200" baseline="-25000" dirty="0">
                <a:latin typeface="Times New Roman" panose="02020603050405020304" pitchFamily="18" charset="0"/>
                <a:ea typeface="黑体" panose="02010609060101010101" pitchFamily="2" charset="-122"/>
              </a:rPr>
              <a:t>2</a:t>
            </a:r>
            <a:r>
              <a:rPr lang="zh-CN" altLang="en-US" sz="2200" dirty="0">
                <a:latin typeface="Times New Roman" panose="02020603050405020304" pitchFamily="18" charset="0"/>
                <a:ea typeface="黑体" panose="02010609060101010101" pitchFamily="2" charset="-122"/>
              </a:rPr>
              <a:t>的影响，其</a:t>
            </a:r>
            <a:r>
              <a:rPr lang="en-US" altLang="zh-CN" sz="2200" dirty="0">
                <a:latin typeface="Times New Roman" panose="02020603050405020304" pitchFamily="18" charset="0"/>
                <a:ea typeface="黑体" panose="02010609060101010101" pitchFamily="2" charset="-122"/>
              </a:rPr>
              <a:t>δ</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值变化范围很窄，平均</a:t>
            </a:r>
            <a:r>
              <a:rPr lang="en-US" altLang="zh-CN" sz="2200" dirty="0" smtClean="0">
                <a:latin typeface="Times New Roman" panose="02020603050405020304" pitchFamily="18" charset="0"/>
                <a:ea typeface="黑体" panose="02010609060101010101" pitchFamily="2" charset="-122"/>
              </a:rPr>
              <a:t>δ</a:t>
            </a:r>
            <a:r>
              <a:rPr lang="en-US" altLang="zh-CN" sz="2200" baseline="30000" dirty="0" smtClean="0">
                <a:latin typeface="Times New Roman" panose="02020603050405020304" pitchFamily="18" charset="0"/>
                <a:ea typeface="黑体" panose="02010609060101010101" pitchFamily="2" charset="-122"/>
              </a:rPr>
              <a:t>13</a:t>
            </a:r>
            <a:r>
              <a:rPr lang="en-US" altLang="zh-CN" sz="2200" dirty="0" smtClean="0">
                <a:latin typeface="Times New Roman" panose="02020603050405020304" pitchFamily="18" charset="0"/>
                <a:ea typeface="黑体" panose="02010609060101010101" pitchFamily="2" charset="-122"/>
              </a:rPr>
              <a:t>C=-7.0</a:t>
            </a:r>
            <a:r>
              <a:rPr lang="en-US" altLang="zh-CN" sz="2200" dirty="0">
                <a:latin typeface="Times New Roman" panose="02020603050405020304" pitchFamily="18" charset="0"/>
                <a:ea typeface="黑体" panose="02010609060101010101" pitchFamily="2" charset="-122"/>
              </a:rPr>
              <a:t>‰</a:t>
            </a:r>
            <a:r>
              <a:rPr lang="zh-CN" altLang="en-US" sz="2200" dirty="0">
                <a:latin typeface="Times New Roman" panose="02020603050405020304" pitchFamily="18" charset="0"/>
                <a:ea typeface="黑体" panose="02010609060101010101" pitchFamily="2" charset="-122"/>
              </a:rPr>
              <a:t>。沙漠和山区大气的</a:t>
            </a:r>
            <a:r>
              <a:rPr lang="en-US" altLang="zh-CN" sz="2200" dirty="0">
                <a:latin typeface="Times New Roman" panose="02020603050405020304" pitchFamily="18" charset="0"/>
                <a:ea typeface="黑体" panose="02010609060101010101" pitchFamily="2" charset="-122"/>
              </a:rPr>
              <a:t>CO</a:t>
            </a:r>
            <a:r>
              <a:rPr lang="en-US" altLang="zh-CN" sz="2200" baseline="-25000" dirty="0">
                <a:latin typeface="Times New Roman" panose="02020603050405020304" pitchFamily="18" charset="0"/>
                <a:ea typeface="黑体" panose="02010609060101010101" pitchFamily="2" charset="-122"/>
              </a:rPr>
              <a:t>2</a:t>
            </a:r>
            <a:r>
              <a:rPr lang="zh-CN" altLang="en-US" sz="2200" dirty="0">
                <a:latin typeface="Times New Roman" panose="02020603050405020304" pitchFamily="18" charset="0"/>
                <a:ea typeface="黑体" panose="02010609060101010101" pitchFamily="2" charset="-122"/>
              </a:rPr>
              <a:t>的</a:t>
            </a:r>
            <a:r>
              <a:rPr lang="en-US" altLang="zh-CN" sz="2200" dirty="0">
                <a:latin typeface="Times New Roman" panose="02020603050405020304" pitchFamily="18" charset="0"/>
                <a:ea typeface="黑体" panose="02010609060101010101" pitchFamily="2" charset="-122"/>
              </a:rPr>
              <a:t>δ</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值接近</a:t>
            </a:r>
            <a:r>
              <a:rPr lang="en-US" altLang="zh-CN" sz="2200" dirty="0">
                <a:latin typeface="Times New Roman" panose="02020603050405020304" pitchFamily="18" charset="0"/>
                <a:ea typeface="黑体" panose="02010609060101010101" pitchFamily="2" charset="-122"/>
              </a:rPr>
              <a:t>-7.0‰</a:t>
            </a:r>
            <a:r>
              <a:rPr lang="zh-CN" altLang="en-US" sz="2200" dirty="0">
                <a:latin typeface="Times New Roman" panose="02020603050405020304" pitchFamily="18" charset="0"/>
                <a:ea typeface="黑体" panose="02010609060101010101" pitchFamily="2" charset="-122"/>
              </a:rPr>
              <a:t>，而在森林、草地、耕地等植被发育的地方，由于受到生物腐烂放出的</a:t>
            </a:r>
            <a:r>
              <a:rPr lang="en-US" altLang="zh-CN" sz="2200" dirty="0">
                <a:latin typeface="Times New Roman" panose="02020603050405020304" pitchFamily="18" charset="0"/>
                <a:ea typeface="黑体" panose="02010609060101010101" pitchFamily="2" charset="-122"/>
              </a:rPr>
              <a:t>CO</a:t>
            </a:r>
            <a:r>
              <a:rPr lang="en-US" altLang="zh-CN" sz="2200" baseline="-25000" dirty="0">
                <a:latin typeface="Times New Roman" panose="02020603050405020304" pitchFamily="18" charset="0"/>
                <a:ea typeface="黑体" panose="02010609060101010101" pitchFamily="2" charset="-122"/>
              </a:rPr>
              <a:t>2</a:t>
            </a:r>
            <a:r>
              <a:rPr lang="zh-CN" altLang="en-US" sz="2200" dirty="0">
                <a:latin typeface="Times New Roman" panose="02020603050405020304" pitchFamily="18" charset="0"/>
                <a:ea typeface="黑体" panose="02010609060101010101" pitchFamily="2" charset="-122"/>
              </a:rPr>
              <a:t>的影响，其</a:t>
            </a:r>
            <a:r>
              <a:rPr lang="en-US" altLang="zh-CN" sz="2200" dirty="0">
                <a:latin typeface="Times New Roman" panose="02020603050405020304" pitchFamily="18" charset="0"/>
                <a:ea typeface="黑体" panose="02010609060101010101" pitchFamily="2" charset="-122"/>
              </a:rPr>
              <a:t>δ</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值有所降低。</a:t>
            </a:r>
            <a:endParaRPr lang="zh-CN" altLang="en-US" sz="2200" dirty="0">
              <a:latin typeface="Times New Roman" panose="02020603050405020304" pitchFamily="18" charset="0"/>
              <a:ea typeface="黑体" panose="02010609060101010101" pitchFamily="2" charset="-122"/>
            </a:endParaRPr>
          </a:p>
          <a:p>
            <a:pPr marL="342900" indent="-342900">
              <a:lnSpc>
                <a:spcPct val="140000"/>
              </a:lnSpc>
              <a:buFont typeface="Wingdings" panose="05000000000000000000" pitchFamily="2" charset="2"/>
              <a:buChar char="l"/>
            </a:pPr>
            <a:endParaRPr lang="zh-CN" altLang="en-US" sz="800" dirty="0">
              <a:latin typeface="Times New Roman" panose="02020603050405020304" pitchFamily="18" charset="0"/>
              <a:ea typeface="黑体" panose="02010609060101010101" pitchFamily="2" charset="-122"/>
            </a:endParaRPr>
          </a:p>
          <a:p>
            <a:pPr marL="342900" indent="-342900">
              <a:lnSpc>
                <a:spcPct val="140000"/>
              </a:lnSpc>
              <a:buFont typeface="Wingdings" panose="05000000000000000000" pitchFamily="2" charset="2"/>
              <a:buChar char="l"/>
            </a:pPr>
            <a:r>
              <a:rPr lang="zh-CN" altLang="en-US" sz="2200" dirty="0">
                <a:latin typeface="Times New Roman" panose="02020603050405020304" pitchFamily="18" charset="0"/>
                <a:ea typeface="黑体" panose="02010609060101010101" pitchFamily="2" charset="-122"/>
              </a:rPr>
              <a:t>土壤</a:t>
            </a:r>
            <a:r>
              <a:rPr lang="en-US" altLang="zh-CN" sz="2200" dirty="0">
                <a:latin typeface="Times New Roman" panose="02020603050405020304" pitchFamily="18" charset="0"/>
                <a:ea typeface="黑体" panose="02010609060101010101" pitchFamily="2" charset="-122"/>
              </a:rPr>
              <a:t>CO</a:t>
            </a:r>
            <a:r>
              <a:rPr lang="en-US" altLang="zh-CN" sz="2200" baseline="-25000" dirty="0">
                <a:latin typeface="Times New Roman" panose="02020603050405020304" pitchFamily="18" charset="0"/>
                <a:ea typeface="黑体" panose="02010609060101010101" pitchFamily="2" charset="-122"/>
              </a:rPr>
              <a:t>2</a:t>
            </a:r>
            <a:r>
              <a:rPr lang="zh-CN" altLang="en-US" sz="2200" dirty="0">
                <a:latin typeface="Times New Roman" panose="02020603050405020304" pitchFamily="18" charset="0"/>
                <a:ea typeface="黑体" panose="02010609060101010101" pitchFamily="2" charset="-122"/>
              </a:rPr>
              <a:t>的</a:t>
            </a:r>
            <a:r>
              <a:rPr lang="en-US" altLang="zh-CN" sz="2200" dirty="0">
                <a:latin typeface="Times New Roman" panose="02020603050405020304" pitchFamily="18" charset="0"/>
                <a:ea typeface="黑体" panose="02010609060101010101" pitchFamily="2" charset="-122"/>
              </a:rPr>
              <a:t>δ</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值变化范围较大，约</a:t>
            </a:r>
            <a:r>
              <a:rPr lang="en-US" altLang="zh-CN" sz="2200" dirty="0">
                <a:latin typeface="Times New Roman" panose="02020603050405020304" pitchFamily="18" charset="0"/>
                <a:ea typeface="黑体" panose="02010609060101010101" pitchFamily="2" charset="-122"/>
              </a:rPr>
              <a:t>-30‰</a:t>
            </a:r>
            <a:r>
              <a:rPr lang="zh-CN" altLang="en-US" sz="2200" dirty="0">
                <a:latin typeface="Times New Roman" panose="02020603050405020304" pitchFamily="18" charset="0"/>
                <a:ea typeface="黑体" panose="02010609060101010101" pitchFamily="2" charset="-122"/>
              </a:rPr>
              <a:t>～</a:t>
            </a:r>
            <a:r>
              <a:rPr lang="en-US" altLang="zh-CN" sz="2200" dirty="0">
                <a:latin typeface="Times New Roman" panose="02020603050405020304" pitchFamily="18" charset="0"/>
                <a:ea typeface="黑体" panose="02010609060101010101" pitchFamily="2" charset="-122"/>
              </a:rPr>
              <a:t>-10‰</a:t>
            </a:r>
            <a:r>
              <a:rPr lang="zh-CN" altLang="en-US" sz="2200" dirty="0">
                <a:latin typeface="Times New Roman" panose="02020603050405020304" pitchFamily="18" charset="0"/>
                <a:ea typeface="黑体" panose="02010609060101010101" pitchFamily="2" charset="-122"/>
              </a:rPr>
              <a:t>，</a:t>
            </a:r>
            <a:r>
              <a:rPr lang="en-US" altLang="zh-CN" sz="2200" dirty="0">
                <a:latin typeface="Times New Roman" panose="02020603050405020304" pitchFamily="18" charset="0"/>
                <a:ea typeface="黑体" panose="02010609060101010101" pitchFamily="2" charset="-122"/>
              </a:rPr>
              <a:t>Pearson</a:t>
            </a:r>
            <a:r>
              <a:rPr lang="zh-CN" altLang="en-US" sz="2200" dirty="0">
                <a:latin typeface="Times New Roman" panose="02020603050405020304" pitchFamily="18" charset="0"/>
                <a:ea typeface="黑体" panose="02010609060101010101" pitchFamily="2" charset="-122"/>
              </a:rPr>
              <a:t>和</a:t>
            </a:r>
            <a:r>
              <a:rPr lang="en-US" altLang="zh-CN" sz="2200" dirty="0" err="1">
                <a:latin typeface="Times New Roman" panose="02020603050405020304" pitchFamily="18" charset="0"/>
                <a:ea typeface="黑体" panose="02010609060101010101" pitchFamily="2" charset="-122"/>
              </a:rPr>
              <a:t>Hanshan</a:t>
            </a:r>
            <a:r>
              <a:rPr lang="zh-CN" altLang="en-US" sz="2200" dirty="0">
                <a:latin typeface="Times New Roman" panose="02020603050405020304" pitchFamily="18" charset="0"/>
                <a:ea typeface="黑体" panose="02010609060101010101" pitchFamily="2" charset="-122"/>
              </a:rPr>
              <a:t>（</a:t>
            </a:r>
            <a:r>
              <a:rPr lang="en-US" altLang="zh-CN" sz="2200" dirty="0">
                <a:latin typeface="Times New Roman" panose="02020603050405020304" pitchFamily="18" charset="0"/>
                <a:ea typeface="黑体" panose="02010609060101010101" pitchFamily="2" charset="-122"/>
              </a:rPr>
              <a:t>1970</a:t>
            </a:r>
            <a:r>
              <a:rPr lang="zh-CN" altLang="en-US" sz="2200" dirty="0">
                <a:latin typeface="Times New Roman" panose="02020603050405020304" pitchFamily="18" charset="0"/>
                <a:ea typeface="黑体" panose="02010609060101010101" pitchFamily="2" charset="-122"/>
              </a:rPr>
              <a:t>）认为它只要取决于有机物的分解和植物根的呼吸作用</a:t>
            </a:r>
            <a:r>
              <a:rPr lang="zh-CN" altLang="en-US" sz="2200" dirty="0" smtClean="0">
                <a:latin typeface="Times New Roman" panose="02020603050405020304" pitchFamily="18" charset="0"/>
                <a:ea typeface="黑体" panose="02010609060101010101" pitchFamily="2" charset="-122"/>
              </a:rPr>
              <a:t>。</a:t>
            </a:r>
            <a:endParaRPr lang="zh-CN" altLang="en-US" sz="2200" dirty="0">
              <a:latin typeface="Times New Roman" panose="02020603050405020304" pitchFamily="18" charset="0"/>
              <a:ea typeface="黑体" panose="02010609060101010101" pitchFamily="2" charset="-122"/>
            </a:endParaRPr>
          </a:p>
        </p:txBody>
      </p:sp>
      <p:grpSp>
        <p:nvGrpSpPr>
          <p:cNvPr id="4" name="Group 2"/>
          <p:cNvGrpSpPr/>
          <p:nvPr/>
        </p:nvGrpSpPr>
        <p:grpSpPr bwMode="auto">
          <a:xfrm>
            <a:off x="0" y="928670"/>
            <a:ext cx="1571604" cy="142876"/>
            <a:chOff x="58" y="1117"/>
            <a:chExt cx="2631" cy="181"/>
          </a:xfrm>
        </p:grpSpPr>
        <p:sp>
          <p:nvSpPr>
            <p:cNvPr id="5"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6"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4"/>
          <p:cNvSpPr>
            <a:spLocks noChangeArrowheads="1"/>
          </p:cNvSpPr>
          <p:nvPr/>
        </p:nvSpPr>
        <p:spPr bwMode="auto">
          <a:xfrm>
            <a:off x="612775" y="1169342"/>
            <a:ext cx="1727200" cy="461665"/>
          </a:xfrm>
          <a:prstGeom prst="rect">
            <a:avLst/>
          </a:prstGeom>
          <a:noFill/>
          <a:ln w="9525" algn="ctr">
            <a:noFill/>
            <a:miter lim="800000"/>
          </a:ln>
          <a:effectLst/>
        </p:spPr>
        <p:txBody>
          <a:bodyPr anchor="ctr">
            <a:spAutoFit/>
          </a:bodyPr>
          <a:lstStyle/>
          <a:p>
            <a:r>
              <a:rPr lang="en-US" altLang="zh-CN" sz="2400" b="1" dirty="0">
                <a:latin typeface="Times New Roman" panose="02020603050405020304" pitchFamily="18" charset="0"/>
                <a:ea typeface="黑体" panose="02010609060101010101" pitchFamily="2" charset="-122"/>
                <a:cs typeface="Times New Roman" panose="02020603050405020304" pitchFamily="18" charset="0"/>
              </a:rPr>
              <a:t>(1) </a:t>
            </a:r>
            <a:r>
              <a:rPr lang="zh-CN" altLang="en-US" sz="2400" b="1" dirty="0">
                <a:latin typeface="Times New Roman" panose="02020603050405020304" pitchFamily="18" charset="0"/>
                <a:ea typeface="黑体" panose="02010609060101010101" pitchFamily="2" charset="-122"/>
                <a:cs typeface="Times New Roman" panose="02020603050405020304" pitchFamily="18" charset="0"/>
              </a:rPr>
              <a:t>海水</a:t>
            </a:r>
            <a:endParaRPr lang="zh-CN" altLang="en-US" sz="2400" b="1"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2533" name="Text Box 5"/>
          <p:cNvSpPr txBox="1">
            <a:spLocks noChangeArrowheads="1"/>
          </p:cNvSpPr>
          <p:nvPr/>
        </p:nvSpPr>
        <p:spPr bwMode="auto">
          <a:xfrm>
            <a:off x="285720" y="357166"/>
            <a:ext cx="1657350" cy="519112"/>
          </a:xfrm>
          <a:prstGeom prst="rect">
            <a:avLst/>
          </a:prstGeom>
          <a:noFill/>
          <a:ln w="9525" algn="ctr">
            <a:noFill/>
            <a:miter lim="800000"/>
          </a:ln>
          <a:effectLst/>
        </p:spPr>
        <p:txBody>
          <a:bodyPr anchor="ctr">
            <a:spAutoFit/>
          </a:bodyPr>
          <a:lstStyle/>
          <a:p>
            <a:pPr algn="just"/>
            <a:r>
              <a:rPr lang="zh-CN" altLang="en-US" sz="2800" b="1" dirty="0">
                <a:latin typeface="黑体" panose="02010609060101010101" pitchFamily="2" charset="-122"/>
                <a:ea typeface="黑体" panose="02010609060101010101" pitchFamily="2" charset="-122"/>
              </a:rPr>
              <a:t>水圈</a:t>
            </a:r>
            <a:endParaRPr lang="zh-CN" altLang="en-US" sz="2800" b="1" dirty="0">
              <a:latin typeface="黑体" panose="02010609060101010101" pitchFamily="2" charset="-122"/>
              <a:ea typeface="黑体" panose="02010609060101010101" pitchFamily="2" charset="-122"/>
            </a:endParaRPr>
          </a:p>
        </p:txBody>
      </p:sp>
      <p:sp>
        <p:nvSpPr>
          <p:cNvPr id="22534" name="Text Box 6"/>
          <p:cNvSpPr txBox="1">
            <a:spLocks noChangeArrowheads="1"/>
          </p:cNvSpPr>
          <p:nvPr/>
        </p:nvSpPr>
        <p:spPr bwMode="auto">
          <a:xfrm>
            <a:off x="611188" y="1714488"/>
            <a:ext cx="7921625" cy="4561249"/>
          </a:xfrm>
          <a:prstGeom prst="rect">
            <a:avLst/>
          </a:prstGeom>
          <a:noFill/>
          <a:ln w="9525">
            <a:noFill/>
            <a:miter lim="800000"/>
          </a:ln>
          <a:effectLst/>
        </p:spPr>
        <p:txBody>
          <a:bodyPr>
            <a:spAutoFit/>
          </a:bodyPr>
          <a:lstStyle/>
          <a:p>
            <a:pPr algn="just">
              <a:lnSpc>
                <a:spcPct val="110000"/>
              </a:lnSpc>
            </a:pPr>
            <a:r>
              <a:rPr lang="zh-CN" altLang="en-US" sz="2200" dirty="0">
                <a:latin typeface="Times New Roman" panose="02020603050405020304" pitchFamily="18" charset="0"/>
                <a:ea typeface="黑体" panose="02010609060101010101" pitchFamily="2" charset="-122"/>
              </a:rPr>
              <a:t>海水中溶解</a:t>
            </a:r>
            <a:r>
              <a:rPr lang="zh-CN" altLang="en-US" sz="2200" dirty="0">
                <a:solidFill>
                  <a:srgbClr val="FF0000"/>
                </a:solidFill>
                <a:latin typeface="Times New Roman" panose="02020603050405020304" pitchFamily="18" charset="0"/>
                <a:ea typeface="黑体" panose="02010609060101010101" pitchFamily="2" charset="-122"/>
              </a:rPr>
              <a:t>无机碳</a:t>
            </a:r>
            <a:r>
              <a:rPr lang="zh-CN" altLang="en-US" sz="2200" dirty="0" smtClean="0">
                <a:latin typeface="Times New Roman" panose="02020603050405020304" pitchFamily="18" charset="0"/>
                <a:ea typeface="黑体" panose="02010609060101010101" pitchFamily="2" charset="-122"/>
              </a:rPr>
              <a:t>的</a:t>
            </a:r>
            <a:r>
              <a:rPr lang="en-US" altLang="zh-CN" sz="2200" dirty="0" smtClean="0">
                <a:solidFill>
                  <a:srgbClr val="FF0000"/>
                </a:solidFill>
                <a:latin typeface="Times New Roman" panose="02020603050405020304" pitchFamily="18" charset="0"/>
                <a:ea typeface="黑体" panose="02010609060101010101" pitchFamily="2" charset="-122"/>
              </a:rPr>
              <a:t>δ</a:t>
            </a:r>
            <a:r>
              <a:rPr lang="en-US" altLang="zh-CN" sz="2200" baseline="30000" dirty="0" smtClean="0">
                <a:solidFill>
                  <a:srgbClr val="FF0000"/>
                </a:solidFill>
                <a:latin typeface="Times New Roman" panose="02020603050405020304" pitchFamily="18" charset="0"/>
                <a:ea typeface="黑体" panose="02010609060101010101" pitchFamily="2" charset="-122"/>
              </a:rPr>
              <a:t>13</a:t>
            </a:r>
            <a:r>
              <a:rPr lang="en-US" altLang="zh-CN" sz="2200" dirty="0" smtClean="0">
                <a:solidFill>
                  <a:srgbClr val="FF0000"/>
                </a:solidFill>
                <a:latin typeface="Times New Roman" panose="02020603050405020304" pitchFamily="18" charset="0"/>
                <a:ea typeface="黑体" panose="02010609060101010101" pitchFamily="2" charset="-122"/>
              </a:rPr>
              <a:t>C</a:t>
            </a:r>
            <a:r>
              <a:rPr lang="zh-CN" altLang="en-US" sz="2200" dirty="0" smtClean="0">
                <a:latin typeface="Times New Roman" panose="02020603050405020304" pitchFamily="18" charset="0"/>
                <a:ea typeface="黑体" panose="02010609060101010101" pitchFamily="2" charset="-122"/>
              </a:rPr>
              <a:t> </a:t>
            </a:r>
            <a:r>
              <a:rPr lang="zh-CN" altLang="en-US" sz="2200" dirty="0">
                <a:latin typeface="Times New Roman" panose="02020603050405020304" pitchFamily="18" charset="0"/>
                <a:ea typeface="黑体" panose="02010609060101010101" pitchFamily="2" charset="-122"/>
              </a:rPr>
              <a:t>：表层海水的</a:t>
            </a:r>
            <a:r>
              <a:rPr lang="en-US" altLang="zh-CN" sz="2200" dirty="0">
                <a:latin typeface="Times New Roman" panose="02020603050405020304" pitchFamily="18" charset="0"/>
                <a:ea typeface="黑体" panose="02010609060101010101" pitchFamily="2" charset="-122"/>
              </a:rPr>
              <a:t>δ</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值变化较大，</a:t>
            </a:r>
            <a:r>
              <a:rPr lang="zh-CN" altLang="en-US" sz="2200" dirty="0">
                <a:solidFill>
                  <a:srgbClr val="FF0000"/>
                </a:solidFill>
                <a:latin typeface="Times New Roman" panose="02020603050405020304" pitchFamily="18" charset="0"/>
                <a:ea typeface="黑体" panose="02010609060101010101" pitchFamily="2" charset="-122"/>
              </a:rPr>
              <a:t>最表层水的</a:t>
            </a:r>
            <a:r>
              <a:rPr lang="en-US" altLang="zh-CN" sz="2200" dirty="0">
                <a:solidFill>
                  <a:srgbClr val="FF0000"/>
                </a:solidFill>
                <a:latin typeface="Times New Roman" panose="02020603050405020304" pitchFamily="18" charset="0"/>
                <a:ea typeface="黑体" panose="02010609060101010101" pitchFamily="2" charset="-122"/>
              </a:rPr>
              <a:t>δ</a:t>
            </a:r>
            <a:r>
              <a:rPr lang="en-US" altLang="zh-CN" sz="2200" baseline="30000" dirty="0">
                <a:solidFill>
                  <a:srgbClr val="FF0000"/>
                </a:solidFill>
                <a:latin typeface="Times New Roman" panose="02020603050405020304" pitchFamily="18" charset="0"/>
                <a:ea typeface="黑体" panose="02010609060101010101" pitchFamily="2" charset="-122"/>
              </a:rPr>
              <a:t>13</a:t>
            </a:r>
            <a:r>
              <a:rPr lang="en-US" altLang="zh-CN" sz="2200" dirty="0">
                <a:solidFill>
                  <a:srgbClr val="FF0000"/>
                </a:solidFill>
                <a:latin typeface="Times New Roman" panose="02020603050405020304" pitchFamily="18" charset="0"/>
                <a:ea typeface="黑体" panose="02010609060101010101" pitchFamily="2" charset="-122"/>
              </a:rPr>
              <a:t>C</a:t>
            </a:r>
            <a:r>
              <a:rPr lang="zh-CN" altLang="en-US" sz="2200" dirty="0">
                <a:solidFill>
                  <a:srgbClr val="FF0000"/>
                </a:solidFill>
                <a:latin typeface="Times New Roman" panose="02020603050405020304" pitchFamily="18" charset="0"/>
                <a:ea typeface="黑体" panose="02010609060101010101" pitchFamily="2" charset="-122"/>
              </a:rPr>
              <a:t>值最大</a:t>
            </a:r>
            <a:r>
              <a:rPr lang="zh-CN" altLang="en-US" sz="2200" dirty="0">
                <a:latin typeface="Times New Roman" panose="02020603050405020304" pitchFamily="18" charset="0"/>
                <a:ea typeface="黑体" panose="02010609060101010101" pitchFamily="2" charset="-122"/>
              </a:rPr>
              <a:t>，向下</a:t>
            </a:r>
            <a:r>
              <a:rPr lang="zh-CN" altLang="en-US" sz="2200" dirty="0">
                <a:solidFill>
                  <a:srgbClr val="FF0000"/>
                </a:solidFill>
                <a:latin typeface="Times New Roman" panose="02020603050405020304" pitchFamily="18" charset="0"/>
                <a:ea typeface="黑体" panose="02010609060101010101" pitchFamily="2" charset="-122"/>
              </a:rPr>
              <a:t>随深度加大而减少</a:t>
            </a:r>
            <a:r>
              <a:rPr lang="zh-CN" altLang="en-US" sz="2200" dirty="0">
                <a:latin typeface="Times New Roman" panose="02020603050405020304" pitchFamily="18" charset="0"/>
                <a:ea typeface="黑体" panose="02010609060101010101" pitchFamily="2" charset="-122"/>
              </a:rPr>
              <a:t>，直至深</a:t>
            </a:r>
            <a:r>
              <a:rPr lang="en-US" altLang="zh-CN" sz="2200" dirty="0">
                <a:latin typeface="Times New Roman" panose="02020603050405020304" pitchFamily="18" charset="0"/>
                <a:ea typeface="黑体" panose="02010609060101010101" pitchFamily="2" charset="-122"/>
              </a:rPr>
              <a:t>1km</a:t>
            </a:r>
            <a:r>
              <a:rPr lang="zh-CN" altLang="en-US" sz="2200" dirty="0">
                <a:latin typeface="Times New Roman" panose="02020603050405020304" pitchFamily="18" charset="0"/>
                <a:ea typeface="黑体" panose="02010609060101010101" pitchFamily="2" charset="-122"/>
              </a:rPr>
              <a:t>处，这里</a:t>
            </a:r>
            <a:r>
              <a:rPr lang="en-US" altLang="zh-CN" sz="2200" dirty="0">
                <a:latin typeface="Times New Roman" panose="02020603050405020304" pitchFamily="18" charset="0"/>
                <a:ea typeface="黑体" panose="02010609060101010101" pitchFamily="2" charset="-122"/>
              </a:rPr>
              <a:t>δ</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值最小；</a:t>
            </a:r>
            <a:r>
              <a:rPr lang="en-US" altLang="zh-CN" sz="2200" dirty="0" smtClean="0">
                <a:latin typeface="Times New Roman" panose="02020603050405020304" pitchFamily="18" charset="0"/>
                <a:ea typeface="黑体" panose="02010609060101010101" pitchFamily="2" charset="-122"/>
              </a:rPr>
              <a:t>1 km</a:t>
            </a:r>
            <a:r>
              <a:rPr lang="zh-CN" altLang="en-US" sz="2200" dirty="0">
                <a:latin typeface="Times New Roman" panose="02020603050405020304" pitchFamily="18" charset="0"/>
                <a:ea typeface="黑体" panose="02010609060101010101" pitchFamily="2" charset="-122"/>
              </a:rPr>
              <a:t>以下的深部海水，出现了</a:t>
            </a:r>
            <a:r>
              <a:rPr lang="en-US" altLang="zh-CN" sz="2200" dirty="0">
                <a:latin typeface="Times New Roman" panose="02020603050405020304" pitchFamily="18" charset="0"/>
                <a:ea typeface="黑体" panose="02010609060101010101" pitchFamily="2" charset="-122"/>
              </a:rPr>
              <a:t>δ</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值随深度增大而缓慢增长的趋势，但增长的幅度很小。</a:t>
            </a:r>
            <a:endParaRPr lang="zh-CN" altLang="en-US" sz="2200" dirty="0">
              <a:latin typeface="Times New Roman" panose="02020603050405020304" pitchFamily="18" charset="0"/>
              <a:ea typeface="黑体" panose="02010609060101010101" pitchFamily="2" charset="-122"/>
            </a:endParaRPr>
          </a:p>
          <a:p>
            <a:pPr>
              <a:lnSpc>
                <a:spcPct val="110000"/>
              </a:lnSpc>
            </a:pPr>
            <a:endParaRPr lang="zh-CN" altLang="en-US" sz="2200" dirty="0">
              <a:latin typeface="Times New Roman" panose="02020603050405020304" pitchFamily="18" charset="0"/>
              <a:ea typeface="黑体" panose="02010609060101010101" pitchFamily="2" charset="-122"/>
            </a:endParaRPr>
          </a:p>
          <a:p>
            <a:pPr algn="just">
              <a:lnSpc>
                <a:spcPct val="110000"/>
              </a:lnSpc>
              <a:buFont typeface="Wingdings" panose="05000000000000000000" pitchFamily="2" charset="2"/>
              <a:buChar char="Ø"/>
            </a:pPr>
            <a:r>
              <a:rPr lang="zh-CN" altLang="en-US" sz="2200" dirty="0" smtClean="0">
                <a:latin typeface="Times New Roman" panose="02020603050405020304" pitchFamily="18" charset="0"/>
                <a:ea typeface="黑体" panose="02010609060101010101" pitchFamily="2" charset="-122"/>
              </a:rPr>
              <a:t>大</a:t>
            </a:r>
            <a:r>
              <a:rPr lang="zh-CN" altLang="en-US" sz="2200" dirty="0">
                <a:latin typeface="Times New Roman" panose="02020603050405020304" pitchFamily="18" charset="0"/>
                <a:ea typeface="黑体" panose="02010609060101010101" pitchFamily="2" charset="-122"/>
              </a:rPr>
              <a:t>气</a:t>
            </a:r>
            <a:r>
              <a:rPr lang="en-US" altLang="zh-CN" sz="2200" dirty="0">
                <a:latin typeface="Times New Roman" panose="02020603050405020304" pitchFamily="18" charset="0"/>
                <a:ea typeface="黑体" panose="02010609060101010101" pitchFamily="2" charset="-122"/>
              </a:rPr>
              <a:t>CO</a:t>
            </a:r>
            <a:r>
              <a:rPr lang="en-US" altLang="zh-CN" sz="2200" baseline="-25000" dirty="0">
                <a:latin typeface="Times New Roman" panose="02020603050405020304" pitchFamily="18" charset="0"/>
                <a:ea typeface="黑体" panose="02010609060101010101" pitchFamily="2" charset="-122"/>
              </a:rPr>
              <a:t>2</a:t>
            </a:r>
            <a:r>
              <a:rPr lang="zh-CN" altLang="en-US" sz="2200" dirty="0">
                <a:latin typeface="Times New Roman" panose="02020603050405020304" pitchFamily="18" charset="0"/>
                <a:ea typeface="黑体" panose="02010609060101010101" pitchFamily="2" charset="-122"/>
              </a:rPr>
              <a:t>和海水溶解无机碳之间发生了同位素交换反应；海洋底部细菌还原作用使碳同位素发生了分馏（例如生成</a:t>
            </a:r>
            <a:r>
              <a:rPr lang="en-US" altLang="zh-CN" sz="2200" dirty="0">
                <a:latin typeface="Times New Roman" panose="02020603050405020304" pitchFamily="18" charset="0"/>
                <a:ea typeface="黑体" panose="02010609060101010101" pitchFamily="2" charset="-122"/>
              </a:rPr>
              <a:t>CH</a:t>
            </a:r>
            <a:r>
              <a:rPr lang="en-US" altLang="zh-CN" sz="2200" baseline="-25000" dirty="0">
                <a:latin typeface="Times New Roman" panose="02020603050405020304" pitchFamily="18" charset="0"/>
                <a:ea typeface="黑体" panose="02010609060101010101" pitchFamily="2" charset="-122"/>
              </a:rPr>
              <a:t>4</a:t>
            </a:r>
            <a:r>
              <a:rPr lang="zh-CN" altLang="en-US" sz="2200" dirty="0">
                <a:latin typeface="Times New Roman" panose="02020603050405020304" pitchFamily="18" charset="0"/>
                <a:ea typeface="黑体" panose="02010609060101010101" pitchFamily="2" charset="-122"/>
              </a:rPr>
              <a:t>）。前者作用的结果，常常导致海水无机碳中富含</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，越靠近海水表层，交换程度越高，</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含量也越高。 </a:t>
            </a:r>
            <a:endParaRPr lang="zh-CN" altLang="en-US" sz="2200" dirty="0">
              <a:latin typeface="Times New Roman" panose="02020603050405020304" pitchFamily="18" charset="0"/>
              <a:ea typeface="黑体" panose="02010609060101010101" pitchFamily="2" charset="-122"/>
            </a:endParaRPr>
          </a:p>
          <a:p>
            <a:pPr>
              <a:lnSpc>
                <a:spcPct val="110000"/>
              </a:lnSpc>
            </a:pPr>
            <a:endParaRPr lang="zh-CN" altLang="en-US" sz="2200" dirty="0">
              <a:latin typeface="Times New Roman" panose="02020603050405020304" pitchFamily="18" charset="0"/>
              <a:ea typeface="黑体" panose="02010609060101010101" pitchFamily="2" charset="-122"/>
            </a:endParaRPr>
          </a:p>
          <a:p>
            <a:pPr algn="just">
              <a:lnSpc>
                <a:spcPct val="110000"/>
              </a:lnSpc>
              <a:buFont typeface="Wingdings" panose="05000000000000000000" pitchFamily="2" charset="2"/>
              <a:buChar char="Ø"/>
            </a:pPr>
            <a:r>
              <a:rPr lang="zh-CN" altLang="en-US" sz="2200" dirty="0">
                <a:latin typeface="Times New Roman" panose="02020603050405020304" pitchFamily="18" charset="0"/>
                <a:ea typeface="黑体" panose="02010609060101010101" pitchFamily="2" charset="-122"/>
              </a:rPr>
              <a:t>海水中溶解的有机碳的碳同位素：组成比较稳定，</a:t>
            </a:r>
            <a:r>
              <a:rPr lang="en-US" altLang="zh-CN" sz="2200" dirty="0">
                <a:latin typeface="Times New Roman" panose="02020603050405020304" pitchFamily="18" charset="0"/>
                <a:ea typeface="黑体" panose="02010609060101010101" pitchFamily="2" charset="-122"/>
              </a:rPr>
              <a:t>δ</a:t>
            </a:r>
            <a:r>
              <a:rPr lang="en-US" altLang="zh-CN" sz="2200" baseline="30000" dirty="0">
                <a:latin typeface="Times New Roman" panose="02020603050405020304" pitchFamily="18" charset="0"/>
                <a:ea typeface="黑体" panose="02010609060101010101" pitchFamily="2" charset="-122"/>
              </a:rPr>
              <a:t>13</a:t>
            </a:r>
            <a:r>
              <a:rPr lang="en-US" altLang="zh-CN" sz="2200" dirty="0">
                <a:latin typeface="Times New Roman" panose="02020603050405020304" pitchFamily="18" charset="0"/>
                <a:ea typeface="黑体" panose="02010609060101010101" pitchFamily="2" charset="-122"/>
              </a:rPr>
              <a:t>C</a:t>
            </a:r>
            <a:r>
              <a:rPr lang="zh-CN" altLang="en-US" sz="2200" dirty="0">
                <a:latin typeface="Times New Roman" panose="02020603050405020304" pitchFamily="18" charset="0"/>
                <a:ea typeface="黑体" panose="02010609060101010101" pitchFamily="2" charset="-122"/>
              </a:rPr>
              <a:t>的平均值为</a:t>
            </a:r>
            <a:r>
              <a:rPr lang="en-US" altLang="zh-CN" sz="2200" dirty="0">
                <a:latin typeface="Times New Roman" panose="02020603050405020304" pitchFamily="18" charset="0"/>
                <a:ea typeface="黑体" panose="02010609060101010101" pitchFamily="2" charset="-122"/>
              </a:rPr>
              <a:t>-21.8‰</a:t>
            </a:r>
            <a:r>
              <a:rPr lang="zh-CN" altLang="en-US" sz="2200" dirty="0">
                <a:latin typeface="Times New Roman" panose="02020603050405020304" pitchFamily="18" charset="0"/>
                <a:ea typeface="黑体" panose="02010609060101010101" pitchFamily="2" charset="-122"/>
              </a:rPr>
              <a:t>（</a:t>
            </a:r>
            <a:r>
              <a:rPr lang="en-US" altLang="zh-CN" sz="2200" dirty="0" err="1">
                <a:latin typeface="Times New Roman" panose="02020603050405020304" pitchFamily="18" charset="0"/>
                <a:ea typeface="黑体" panose="02010609060101010101" pitchFamily="2" charset="-122"/>
              </a:rPr>
              <a:t>Eadie</a:t>
            </a:r>
            <a:r>
              <a:rPr lang="zh-CN" altLang="en-US" sz="2200" dirty="0">
                <a:latin typeface="Times New Roman" panose="02020603050405020304" pitchFamily="18" charset="0"/>
                <a:ea typeface="黑体" panose="02010609060101010101" pitchFamily="2" charset="-122"/>
              </a:rPr>
              <a:t>等，</a:t>
            </a:r>
            <a:r>
              <a:rPr lang="en-US" altLang="zh-CN" sz="2200" dirty="0">
                <a:latin typeface="Times New Roman" panose="02020603050405020304" pitchFamily="18" charset="0"/>
                <a:ea typeface="黑体" panose="02010609060101010101" pitchFamily="2" charset="-122"/>
              </a:rPr>
              <a:t>1978</a:t>
            </a:r>
            <a:r>
              <a:rPr lang="zh-CN" altLang="en-US" sz="2200" dirty="0" smtClean="0">
                <a:latin typeface="Times New Roman" panose="02020603050405020304" pitchFamily="18" charset="0"/>
                <a:ea typeface="黑体" panose="02010609060101010101" pitchFamily="2" charset="-122"/>
              </a:rPr>
              <a:t>）。</a:t>
            </a:r>
            <a:endParaRPr lang="zh-CN" altLang="en-US" sz="2200" dirty="0">
              <a:latin typeface="Times New Roman" panose="02020603050405020304" pitchFamily="18" charset="0"/>
              <a:ea typeface="黑体" panose="02010609060101010101" pitchFamily="2" charset="-122"/>
            </a:endParaRPr>
          </a:p>
        </p:txBody>
      </p:sp>
      <p:grpSp>
        <p:nvGrpSpPr>
          <p:cNvPr id="5" name="Group 2"/>
          <p:cNvGrpSpPr/>
          <p:nvPr/>
        </p:nvGrpSpPr>
        <p:grpSpPr bwMode="auto">
          <a:xfrm>
            <a:off x="0" y="928670"/>
            <a:ext cx="1571604" cy="142876"/>
            <a:chOff x="58" y="1117"/>
            <a:chExt cx="2631" cy="181"/>
          </a:xfrm>
        </p:grpSpPr>
        <p:sp>
          <p:nvSpPr>
            <p:cNvPr id="6"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7"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4"/>
          <p:cNvSpPr>
            <a:spLocks noChangeArrowheads="1"/>
          </p:cNvSpPr>
          <p:nvPr/>
        </p:nvSpPr>
        <p:spPr bwMode="auto">
          <a:xfrm>
            <a:off x="642910" y="642918"/>
            <a:ext cx="2592388" cy="523220"/>
          </a:xfrm>
          <a:prstGeom prst="rect">
            <a:avLst/>
          </a:prstGeom>
          <a:noFill/>
          <a:ln w="9525" algn="ctr">
            <a:noFill/>
            <a:miter lim="800000"/>
          </a:ln>
          <a:effectLst/>
        </p:spPr>
        <p:txBody>
          <a:bodyPr anchor="ctr">
            <a:spAutoFit/>
          </a:bodyPr>
          <a:lstStyle/>
          <a:p>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(2)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湖泊水</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3559" name="Text Box 7"/>
          <p:cNvSpPr txBox="1">
            <a:spLocks noChangeArrowheads="1"/>
          </p:cNvSpPr>
          <p:nvPr/>
        </p:nvSpPr>
        <p:spPr bwMode="auto">
          <a:xfrm>
            <a:off x="642910" y="1571612"/>
            <a:ext cx="7777162" cy="3416320"/>
          </a:xfrm>
          <a:prstGeom prst="rect">
            <a:avLst/>
          </a:prstGeom>
          <a:noFill/>
          <a:ln w="9525">
            <a:noFill/>
            <a:miter lim="800000"/>
          </a:ln>
          <a:effectLst/>
        </p:spPr>
        <p:txBody>
          <a:bodyPr>
            <a:spAutoFit/>
          </a:bodyPr>
          <a:lstStyle/>
          <a:p>
            <a:pPr algn="just"/>
            <a:r>
              <a:rPr lang="zh-CN" altLang="en-US" sz="2400" dirty="0">
                <a:latin typeface="Times New Roman" panose="02020603050405020304" pitchFamily="18" charset="0"/>
                <a:ea typeface="黑体" panose="02010609060101010101" pitchFamily="2" charset="-122"/>
              </a:rPr>
              <a:t>湖泊水中溶解碳主要有两种来源：一是通过</a:t>
            </a:r>
            <a:r>
              <a:rPr lang="zh-CN" altLang="en-US" sz="2400" dirty="0">
                <a:solidFill>
                  <a:srgbClr val="FF0000"/>
                </a:solidFill>
                <a:latin typeface="Times New Roman" panose="02020603050405020304" pitchFamily="18" charset="0"/>
                <a:ea typeface="黑体" panose="02010609060101010101" pitchFamily="2" charset="-122"/>
              </a:rPr>
              <a:t>河流</a:t>
            </a:r>
            <a:r>
              <a:rPr lang="zh-CN" altLang="en-US" sz="2400" dirty="0">
                <a:latin typeface="Times New Roman" panose="02020603050405020304" pitchFamily="18" charset="0"/>
                <a:ea typeface="黑体" panose="02010609060101010101" pitchFamily="2" charset="-122"/>
              </a:rPr>
              <a:t>或沿湖岸边以剥蚀的方式把大量的大陆有机碳和无机碳带入湖泊中；二是通过</a:t>
            </a:r>
            <a:r>
              <a:rPr lang="zh-CN" altLang="en-US" sz="2400" dirty="0">
                <a:solidFill>
                  <a:srgbClr val="FF0000"/>
                </a:solidFill>
                <a:latin typeface="Times New Roman" panose="02020603050405020304" pitchFamily="18" charset="0"/>
                <a:ea typeface="黑体" panose="02010609060101010101" pitchFamily="2" charset="-122"/>
              </a:rPr>
              <a:t>地下水径流</a:t>
            </a:r>
            <a:r>
              <a:rPr lang="zh-CN" altLang="en-US" sz="2400" dirty="0">
                <a:latin typeface="Times New Roman" panose="02020603050405020304" pitchFamily="18" charset="0"/>
                <a:ea typeface="黑体" panose="02010609060101010101" pitchFamily="2" charset="-122"/>
              </a:rPr>
              <a:t>把周围岩石中的无机碳素注入湖泊中。所以，湖泊水溶解碳的同位素组成</a:t>
            </a:r>
            <a:r>
              <a:rPr lang="zh-CN" altLang="en-US" sz="2400" dirty="0">
                <a:solidFill>
                  <a:srgbClr val="FF0000"/>
                </a:solidFill>
                <a:latin typeface="Times New Roman" panose="02020603050405020304" pitchFamily="18" charset="0"/>
                <a:ea typeface="黑体" panose="02010609060101010101" pitchFamily="2" charset="-122"/>
              </a:rPr>
              <a:t>反映当地的大陆和周围岩石含碳物质的碳同位素组成的特征</a:t>
            </a:r>
            <a:r>
              <a:rPr lang="zh-CN" altLang="en-US" sz="2400" dirty="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a:p>
            <a:endParaRPr lang="zh-CN" altLang="en-US" sz="2400" dirty="0">
              <a:latin typeface="Times New Roman" panose="02020603050405020304" pitchFamily="18" charset="0"/>
              <a:ea typeface="黑体" panose="02010609060101010101" pitchFamily="2" charset="-122"/>
            </a:endParaRPr>
          </a:p>
          <a:p>
            <a:pPr>
              <a:buFont typeface="Wingdings" panose="05000000000000000000" pitchFamily="2" charset="2"/>
              <a:buChar char="Ø"/>
            </a:pPr>
            <a:r>
              <a:rPr lang="zh-CN" altLang="en-US" sz="2400" dirty="0" smtClean="0">
                <a:latin typeface="Times New Roman" panose="02020603050405020304" pitchFamily="18" charset="0"/>
                <a:ea typeface="黑体" panose="02010609060101010101" pitchFamily="2" charset="-122"/>
              </a:rPr>
              <a:t>湖</a:t>
            </a:r>
            <a:r>
              <a:rPr lang="zh-CN" altLang="en-US" sz="2400" dirty="0">
                <a:latin typeface="Times New Roman" panose="02020603050405020304" pitchFamily="18" charset="0"/>
                <a:ea typeface="黑体" panose="02010609060101010101" pitchFamily="2" charset="-122"/>
              </a:rPr>
              <a:t>水和湖泊沉积物内生物（主要是细菌作用）活动产</a:t>
            </a:r>
            <a:r>
              <a:rPr lang="zh-CN" altLang="en-US" sz="2400" dirty="0" smtClean="0">
                <a:latin typeface="Times New Roman" panose="02020603050405020304" pitchFamily="18" charset="0"/>
                <a:ea typeface="黑体" panose="02010609060101010101" pitchFamily="2" charset="-122"/>
              </a:rPr>
              <a:t>生    的</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的影</a:t>
            </a:r>
            <a:r>
              <a:rPr lang="zh-CN" altLang="en-US" sz="2400" dirty="0" smtClean="0">
                <a:latin typeface="Times New Roman" panose="02020603050405020304" pitchFamily="18" charset="0"/>
                <a:ea typeface="黑体" panose="02010609060101010101" pitchFamily="2" charset="-122"/>
              </a:rPr>
              <a:t>响；</a:t>
            </a:r>
            <a:endParaRPr lang="en-US" altLang="zh-CN" sz="2400" dirty="0" smtClean="0">
              <a:latin typeface="Times New Roman" panose="02020603050405020304" pitchFamily="18" charset="0"/>
              <a:ea typeface="黑体" panose="02010609060101010101" pitchFamily="2" charset="-122"/>
            </a:endParaRPr>
          </a:p>
          <a:p>
            <a:pPr>
              <a:buFont typeface="Wingdings" panose="05000000000000000000" pitchFamily="2" charset="2"/>
              <a:buChar char="Ø"/>
            </a:pPr>
            <a:r>
              <a:rPr lang="zh-CN" altLang="en-US" sz="2400" dirty="0" smtClean="0">
                <a:latin typeface="Times New Roman" panose="02020603050405020304" pitchFamily="18" charset="0"/>
                <a:ea typeface="黑体" panose="02010609060101010101" pitchFamily="2" charset="-122"/>
              </a:rPr>
              <a:t>与大气</a:t>
            </a:r>
            <a:r>
              <a:rPr lang="en-US" altLang="zh-CN" sz="2400" dirty="0" smtClean="0">
                <a:latin typeface="Times New Roman" panose="02020603050405020304" pitchFamily="18" charset="0"/>
                <a:ea typeface="黑体" panose="02010609060101010101" pitchFamily="2" charset="-122"/>
              </a:rPr>
              <a:t>CO</a:t>
            </a:r>
            <a:r>
              <a:rPr lang="en-US" altLang="zh-CN" sz="2400" baseline="-25000" dirty="0" smtClean="0">
                <a:latin typeface="Times New Roman" panose="02020603050405020304" pitchFamily="18" charset="0"/>
                <a:ea typeface="黑体" panose="02010609060101010101" pitchFamily="2" charset="-122"/>
              </a:rPr>
              <a:t>2</a:t>
            </a:r>
            <a:r>
              <a:rPr lang="zh-CN" altLang="en-US" sz="2400" dirty="0" smtClean="0">
                <a:latin typeface="Times New Roman" panose="02020603050405020304" pitchFamily="18" charset="0"/>
                <a:ea typeface="黑体" panose="02010609060101010101" pitchFamily="2" charset="-122"/>
              </a:rPr>
              <a:t>的同位素交换反应的影响。</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Rectangle 5"/>
          <p:cNvSpPr>
            <a:spLocks noChangeArrowheads="1"/>
          </p:cNvSpPr>
          <p:nvPr/>
        </p:nvSpPr>
        <p:spPr bwMode="auto">
          <a:xfrm>
            <a:off x="785786" y="708850"/>
            <a:ext cx="2357454" cy="523220"/>
          </a:xfrm>
          <a:prstGeom prst="rect">
            <a:avLst/>
          </a:prstGeom>
          <a:noFill/>
          <a:ln w="9525" algn="ctr">
            <a:noFill/>
            <a:miter lim="800000"/>
          </a:ln>
          <a:effectLst/>
        </p:spPr>
        <p:txBody>
          <a:bodyPr wrap="square" anchor="ctr">
            <a:spAutoFit/>
          </a:bodyPr>
          <a:lstStyle/>
          <a:p>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(3)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地下水</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23558" name="Rectangle 6"/>
          <p:cNvSpPr>
            <a:spLocks noChangeArrowheads="1"/>
          </p:cNvSpPr>
          <p:nvPr/>
        </p:nvSpPr>
        <p:spPr bwMode="auto">
          <a:xfrm>
            <a:off x="785786" y="2082091"/>
            <a:ext cx="7848600" cy="1865126"/>
          </a:xfrm>
          <a:prstGeom prst="rect">
            <a:avLst/>
          </a:prstGeom>
          <a:noFill/>
          <a:ln w="9525">
            <a:noFill/>
            <a:miter lim="800000"/>
          </a:ln>
          <a:effectLst/>
        </p:spPr>
        <p:txBody>
          <a:bodyPr anchor="ctr">
            <a:spAutoFit/>
          </a:bodyPr>
          <a:lstStyle/>
          <a:p>
            <a:pPr>
              <a:lnSpc>
                <a:spcPct val="120000"/>
              </a:lnSpc>
              <a:buClr>
                <a:srgbClr val="FF0000"/>
              </a:buClr>
              <a:buFont typeface="Wingdings" panose="05000000000000000000" pitchFamily="2" charset="2"/>
              <a:buNone/>
              <a:tabLst>
                <a:tab pos="495300" algn="l"/>
              </a:tabLst>
            </a:pPr>
            <a:r>
              <a:rPr lang="zh-CN" altLang="en-US" sz="2400" dirty="0">
                <a:latin typeface="Times New Roman" panose="02020603050405020304" pitchFamily="18" charset="0"/>
                <a:ea typeface="黑体" panose="02010609060101010101" pitchFamily="2" charset="-122"/>
              </a:rPr>
              <a:t>地下水碳同位素组成受地下水本身的形成作用、迁移和赋存环境的影响。地下水中碳的主要来源有：① 大气</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的溶</a:t>
            </a:r>
            <a:r>
              <a:rPr lang="zh-CN" altLang="en-US" sz="2400" dirty="0" smtClean="0">
                <a:latin typeface="Times New Roman" panose="02020603050405020304" pitchFamily="18" charset="0"/>
                <a:ea typeface="黑体" panose="02010609060101010101" pitchFamily="2" charset="-122"/>
              </a:rPr>
              <a:t>解 </a:t>
            </a:r>
            <a:r>
              <a:rPr lang="en-US" altLang="zh-CN" sz="2400" dirty="0" smtClean="0">
                <a:solidFill>
                  <a:srgbClr val="FF0000"/>
                </a:solidFill>
                <a:latin typeface="Times New Roman" panose="02020603050405020304" pitchFamily="18" charset="0"/>
                <a:ea typeface="黑体" panose="02010609060101010101" pitchFamily="2" charset="-122"/>
              </a:rPr>
              <a:t>(-7‰)</a:t>
            </a:r>
            <a:r>
              <a:rPr lang="zh-CN" altLang="en-US" sz="2400" dirty="0" smtClean="0">
                <a:solidFill>
                  <a:srgbClr val="FF0000"/>
                </a:solidFill>
                <a:latin typeface="Times New Roman" panose="02020603050405020304" pitchFamily="18" charset="0"/>
                <a:ea typeface="黑体" panose="02010609060101010101" pitchFamily="2" charset="-122"/>
              </a:rPr>
              <a:t> </a:t>
            </a:r>
            <a:r>
              <a:rPr lang="zh-CN" altLang="en-US" sz="2400" dirty="0" smtClean="0">
                <a:latin typeface="Times New Roman" panose="02020603050405020304" pitchFamily="18" charset="0"/>
                <a:ea typeface="黑体" panose="02010609060101010101" pitchFamily="2" charset="-122"/>
              </a:rPr>
              <a:t>。② </a:t>
            </a:r>
            <a:r>
              <a:rPr lang="zh-CN" altLang="en-US" sz="2400" dirty="0">
                <a:latin typeface="Times New Roman" panose="02020603050405020304" pitchFamily="18" charset="0"/>
                <a:ea typeface="黑体" panose="02010609060101010101" pitchFamily="2" charset="-122"/>
              </a:rPr>
              <a:t>土壤</a:t>
            </a:r>
            <a:r>
              <a:rPr lang="en-US" altLang="zh-CN" sz="2400" dirty="0">
                <a:latin typeface="Times New Roman" panose="02020603050405020304" pitchFamily="18" charset="0"/>
                <a:ea typeface="黑体" panose="02010609060101010101" pitchFamily="2" charset="-122"/>
              </a:rPr>
              <a:t>CO</a:t>
            </a:r>
            <a:r>
              <a:rPr lang="en-US" altLang="zh-CN" sz="2400" baseline="-25000" dirty="0">
                <a:latin typeface="Times New Roman" panose="02020603050405020304" pitchFamily="18" charset="0"/>
                <a:ea typeface="黑体" panose="02010609060101010101" pitchFamily="2" charset="-122"/>
              </a:rPr>
              <a:t>2</a:t>
            </a:r>
            <a:r>
              <a:rPr lang="zh-CN" altLang="en-US" sz="2400" dirty="0">
                <a:latin typeface="Times New Roman" panose="02020603050405020304" pitchFamily="18" charset="0"/>
                <a:ea typeface="黑体" panose="02010609060101010101" pitchFamily="2" charset="-122"/>
              </a:rPr>
              <a:t>和现代生物碳的溶</a:t>
            </a:r>
            <a:r>
              <a:rPr lang="zh-CN" altLang="en-US" sz="2400" dirty="0" smtClean="0">
                <a:latin typeface="Times New Roman" panose="02020603050405020304" pitchFamily="18" charset="0"/>
                <a:ea typeface="黑体" panose="02010609060101010101" pitchFamily="2" charset="-122"/>
              </a:rPr>
              <a:t>解</a:t>
            </a:r>
            <a:r>
              <a:rPr lang="en-US" altLang="zh-CN" sz="2400" dirty="0" smtClean="0">
                <a:solidFill>
                  <a:srgbClr val="FF0000"/>
                </a:solidFill>
                <a:latin typeface="Times New Roman" panose="02020603050405020304" pitchFamily="18" charset="0"/>
                <a:ea typeface="黑体" panose="02010609060101010101" pitchFamily="2" charset="-122"/>
              </a:rPr>
              <a:t>(-</a:t>
            </a:r>
            <a:r>
              <a:rPr lang="en-US" altLang="zh-CN" sz="2400" dirty="0">
                <a:solidFill>
                  <a:srgbClr val="FF0000"/>
                </a:solidFill>
                <a:latin typeface="Times New Roman" panose="02020603050405020304" pitchFamily="18" charset="0"/>
                <a:ea typeface="黑体" panose="02010609060101010101" pitchFamily="2" charset="-122"/>
              </a:rPr>
              <a:t>25</a:t>
            </a:r>
            <a:r>
              <a:rPr lang="en-US" altLang="zh-CN" sz="2400" dirty="0" smtClean="0">
                <a:solidFill>
                  <a:srgbClr val="FF0000"/>
                </a:solidFill>
                <a:latin typeface="Times New Roman" panose="02020603050405020304" pitchFamily="18" charset="0"/>
                <a:ea typeface="黑体" panose="02010609060101010101" pitchFamily="2" charset="-122"/>
              </a:rPr>
              <a:t>‰)</a:t>
            </a:r>
            <a:r>
              <a:rPr lang="zh-CN" altLang="en-US" sz="2400" dirty="0" smtClean="0">
                <a:latin typeface="Times New Roman" panose="02020603050405020304" pitchFamily="18" charset="0"/>
                <a:ea typeface="黑体" panose="02010609060101010101" pitchFamily="2" charset="-122"/>
              </a:rPr>
              <a:t>。③陆相</a:t>
            </a:r>
            <a:r>
              <a:rPr lang="zh-CN" altLang="en-US" sz="2400" dirty="0">
                <a:latin typeface="Times New Roman" panose="02020603050405020304" pitchFamily="18" charset="0"/>
                <a:ea typeface="黑体" panose="02010609060101010101" pitchFamily="2" charset="-122"/>
              </a:rPr>
              <a:t>石灰岩的溶</a:t>
            </a:r>
            <a:r>
              <a:rPr lang="zh-CN" altLang="en-US" sz="2400" dirty="0" smtClean="0">
                <a:latin typeface="Times New Roman" panose="02020603050405020304" pitchFamily="18" charset="0"/>
                <a:ea typeface="黑体" panose="02010609060101010101" pitchFamily="2" charset="-122"/>
              </a:rPr>
              <a:t>解</a:t>
            </a:r>
            <a:r>
              <a:rPr lang="en-US" altLang="zh-CN" sz="2400" dirty="0" smtClean="0">
                <a:solidFill>
                  <a:srgbClr val="FF0000"/>
                </a:solidFill>
                <a:latin typeface="Times New Roman" panose="02020603050405020304" pitchFamily="18" charset="0"/>
                <a:ea typeface="黑体" panose="02010609060101010101" pitchFamily="2" charset="-122"/>
              </a:rPr>
              <a:t>(0±1‰)</a:t>
            </a:r>
            <a:r>
              <a:rPr lang="zh-CN" altLang="en-US" sz="2400" dirty="0" smtClean="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Rectangle 5"/>
          <p:cNvSpPr>
            <a:spLocks noChangeArrowheads="1"/>
          </p:cNvSpPr>
          <p:nvPr/>
        </p:nvSpPr>
        <p:spPr bwMode="auto">
          <a:xfrm>
            <a:off x="539750" y="1313806"/>
            <a:ext cx="2816797" cy="461665"/>
          </a:xfrm>
          <a:prstGeom prst="rect">
            <a:avLst/>
          </a:prstGeom>
          <a:noFill/>
          <a:ln w="9525">
            <a:noFill/>
            <a:miter lim="800000"/>
          </a:ln>
          <a:effectLst/>
        </p:spPr>
        <p:txBody>
          <a:bodyPr wrap="none" anchor="ctr">
            <a:spAutoFit/>
          </a:bodyPr>
          <a:lstStyle/>
          <a:p>
            <a:r>
              <a:rPr lang="en-US" altLang="zh-CN" sz="2400" b="1" dirty="0">
                <a:latin typeface="楷体_GB2312" pitchFamily="49" charset="-122"/>
              </a:rPr>
              <a:t>(1) </a:t>
            </a:r>
            <a:r>
              <a:rPr lang="zh-CN" altLang="en-US" sz="2400" b="1" dirty="0">
                <a:latin typeface="楷体_GB2312" pitchFamily="49" charset="-122"/>
              </a:rPr>
              <a:t>近代大陆沉积</a:t>
            </a:r>
            <a:r>
              <a:rPr lang="zh-CN" altLang="en-US" sz="2400" dirty="0">
                <a:latin typeface="楷体_GB2312" pitchFamily="49" charset="-122"/>
              </a:rPr>
              <a:t> </a:t>
            </a:r>
            <a:endParaRPr lang="zh-CN" altLang="en-US" sz="2400" dirty="0">
              <a:latin typeface="楷体_GB2312" pitchFamily="49" charset="-122"/>
            </a:endParaRPr>
          </a:p>
        </p:txBody>
      </p:sp>
      <p:sp>
        <p:nvSpPr>
          <p:cNvPr id="20486" name="Rectangle 6"/>
          <p:cNvSpPr>
            <a:spLocks noChangeArrowheads="1"/>
          </p:cNvSpPr>
          <p:nvPr/>
        </p:nvSpPr>
        <p:spPr bwMode="auto">
          <a:xfrm>
            <a:off x="611188" y="4264968"/>
            <a:ext cx="2662908" cy="461665"/>
          </a:xfrm>
          <a:prstGeom prst="rect">
            <a:avLst/>
          </a:prstGeom>
          <a:noFill/>
          <a:ln w="9525" algn="ctr">
            <a:noFill/>
            <a:miter lim="800000"/>
          </a:ln>
          <a:effectLst/>
        </p:spPr>
        <p:txBody>
          <a:bodyPr wrap="none" anchor="ctr">
            <a:spAutoFit/>
          </a:bodyPr>
          <a:lstStyle/>
          <a:p>
            <a:r>
              <a:rPr lang="en-US" altLang="zh-CN" sz="2400" b="1" dirty="0">
                <a:latin typeface="楷体_GB2312" pitchFamily="49" charset="-122"/>
              </a:rPr>
              <a:t>(2) </a:t>
            </a:r>
            <a:r>
              <a:rPr lang="zh-CN" altLang="en-US" sz="2400" b="1" dirty="0">
                <a:latin typeface="楷体_GB2312" pitchFamily="49" charset="-122"/>
              </a:rPr>
              <a:t>近代海相沉积</a:t>
            </a:r>
            <a:endParaRPr lang="zh-CN" altLang="en-US" sz="2400" b="1" dirty="0">
              <a:latin typeface="楷体_GB2312" pitchFamily="49" charset="-122"/>
            </a:endParaRPr>
          </a:p>
        </p:txBody>
      </p:sp>
      <p:sp>
        <p:nvSpPr>
          <p:cNvPr id="20487" name="Rectangle 7"/>
          <p:cNvSpPr>
            <a:spLocks noChangeArrowheads="1"/>
          </p:cNvSpPr>
          <p:nvPr/>
        </p:nvSpPr>
        <p:spPr bwMode="auto">
          <a:xfrm>
            <a:off x="684213" y="5092869"/>
            <a:ext cx="7847012" cy="1015663"/>
          </a:xfrm>
          <a:prstGeom prst="rect">
            <a:avLst/>
          </a:prstGeom>
          <a:noFill/>
          <a:ln w="9525">
            <a:noFill/>
            <a:miter lim="800000"/>
          </a:ln>
          <a:effectLst/>
        </p:spPr>
        <p:txBody>
          <a:bodyPr anchor="ctr">
            <a:spAutoFit/>
          </a:bodyPr>
          <a:lstStyle/>
          <a:p>
            <a:pPr>
              <a:lnSpc>
                <a:spcPct val="150000"/>
              </a:lnSpc>
              <a:buClr>
                <a:srgbClr val="FF0000"/>
              </a:buClr>
              <a:buFont typeface="Wingdings" panose="05000000000000000000" pitchFamily="2" charset="2"/>
              <a:buNone/>
            </a:pPr>
            <a:r>
              <a:rPr lang="zh-CN" altLang="en-US" sz="2000" dirty="0">
                <a:latin typeface="Times New Roman" panose="02020603050405020304" pitchFamily="18" charset="0"/>
                <a:ea typeface="黑体" panose="02010609060101010101" pitchFamily="2" charset="-122"/>
              </a:rPr>
              <a:t>对部分海相沉积物的碳同位素研究表明，它的</a:t>
            </a:r>
            <a:r>
              <a:rPr lang="en-US" altLang="zh-CN" sz="2000" dirty="0">
                <a:latin typeface="Times New Roman" panose="02020603050405020304" pitchFamily="18" charset="0"/>
                <a:ea typeface="黑体" panose="02010609060101010101" pitchFamily="2" charset="-122"/>
              </a:rPr>
              <a:t>δ</a:t>
            </a:r>
            <a:r>
              <a:rPr lang="en-US" altLang="zh-CN" sz="2000" baseline="30000" dirty="0">
                <a:latin typeface="Times New Roman" panose="02020603050405020304" pitchFamily="18" charset="0"/>
                <a:ea typeface="黑体" panose="02010609060101010101" pitchFamily="2" charset="-122"/>
              </a:rPr>
              <a:t>13</a:t>
            </a:r>
            <a:r>
              <a:rPr lang="en-US" altLang="zh-CN" sz="2000" dirty="0">
                <a:latin typeface="Times New Roman" panose="02020603050405020304" pitchFamily="18" charset="0"/>
                <a:ea typeface="黑体" panose="02010609060101010101" pitchFamily="2" charset="-122"/>
              </a:rPr>
              <a:t>C</a:t>
            </a:r>
            <a:r>
              <a:rPr lang="zh-CN" altLang="en-US" sz="2000" dirty="0">
                <a:latin typeface="Times New Roman" panose="02020603050405020304" pitchFamily="18" charset="0"/>
                <a:ea typeface="黑体" panose="02010609060101010101" pitchFamily="2" charset="-122"/>
              </a:rPr>
              <a:t>值变化范围很窄（</a:t>
            </a:r>
            <a:r>
              <a:rPr lang="en-US" altLang="zh-CN" sz="2000" dirty="0">
                <a:latin typeface="Times New Roman" panose="02020603050405020304" pitchFamily="18" charset="0"/>
                <a:ea typeface="黑体" panose="02010609060101010101" pitchFamily="2" charset="-122"/>
              </a:rPr>
              <a:t>-10‰</a:t>
            </a:r>
            <a:r>
              <a:rPr lang="zh-CN" altLang="en-US" sz="2000" dirty="0">
                <a:latin typeface="Times New Roman" panose="02020603050405020304" pitchFamily="18" charset="0"/>
                <a:ea typeface="黑体" panose="02010609060101010101" pitchFamily="2" charset="-122"/>
              </a:rPr>
              <a:t>～</a:t>
            </a:r>
            <a:r>
              <a:rPr lang="en-US" altLang="zh-CN" sz="2000" dirty="0">
                <a:latin typeface="Times New Roman" panose="02020603050405020304" pitchFamily="18" charset="0"/>
                <a:ea typeface="黑体" panose="02010609060101010101" pitchFamily="2" charset="-122"/>
              </a:rPr>
              <a:t>-30‰</a:t>
            </a:r>
            <a:r>
              <a:rPr lang="zh-CN" altLang="en-US" sz="2000" dirty="0">
                <a:latin typeface="Times New Roman" panose="02020603050405020304" pitchFamily="18" charset="0"/>
                <a:ea typeface="黑体" panose="02010609060101010101" pitchFamily="2" charset="-122"/>
              </a:rPr>
              <a:t>），其中</a:t>
            </a:r>
            <a:r>
              <a:rPr lang="en-US" altLang="zh-CN" sz="2000" dirty="0">
                <a:latin typeface="Times New Roman" panose="02020603050405020304" pitchFamily="18" charset="0"/>
                <a:ea typeface="黑体" panose="02010609060101010101" pitchFamily="2" charset="-122"/>
              </a:rPr>
              <a:t>90‰</a:t>
            </a:r>
            <a:r>
              <a:rPr lang="zh-CN" altLang="en-US" sz="2000" dirty="0">
                <a:latin typeface="Times New Roman" panose="02020603050405020304" pitchFamily="18" charset="0"/>
                <a:ea typeface="黑体" panose="02010609060101010101" pitchFamily="2" charset="-122"/>
              </a:rPr>
              <a:t>以上的样品的</a:t>
            </a:r>
            <a:r>
              <a:rPr lang="en-US" altLang="zh-CN" sz="2000" dirty="0">
                <a:latin typeface="Times New Roman" panose="02020603050405020304" pitchFamily="18" charset="0"/>
                <a:ea typeface="黑体" panose="02010609060101010101" pitchFamily="2" charset="-122"/>
              </a:rPr>
              <a:t>δ</a:t>
            </a:r>
            <a:r>
              <a:rPr lang="en-US" altLang="zh-CN" sz="2000" baseline="30000" dirty="0">
                <a:latin typeface="Times New Roman" panose="02020603050405020304" pitchFamily="18" charset="0"/>
                <a:ea typeface="黑体" panose="02010609060101010101" pitchFamily="2" charset="-122"/>
              </a:rPr>
              <a:t>13</a:t>
            </a:r>
            <a:r>
              <a:rPr lang="en-US" altLang="zh-CN" sz="2000" dirty="0">
                <a:latin typeface="Times New Roman" panose="02020603050405020304" pitchFamily="18" charset="0"/>
                <a:ea typeface="黑体" panose="02010609060101010101" pitchFamily="2" charset="-122"/>
              </a:rPr>
              <a:t>C</a:t>
            </a:r>
            <a:r>
              <a:rPr lang="zh-CN" altLang="en-US" sz="2000" dirty="0">
                <a:latin typeface="Times New Roman" panose="02020603050405020304" pitchFamily="18" charset="0"/>
                <a:ea typeface="黑体" panose="02010609060101010101" pitchFamily="2" charset="-122"/>
              </a:rPr>
              <a:t>＝</a:t>
            </a:r>
            <a:r>
              <a:rPr lang="en-US" altLang="zh-CN" sz="2000" dirty="0">
                <a:latin typeface="Times New Roman" panose="02020603050405020304" pitchFamily="18" charset="0"/>
                <a:ea typeface="黑体" panose="02010609060101010101" pitchFamily="2" charset="-122"/>
              </a:rPr>
              <a:t>-20‰</a:t>
            </a:r>
            <a:r>
              <a:rPr lang="zh-CN" altLang="en-US" sz="2000" dirty="0">
                <a:latin typeface="Times New Roman" panose="02020603050405020304" pitchFamily="18" charset="0"/>
                <a:ea typeface="黑体" panose="02010609060101010101" pitchFamily="2" charset="-122"/>
              </a:rPr>
              <a:t>～</a:t>
            </a:r>
            <a:r>
              <a:rPr lang="en-US" altLang="zh-CN" sz="2000" dirty="0">
                <a:latin typeface="Times New Roman" panose="02020603050405020304" pitchFamily="18" charset="0"/>
                <a:ea typeface="黑体" panose="02010609060101010101" pitchFamily="2" charset="-122"/>
              </a:rPr>
              <a:t>-27‰</a:t>
            </a:r>
            <a:r>
              <a:rPr lang="zh-CN" altLang="en-US" sz="2000" dirty="0" smtClean="0">
                <a:latin typeface="Times New Roman" panose="02020603050405020304" pitchFamily="18" charset="0"/>
                <a:ea typeface="黑体" panose="02010609060101010101" pitchFamily="2" charset="-122"/>
              </a:rPr>
              <a:t>。</a:t>
            </a:r>
            <a:endParaRPr lang="zh-CN" altLang="en-US" sz="2000" dirty="0">
              <a:latin typeface="Times New Roman" panose="02020603050405020304" pitchFamily="18" charset="0"/>
              <a:ea typeface="黑体" panose="02010609060101010101" pitchFamily="2" charset="-122"/>
            </a:endParaRPr>
          </a:p>
        </p:txBody>
      </p:sp>
      <p:sp>
        <p:nvSpPr>
          <p:cNvPr id="20489" name="Text Box 9"/>
          <p:cNvSpPr txBox="1">
            <a:spLocks noChangeArrowheads="1"/>
          </p:cNvSpPr>
          <p:nvPr/>
        </p:nvSpPr>
        <p:spPr bwMode="auto">
          <a:xfrm>
            <a:off x="214282" y="285728"/>
            <a:ext cx="2374900" cy="519112"/>
          </a:xfrm>
          <a:prstGeom prst="rect">
            <a:avLst/>
          </a:prstGeom>
          <a:noFill/>
          <a:ln w="9525" algn="ctr">
            <a:noFill/>
            <a:miter lim="800000"/>
          </a:ln>
          <a:effectLst/>
        </p:spPr>
        <p:txBody>
          <a:bodyPr anchor="ctr">
            <a:spAutoFit/>
          </a:bodyPr>
          <a:lstStyle/>
          <a:p>
            <a:pPr algn="just"/>
            <a:r>
              <a:rPr lang="zh-CN" altLang="en-US" sz="2800" b="1" dirty="0">
                <a:latin typeface="黑体" panose="02010609060101010101" pitchFamily="2" charset="-122"/>
                <a:ea typeface="黑体" panose="02010609060101010101" pitchFamily="2" charset="-122"/>
              </a:rPr>
              <a:t>岩石圈</a:t>
            </a:r>
            <a:endParaRPr lang="zh-CN" altLang="en-US" sz="2800" b="1" dirty="0">
              <a:latin typeface="黑体" panose="02010609060101010101" pitchFamily="2" charset="-122"/>
              <a:ea typeface="黑体" panose="02010609060101010101" pitchFamily="2" charset="-122"/>
            </a:endParaRPr>
          </a:p>
        </p:txBody>
      </p:sp>
      <p:sp>
        <p:nvSpPr>
          <p:cNvPr id="20490" name="Text Box 10"/>
          <p:cNvSpPr txBox="1">
            <a:spLocks noChangeArrowheads="1"/>
          </p:cNvSpPr>
          <p:nvPr/>
        </p:nvSpPr>
        <p:spPr bwMode="auto">
          <a:xfrm>
            <a:off x="611188" y="1928813"/>
            <a:ext cx="8135937" cy="1649747"/>
          </a:xfrm>
          <a:prstGeom prst="rect">
            <a:avLst/>
          </a:prstGeom>
          <a:noFill/>
          <a:ln w="9525">
            <a:noFill/>
            <a:miter lim="800000"/>
          </a:ln>
          <a:effectLst/>
        </p:spPr>
        <p:txBody>
          <a:bodyPr>
            <a:spAutoFit/>
          </a:bodyPr>
          <a:lstStyle/>
          <a:p>
            <a:pPr algn="just">
              <a:lnSpc>
                <a:spcPct val="130000"/>
              </a:lnSpc>
            </a:pPr>
            <a:r>
              <a:rPr lang="zh-CN" altLang="en-US" sz="2000" dirty="0">
                <a:latin typeface="Times New Roman" panose="02020603050405020304" pitchFamily="18" charset="0"/>
                <a:ea typeface="黑体" panose="02010609060101010101" pitchFamily="2" charset="-122"/>
              </a:rPr>
              <a:t>近代陆相沉积物中有机质的</a:t>
            </a:r>
            <a:r>
              <a:rPr lang="en-US" altLang="zh-CN" sz="2000" dirty="0">
                <a:latin typeface="Times New Roman" panose="02020603050405020304" pitchFamily="18" charset="0"/>
                <a:ea typeface="黑体" panose="02010609060101010101" pitchFamily="2" charset="-122"/>
              </a:rPr>
              <a:t>δ</a:t>
            </a:r>
            <a:r>
              <a:rPr lang="en-US" altLang="zh-CN" sz="2000" baseline="30000" dirty="0">
                <a:latin typeface="Times New Roman" panose="02020603050405020304" pitchFamily="18" charset="0"/>
                <a:ea typeface="黑体" panose="02010609060101010101" pitchFamily="2" charset="-122"/>
              </a:rPr>
              <a:t>13</a:t>
            </a:r>
            <a:r>
              <a:rPr lang="en-US" altLang="zh-CN" sz="2000" dirty="0">
                <a:latin typeface="Times New Roman" panose="02020603050405020304" pitchFamily="18" charset="0"/>
                <a:ea typeface="黑体" panose="02010609060101010101" pitchFamily="2" charset="-122"/>
              </a:rPr>
              <a:t>C</a:t>
            </a:r>
            <a:r>
              <a:rPr lang="zh-CN" altLang="en-US" sz="2000" dirty="0">
                <a:latin typeface="Times New Roman" panose="02020603050405020304" pitchFamily="18" charset="0"/>
                <a:ea typeface="黑体" panose="02010609060101010101" pitchFamily="2" charset="-122"/>
              </a:rPr>
              <a:t>值变换范围由</a:t>
            </a:r>
            <a:r>
              <a:rPr lang="en-US" altLang="zh-CN" sz="2000" dirty="0">
                <a:latin typeface="Times New Roman" panose="02020603050405020304" pitchFamily="18" charset="0"/>
                <a:ea typeface="黑体" panose="02010609060101010101" pitchFamily="2" charset="-122"/>
              </a:rPr>
              <a:t>-10‰</a:t>
            </a:r>
            <a:r>
              <a:rPr lang="zh-CN" altLang="en-US" sz="2000" dirty="0">
                <a:latin typeface="Times New Roman" panose="02020603050405020304" pitchFamily="18" charset="0"/>
                <a:ea typeface="黑体" panose="02010609060101010101" pitchFamily="2" charset="-122"/>
              </a:rPr>
              <a:t>到</a:t>
            </a:r>
            <a:r>
              <a:rPr lang="en-US" altLang="zh-CN" sz="2000" dirty="0">
                <a:latin typeface="Times New Roman" panose="02020603050405020304" pitchFamily="18" charset="0"/>
                <a:ea typeface="黑体" panose="02010609060101010101" pitchFamily="2" charset="-122"/>
              </a:rPr>
              <a:t>-38‰</a:t>
            </a:r>
            <a:r>
              <a:rPr lang="zh-CN" altLang="en-US" sz="2000" dirty="0" smtClean="0">
                <a:latin typeface="Times New Roman" panose="02020603050405020304" pitchFamily="18" charset="0"/>
                <a:ea typeface="黑体" panose="02010609060101010101" pitchFamily="2" charset="-122"/>
              </a:rPr>
              <a:t>。土</a:t>
            </a:r>
            <a:r>
              <a:rPr lang="zh-CN" altLang="en-US" sz="2000" dirty="0">
                <a:latin typeface="Times New Roman" panose="02020603050405020304" pitchFamily="18" charset="0"/>
                <a:ea typeface="黑体" panose="02010609060101010101" pitchFamily="2" charset="-122"/>
              </a:rPr>
              <a:t>壤腐殖质中的</a:t>
            </a:r>
            <a:r>
              <a:rPr lang="en-US" altLang="zh-CN" sz="2000" dirty="0">
                <a:latin typeface="Times New Roman" panose="02020603050405020304" pitchFamily="18" charset="0"/>
                <a:ea typeface="黑体" panose="02010609060101010101" pitchFamily="2" charset="-122"/>
              </a:rPr>
              <a:t>δ</a:t>
            </a:r>
            <a:r>
              <a:rPr lang="en-US" altLang="zh-CN" sz="2000" baseline="30000" dirty="0">
                <a:latin typeface="Times New Roman" panose="02020603050405020304" pitchFamily="18" charset="0"/>
                <a:ea typeface="黑体" panose="02010609060101010101" pitchFamily="2" charset="-122"/>
              </a:rPr>
              <a:t>13</a:t>
            </a:r>
            <a:r>
              <a:rPr lang="en-US" altLang="zh-CN" sz="2000" dirty="0">
                <a:latin typeface="Times New Roman" panose="02020603050405020304" pitchFamily="18" charset="0"/>
                <a:ea typeface="黑体" panose="02010609060101010101" pitchFamily="2" charset="-122"/>
              </a:rPr>
              <a:t>C</a:t>
            </a:r>
            <a:r>
              <a:rPr lang="zh-CN" altLang="en-US" sz="2000" dirty="0">
                <a:latin typeface="Times New Roman" panose="02020603050405020304" pitchFamily="18" charset="0"/>
                <a:ea typeface="黑体" panose="02010609060101010101" pitchFamily="2" charset="-122"/>
              </a:rPr>
              <a:t>值与区域的植物类型有关</a:t>
            </a:r>
            <a:r>
              <a:rPr lang="zh-CN" altLang="en-US" sz="2000" dirty="0" smtClean="0">
                <a:latin typeface="Times New Roman" panose="02020603050405020304" pitchFamily="18" charset="0"/>
                <a:ea typeface="黑体" panose="02010609060101010101" pitchFamily="2" charset="-122"/>
              </a:rPr>
              <a:t>。湖</a:t>
            </a:r>
            <a:r>
              <a:rPr lang="zh-CN" altLang="en-US" sz="2000" dirty="0">
                <a:latin typeface="Times New Roman" panose="02020603050405020304" pitchFamily="18" charset="0"/>
                <a:ea typeface="黑体" panose="02010609060101010101" pitchFamily="2" charset="-122"/>
              </a:rPr>
              <a:t>泊沉积物的</a:t>
            </a:r>
            <a:r>
              <a:rPr lang="en-US" altLang="zh-CN" sz="2000" dirty="0">
                <a:latin typeface="Times New Roman" panose="02020603050405020304" pitchFamily="18" charset="0"/>
                <a:ea typeface="黑体" panose="02010609060101010101" pitchFamily="2" charset="-122"/>
              </a:rPr>
              <a:t>δ</a:t>
            </a:r>
            <a:r>
              <a:rPr lang="en-US" altLang="zh-CN" sz="2000" baseline="30000" dirty="0">
                <a:latin typeface="Times New Roman" panose="02020603050405020304" pitchFamily="18" charset="0"/>
                <a:ea typeface="黑体" panose="02010609060101010101" pitchFamily="2" charset="-122"/>
              </a:rPr>
              <a:t>13</a:t>
            </a:r>
            <a:r>
              <a:rPr lang="en-US" altLang="zh-CN" sz="2000" dirty="0">
                <a:latin typeface="Times New Roman" panose="02020603050405020304" pitchFamily="18" charset="0"/>
                <a:ea typeface="黑体" panose="02010609060101010101" pitchFamily="2" charset="-122"/>
              </a:rPr>
              <a:t>C</a:t>
            </a:r>
            <a:r>
              <a:rPr lang="zh-CN" altLang="en-US" sz="2000" dirty="0">
                <a:latin typeface="Times New Roman" panose="02020603050405020304" pitchFamily="18" charset="0"/>
                <a:ea typeface="黑体" panose="02010609060101010101" pitchFamily="2" charset="-122"/>
              </a:rPr>
              <a:t>值变化范围很大（</a:t>
            </a:r>
            <a:r>
              <a:rPr lang="en-US" altLang="zh-CN" sz="2000" dirty="0">
                <a:latin typeface="Times New Roman" panose="02020603050405020304" pitchFamily="18" charset="0"/>
                <a:ea typeface="黑体" panose="02010609060101010101" pitchFamily="2" charset="-122"/>
              </a:rPr>
              <a:t>-8‰</a:t>
            </a:r>
            <a:r>
              <a:rPr lang="zh-CN" altLang="en-US" sz="2000" dirty="0">
                <a:latin typeface="Times New Roman" panose="02020603050405020304" pitchFamily="18" charset="0"/>
                <a:ea typeface="黑体" panose="02010609060101010101" pitchFamily="2" charset="-122"/>
              </a:rPr>
              <a:t>～</a:t>
            </a:r>
            <a:r>
              <a:rPr lang="en-US" altLang="zh-CN" sz="2000" dirty="0">
                <a:latin typeface="Times New Roman" panose="02020603050405020304" pitchFamily="18" charset="0"/>
                <a:ea typeface="黑体" panose="02010609060101010101" pitchFamily="2" charset="-122"/>
              </a:rPr>
              <a:t>-38‰</a:t>
            </a:r>
            <a:r>
              <a:rPr lang="zh-CN" altLang="en-US" sz="2000" dirty="0">
                <a:latin typeface="Times New Roman" panose="02020603050405020304" pitchFamily="18" charset="0"/>
                <a:ea typeface="黑体" panose="02010609060101010101" pitchFamily="2" charset="-122"/>
              </a:rPr>
              <a:t>），这种情况与陆地和水生植物相类似。对少数河流沉积物研究表明，其</a:t>
            </a:r>
            <a:r>
              <a:rPr lang="en-US" altLang="zh-CN" sz="2000" dirty="0">
                <a:latin typeface="Times New Roman" panose="02020603050405020304" pitchFamily="18" charset="0"/>
                <a:ea typeface="黑体" panose="02010609060101010101" pitchFamily="2" charset="-122"/>
              </a:rPr>
              <a:t>δ</a:t>
            </a:r>
            <a:r>
              <a:rPr lang="en-US" altLang="zh-CN" sz="2000" baseline="30000" dirty="0">
                <a:latin typeface="Times New Roman" panose="02020603050405020304" pitchFamily="18" charset="0"/>
                <a:ea typeface="黑体" panose="02010609060101010101" pitchFamily="2" charset="-122"/>
              </a:rPr>
              <a:t>13</a:t>
            </a:r>
            <a:r>
              <a:rPr lang="en-US" altLang="zh-CN" sz="2000" dirty="0">
                <a:latin typeface="Times New Roman" panose="02020603050405020304" pitchFamily="18" charset="0"/>
                <a:ea typeface="黑体" panose="02010609060101010101" pitchFamily="2" charset="-122"/>
              </a:rPr>
              <a:t>C</a:t>
            </a:r>
            <a:r>
              <a:rPr lang="zh-CN" altLang="en-US" sz="2000" dirty="0">
                <a:latin typeface="Times New Roman" panose="02020603050405020304" pitchFamily="18" charset="0"/>
                <a:ea typeface="黑体" panose="02010609060101010101" pitchFamily="2" charset="-122"/>
              </a:rPr>
              <a:t>值的变化与湖泊一致。</a:t>
            </a:r>
            <a:endParaRPr lang="zh-CN" altLang="en-US" sz="2000" dirty="0">
              <a:latin typeface="Times New Roman" panose="02020603050405020304" pitchFamily="18" charset="0"/>
              <a:ea typeface="黑体" panose="02010609060101010101" pitchFamily="2" charset="-122"/>
            </a:endParaRPr>
          </a:p>
        </p:txBody>
      </p:sp>
      <p:grpSp>
        <p:nvGrpSpPr>
          <p:cNvPr id="7" name="Group 2"/>
          <p:cNvGrpSpPr/>
          <p:nvPr/>
        </p:nvGrpSpPr>
        <p:grpSpPr bwMode="auto">
          <a:xfrm>
            <a:off x="0" y="928670"/>
            <a:ext cx="1571604" cy="142876"/>
            <a:chOff x="58" y="1117"/>
            <a:chExt cx="2631" cy="181"/>
          </a:xfrm>
        </p:grpSpPr>
        <p:sp>
          <p:nvSpPr>
            <p:cNvPr id="8"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9"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8" name="Text Box 4"/>
          <p:cNvSpPr txBox="1">
            <a:spLocks noChangeArrowheads="1"/>
          </p:cNvSpPr>
          <p:nvPr/>
        </p:nvSpPr>
        <p:spPr bwMode="auto">
          <a:xfrm>
            <a:off x="511175" y="521643"/>
            <a:ext cx="2353529" cy="461665"/>
          </a:xfrm>
          <a:prstGeom prst="rect">
            <a:avLst/>
          </a:prstGeom>
          <a:noFill/>
          <a:ln w="9525" algn="ctr">
            <a:noFill/>
            <a:miter lim="800000"/>
          </a:ln>
          <a:effectLst/>
        </p:spPr>
        <p:txBody>
          <a:bodyPr wrap="none" anchor="ctr">
            <a:spAutoFit/>
          </a:bodyPr>
          <a:lstStyle/>
          <a:p>
            <a:r>
              <a:rPr lang="en-US" altLang="zh-CN" sz="2400" b="1" dirty="0">
                <a:latin typeface="楷体_GB2312" pitchFamily="49" charset="-122"/>
              </a:rPr>
              <a:t>(3) </a:t>
            </a:r>
            <a:r>
              <a:rPr lang="zh-CN" altLang="en-US" sz="2400" b="1" dirty="0">
                <a:latin typeface="楷体_GB2312" pitchFamily="49" charset="-122"/>
              </a:rPr>
              <a:t>岩石和矿物</a:t>
            </a:r>
            <a:endParaRPr lang="zh-CN" altLang="en-US" sz="2400" b="1" dirty="0">
              <a:latin typeface="楷体_GB2312" pitchFamily="49" charset="-122"/>
            </a:endParaRPr>
          </a:p>
        </p:txBody>
      </p:sp>
      <p:sp>
        <p:nvSpPr>
          <p:cNvPr id="21509" name="Text Box 5"/>
          <p:cNvSpPr txBox="1">
            <a:spLocks noChangeArrowheads="1"/>
          </p:cNvSpPr>
          <p:nvPr/>
        </p:nvSpPr>
        <p:spPr bwMode="auto">
          <a:xfrm>
            <a:off x="500034" y="1268413"/>
            <a:ext cx="8351837" cy="5045075"/>
          </a:xfrm>
          <a:prstGeom prst="rect">
            <a:avLst/>
          </a:prstGeom>
          <a:noFill/>
          <a:ln w="9525" algn="ctr">
            <a:noFill/>
            <a:miter lim="800000"/>
          </a:ln>
          <a:effectLst/>
        </p:spPr>
        <p:txBody>
          <a:bodyPr>
            <a:spAutoFit/>
          </a:bodyPr>
          <a:lstStyle/>
          <a:p>
            <a:pPr algn="just">
              <a:lnSpc>
                <a:spcPct val="120000"/>
              </a:lnSpc>
            </a:pPr>
            <a:r>
              <a:rPr lang="zh-CN" altLang="en-US" sz="1800" dirty="0">
                <a:latin typeface="Times New Roman" panose="02020603050405020304" pitchFamily="18" charset="0"/>
                <a:ea typeface="黑体" panose="02010609060101010101" pitchFamily="2" charset="-122"/>
              </a:rPr>
              <a:t>古老沉积物和变质沉积物，以及前寒武纪岩石中剩余碳的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值与近代沉积基本一致。</a:t>
            </a:r>
            <a:r>
              <a:rPr lang="zh-CN" altLang="en-US" sz="1800" dirty="0">
                <a:solidFill>
                  <a:srgbClr val="FF0000"/>
                </a:solidFill>
                <a:latin typeface="Times New Roman" panose="02020603050405020304" pitchFamily="18" charset="0"/>
                <a:ea typeface="黑体" panose="02010609060101010101" pitchFamily="2" charset="-122"/>
              </a:rPr>
              <a:t>烃</a:t>
            </a:r>
            <a:r>
              <a:rPr lang="zh-CN" altLang="en-US" sz="1800" dirty="0">
                <a:latin typeface="Times New Roman" panose="02020603050405020304" pitchFamily="18" charset="0"/>
                <a:ea typeface="黑体" panose="02010609060101010101" pitchFamily="2" charset="-122"/>
              </a:rPr>
              <a:t>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值的变化范围是</a:t>
            </a:r>
            <a:r>
              <a:rPr lang="en-US" altLang="zh-CN" sz="1800" dirty="0">
                <a:latin typeface="Times New Roman" panose="02020603050405020304" pitchFamily="18" charset="0"/>
                <a:ea typeface="黑体" panose="02010609060101010101" pitchFamily="2" charset="-122"/>
              </a:rPr>
              <a:t>-20‰</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-24.7‰</a:t>
            </a:r>
            <a:r>
              <a:rPr lang="zh-CN" altLang="en-US" sz="1800" dirty="0">
                <a:latin typeface="Times New Roman" panose="02020603050405020304" pitchFamily="18" charset="0"/>
                <a:ea typeface="黑体" panose="02010609060101010101" pitchFamily="2" charset="-122"/>
              </a:rPr>
              <a:t>，与</a:t>
            </a:r>
            <a:r>
              <a:rPr lang="zh-CN" altLang="en-US" sz="1800" dirty="0">
                <a:solidFill>
                  <a:srgbClr val="FF0000"/>
                </a:solidFill>
                <a:latin typeface="Times New Roman" panose="02020603050405020304" pitchFamily="18" charset="0"/>
                <a:ea typeface="黑体" panose="02010609060101010101" pitchFamily="2" charset="-122"/>
              </a:rPr>
              <a:t>泥炭</a:t>
            </a:r>
            <a:r>
              <a:rPr lang="zh-CN" altLang="en-US" sz="1800" dirty="0">
                <a:latin typeface="Times New Roman" panose="02020603050405020304" pitchFamily="18" charset="0"/>
                <a:ea typeface="黑体" panose="02010609060101010101" pitchFamily="2" charset="-122"/>
              </a:rPr>
              <a:t>相似（</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-25‰</a:t>
            </a:r>
            <a:r>
              <a:rPr lang="zh-CN" altLang="en-US" sz="1800" dirty="0">
                <a:latin typeface="Times New Roman" panose="02020603050405020304" pitchFamily="18" charset="0"/>
                <a:ea typeface="黑体" panose="02010609060101010101" pitchFamily="2" charset="-122"/>
              </a:rPr>
              <a:t>左右），这说明烃化作用过程没有明显的碳同位素分馏。</a:t>
            </a:r>
            <a:endParaRPr lang="zh-CN" altLang="en-US" sz="1800" dirty="0">
              <a:latin typeface="Times New Roman" panose="02020603050405020304" pitchFamily="18" charset="0"/>
              <a:ea typeface="黑体" panose="02010609060101010101" pitchFamily="2" charset="-122"/>
            </a:endParaRPr>
          </a:p>
          <a:p>
            <a:pPr algn="just">
              <a:lnSpc>
                <a:spcPct val="120000"/>
              </a:lnSpc>
            </a:pPr>
            <a:endParaRPr lang="zh-CN" altLang="en-US" sz="1800" dirty="0">
              <a:latin typeface="Times New Roman" panose="02020603050405020304" pitchFamily="18" charset="0"/>
              <a:ea typeface="黑体" panose="02010609060101010101" pitchFamily="2" charset="-122"/>
            </a:endParaRPr>
          </a:p>
          <a:p>
            <a:pPr algn="just">
              <a:lnSpc>
                <a:spcPct val="120000"/>
              </a:lnSpc>
            </a:pPr>
            <a:r>
              <a:rPr lang="zh-CN" altLang="en-US" sz="1800" dirty="0">
                <a:latin typeface="Times New Roman" panose="02020603050405020304" pitchFamily="18" charset="0"/>
                <a:ea typeface="黑体" panose="02010609060101010101" pitchFamily="2" charset="-122"/>
              </a:rPr>
              <a:t>大多数石油的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-21‰</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-32‰</a:t>
            </a:r>
            <a:r>
              <a:rPr lang="zh-CN" altLang="en-US" sz="1800" dirty="0">
                <a:latin typeface="Times New Roman" panose="02020603050405020304" pitchFamily="18" charset="0"/>
                <a:ea typeface="黑体" panose="02010609060101010101" pitchFamily="2" charset="-122"/>
              </a:rPr>
              <a:t>，石油的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值与近代海相沉积相相比较，向轻同位素方向移动</a:t>
            </a:r>
            <a:r>
              <a:rPr lang="en-US" altLang="zh-CN" sz="1800" dirty="0">
                <a:latin typeface="Times New Roman" panose="02020603050405020304" pitchFamily="18" charset="0"/>
                <a:ea typeface="黑体" panose="02010609060101010101" pitchFamily="2" charset="-122"/>
              </a:rPr>
              <a:t>3‰</a:t>
            </a:r>
            <a:r>
              <a:rPr lang="zh-CN" altLang="en-US" sz="1800" dirty="0">
                <a:latin typeface="Times New Roman" panose="02020603050405020304" pitchFamily="18" charset="0"/>
                <a:ea typeface="黑体" panose="02010609060101010101" pitchFamily="2" charset="-122"/>
              </a:rPr>
              <a:t>。而与烃相比较，石油的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值（平均值为</a:t>
            </a:r>
            <a:r>
              <a:rPr lang="en-US" altLang="zh-CN" sz="1800" dirty="0">
                <a:latin typeface="Times New Roman" panose="02020603050405020304" pitchFamily="18" charset="0"/>
                <a:ea typeface="黑体" panose="02010609060101010101" pitchFamily="2" charset="-122"/>
              </a:rPr>
              <a:t>-27‰</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-30‰</a:t>
            </a:r>
            <a:r>
              <a:rPr lang="zh-CN" altLang="en-US" sz="1800" dirty="0">
                <a:latin typeface="Times New Roman" panose="02020603050405020304" pitchFamily="18" charset="0"/>
                <a:ea typeface="黑体" panose="02010609060101010101" pitchFamily="2" charset="-122"/>
              </a:rPr>
              <a:t>）低于烃（</a:t>
            </a:r>
            <a:r>
              <a:rPr lang="en-US" altLang="zh-CN" sz="1800" dirty="0">
                <a:latin typeface="Times New Roman" panose="02020603050405020304" pitchFamily="18" charset="0"/>
                <a:ea typeface="黑体" panose="02010609060101010101" pitchFamily="2" charset="-122"/>
              </a:rPr>
              <a:t>-23‰</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-26‰</a:t>
            </a:r>
            <a:r>
              <a:rPr lang="zh-CN" altLang="en-US" sz="1800" dirty="0">
                <a:latin typeface="Times New Roman" panose="02020603050405020304" pitchFamily="18" charset="0"/>
                <a:ea typeface="黑体" panose="02010609060101010101" pitchFamily="2" charset="-122"/>
              </a:rPr>
              <a:t>）。火成岩中分散碳的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值一般为</a:t>
            </a:r>
            <a:r>
              <a:rPr lang="en-US" altLang="zh-CN" sz="1800" dirty="0">
                <a:latin typeface="Times New Roman" panose="02020603050405020304" pitchFamily="18" charset="0"/>
                <a:ea typeface="黑体" panose="02010609060101010101" pitchFamily="2" charset="-122"/>
              </a:rPr>
              <a:t>-20‰</a:t>
            </a:r>
            <a:r>
              <a:rPr lang="zh-CN" altLang="en-US" sz="1800" dirty="0">
                <a:latin typeface="Times New Roman" panose="02020603050405020304" pitchFamily="18" charset="0"/>
                <a:ea typeface="黑体" panose="02010609060101010101" pitchFamily="2" charset="-122"/>
              </a:rPr>
              <a:t>至</a:t>
            </a:r>
            <a:r>
              <a:rPr lang="en-US" altLang="zh-CN" sz="1800" dirty="0">
                <a:latin typeface="Times New Roman" panose="02020603050405020304" pitchFamily="18" charset="0"/>
                <a:ea typeface="黑体" panose="02010609060101010101" pitchFamily="2" charset="-122"/>
              </a:rPr>
              <a:t>-27‰</a:t>
            </a:r>
            <a:r>
              <a:rPr lang="zh-CN" altLang="en-US" sz="1800" dirty="0">
                <a:latin typeface="Times New Roman" panose="02020603050405020304" pitchFamily="18" charset="0"/>
                <a:ea typeface="黑体" panose="02010609060101010101" pitchFamily="2" charset="-122"/>
              </a:rPr>
              <a:t>。火成碳酸盐的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值变化范围较大，但平均值比较接近，约为</a:t>
            </a:r>
            <a:r>
              <a:rPr lang="en-US" altLang="zh-CN" sz="1800" dirty="0">
                <a:latin typeface="Times New Roman" panose="02020603050405020304" pitchFamily="18" charset="0"/>
                <a:ea typeface="黑体" panose="02010609060101010101" pitchFamily="2" charset="-122"/>
              </a:rPr>
              <a:t>-5.1‰</a:t>
            </a:r>
            <a:r>
              <a:rPr lang="zh-CN" altLang="en-US" sz="1800" dirty="0">
                <a:latin typeface="Times New Roman" panose="02020603050405020304" pitchFamily="18" charset="0"/>
                <a:ea typeface="黑体" panose="02010609060101010101" pitchFamily="2" charset="-122"/>
              </a:rPr>
              <a:t>，金刚石为高温高压矿物，其</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值为</a:t>
            </a:r>
            <a:r>
              <a:rPr lang="en-US" altLang="zh-CN" sz="1800" dirty="0">
                <a:latin typeface="Times New Roman" panose="02020603050405020304" pitchFamily="18" charset="0"/>
                <a:ea typeface="黑体" panose="02010609060101010101" pitchFamily="2" charset="-122"/>
              </a:rPr>
              <a:t>-3.2‰</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-6.9‰</a:t>
            </a:r>
            <a:r>
              <a:rPr lang="zh-CN" altLang="en-US" sz="1800" dirty="0">
                <a:latin typeface="Times New Roman" panose="02020603050405020304" pitchFamily="18" charset="0"/>
                <a:ea typeface="黑体" panose="02010609060101010101" pitchFamily="2" charset="-122"/>
              </a:rPr>
              <a:t>，平均值为</a:t>
            </a:r>
            <a:r>
              <a:rPr lang="en-US" altLang="zh-CN" sz="1800" dirty="0">
                <a:latin typeface="Times New Roman" panose="02020603050405020304" pitchFamily="18" charset="0"/>
                <a:ea typeface="黑体" panose="02010609060101010101" pitchFamily="2" charset="-122"/>
              </a:rPr>
              <a:t>-5.8‰</a:t>
            </a:r>
            <a:r>
              <a:rPr lang="zh-CN" altLang="en-US" sz="1800" dirty="0">
                <a:latin typeface="Times New Roman" panose="02020603050405020304" pitchFamily="18" charset="0"/>
                <a:ea typeface="黑体" panose="02010609060101010101" pitchFamily="2" charset="-122"/>
              </a:rPr>
              <a:t>。</a:t>
            </a:r>
            <a:endParaRPr lang="zh-CN" altLang="en-US" sz="1800" dirty="0">
              <a:latin typeface="Times New Roman" panose="02020603050405020304" pitchFamily="18" charset="0"/>
              <a:ea typeface="黑体" panose="02010609060101010101" pitchFamily="2" charset="-122"/>
            </a:endParaRPr>
          </a:p>
          <a:p>
            <a:pPr algn="just">
              <a:lnSpc>
                <a:spcPct val="120000"/>
              </a:lnSpc>
            </a:pPr>
            <a:endParaRPr lang="zh-CN" altLang="en-US" sz="1800" dirty="0">
              <a:latin typeface="Times New Roman" panose="02020603050405020304" pitchFamily="18" charset="0"/>
              <a:ea typeface="黑体" panose="02010609060101010101" pitchFamily="2" charset="-122"/>
            </a:endParaRPr>
          </a:p>
          <a:p>
            <a:pPr algn="just">
              <a:lnSpc>
                <a:spcPct val="120000"/>
              </a:lnSpc>
            </a:pPr>
            <a:r>
              <a:rPr lang="zh-CN" altLang="en-US" sz="1800" dirty="0">
                <a:latin typeface="Times New Roman" panose="02020603050405020304" pitchFamily="18" charset="0"/>
                <a:ea typeface="黑体" panose="02010609060101010101" pitchFamily="2" charset="-122"/>
              </a:rPr>
              <a:t>碳酸盐岩石的碳同位素组成与其沉积环境有密切关系，海相石灰岩的</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+2.44‰</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-3.33‰</a:t>
            </a:r>
            <a:r>
              <a:rPr lang="zh-CN" altLang="en-US" sz="1800" dirty="0">
                <a:latin typeface="Times New Roman" panose="02020603050405020304" pitchFamily="18" charset="0"/>
                <a:ea typeface="黑体" panose="02010609060101010101" pitchFamily="2" charset="-122"/>
              </a:rPr>
              <a:t>，平均值为</a:t>
            </a:r>
            <a:r>
              <a:rPr lang="en-US" altLang="zh-CN" sz="1800" dirty="0">
                <a:latin typeface="Times New Roman" panose="02020603050405020304" pitchFamily="18" charset="0"/>
                <a:ea typeface="黑体" panose="02010609060101010101" pitchFamily="2" charset="-122"/>
              </a:rPr>
              <a:t>0±1‰</a:t>
            </a:r>
            <a:r>
              <a:rPr lang="zh-CN" altLang="en-US" sz="1800" dirty="0">
                <a:latin typeface="Times New Roman" panose="02020603050405020304" pitchFamily="18" charset="0"/>
                <a:ea typeface="黑体" panose="02010609060101010101" pitchFamily="2" charset="-122"/>
              </a:rPr>
              <a:t>；白云岩的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+2.65‰</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-2.29‰</a:t>
            </a:r>
            <a:r>
              <a:rPr lang="zh-CN" altLang="en-US" sz="1800" dirty="0">
                <a:latin typeface="Times New Roman" panose="02020603050405020304" pitchFamily="18" charset="0"/>
                <a:ea typeface="黑体" panose="02010609060101010101" pitchFamily="2" charset="-122"/>
              </a:rPr>
              <a:t>，平均值为</a:t>
            </a:r>
            <a:r>
              <a:rPr lang="en-US" altLang="zh-CN" sz="1800" dirty="0">
                <a:latin typeface="Times New Roman" panose="02020603050405020304" pitchFamily="18" charset="0"/>
                <a:ea typeface="黑体" panose="02010609060101010101" pitchFamily="2" charset="-122"/>
              </a:rPr>
              <a:t>+0.82‰</a:t>
            </a:r>
            <a:r>
              <a:rPr lang="zh-CN" altLang="en-US" sz="1800" dirty="0">
                <a:latin typeface="Times New Roman" panose="02020603050405020304" pitchFamily="18" charset="0"/>
                <a:ea typeface="黑体" panose="02010609060101010101" pitchFamily="2" charset="-122"/>
              </a:rPr>
              <a:t>；大理岩的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+3.06‰~+0.63‰</a:t>
            </a:r>
            <a:r>
              <a:rPr lang="zh-CN" altLang="en-US" sz="1800" dirty="0">
                <a:latin typeface="Times New Roman" panose="02020603050405020304" pitchFamily="18" charset="0"/>
                <a:ea typeface="黑体" panose="02010609060101010101" pitchFamily="2" charset="-122"/>
              </a:rPr>
              <a:t>，平均值为</a:t>
            </a:r>
            <a:r>
              <a:rPr lang="en-US" altLang="zh-CN" sz="1800" dirty="0">
                <a:latin typeface="Times New Roman" panose="02020603050405020304" pitchFamily="18" charset="0"/>
                <a:ea typeface="黑体" panose="02010609060101010101" pitchFamily="2" charset="-122"/>
              </a:rPr>
              <a:t>+1.26‰</a:t>
            </a:r>
            <a:r>
              <a:rPr lang="zh-CN" altLang="en-US" sz="1800" dirty="0">
                <a:latin typeface="Times New Roman" panose="02020603050405020304" pitchFamily="18" charset="0"/>
                <a:ea typeface="黑体" panose="02010609060101010101" pitchFamily="2" charset="-122"/>
              </a:rPr>
              <a:t>。淡水相石灰岩的</a:t>
            </a:r>
            <a:r>
              <a:rPr lang="en-US" altLang="zh-CN" sz="1800" dirty="0">
                <a:latin typeface="Times New Roman" panose="02020603050405020304" pitchFamily="18" charset="0"/>
                <a:ea typeface="黑体" panose="02010609060101010101" pitchFamily="2" charset="-122"/>
              </a:rPr>
              <a:t>δ</a:t>
            </a:r>
            <a:r>
              <a:rPr lang="en-US" altLang="zh-CN" sz="1800" baseline="30000" dirty="0">
                <a:latin typeface="Times New Roman" panose="02020603050405020304" pitchFamily="18" charset="0"/>
                <a:ea typeface="黑体" panose="02010609060101010101" pitchFamily="2" charset="-122"/>
              </a:rPr>
              <a:t>13</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+9.82‰</a:t>
            </a:r>
            <a:r>
              <a:rPr lang="zh-CN" altLang="en-US" sz="1800" dirty="0">
                <a:latin typeface="Times New Roman" panose="02020603050405020304" pitchFamily="18" charset="0"/>
                <a:ea typeface="黑体" panose="02010609060101010101" pitchFamily="2" charset="-122"/>
              </a:rPr>
              <a:t>～</a:t>
            </a:r>
            <a:r>
              <a:rPr lang="en-US" altLang="zh-CN" sz="1800" dirty="0">
                <a:latin typeface="Times New Roman" panose="02020603050405020304" pitchFamily="18" charset="0"/>
                <a:ea typeface="黑体" panose="02010609060101010101" pitchFamily="2" charset="-122"/>
              </a:rPr>
              <a:t>-14.10‰</a:t>
            </a:r>
            <a:r>
              <a:rPr lang="zh-CN" altLang="en-US" sz="1800" dirty="0">
                <a:latin typeface="Times New Roman" panose="02020603050405020304" pitchFamily="18" charset="0"/>
                <a:ea typeface="黑体" panose="02010609060101010101" pitchFamily="2" charset="-122"/>
              </a:rPr>
              <a:t>，平均值为</a:t>
            </a:r>
            <a:r>
              <a:rPr lang="en-US" altLang="zh-CN" sz="1800" dirty="0">
                <a:latin typeface="Times New Roman" panose="02020603050405020304" pitchFamily="18" charset="0"/>
                <a:ea typeface="黑体" panose="02010609060101010101" pitchFamily="2" charset="-122"/>
              </a:rPr>
              <a:t>-2.28‰</a:t>
            </a:r>
            <a:r>
              <a:rPr lang="zh-CN" altLang="en-US" sz="1800" dirty="0" smtClean="0">
                <a:latin typeface="Times New Roman" panose="02020603050405020304" pitchFamily="18" charset="0"/>
                <a:ea typeface="黑体" panose="02010609060101010101" pitchFamily="2" charset="-122"/>
              </a:rPr>
              <a:t>。世</a:t>
            </a:r>
            <a:r>
              <a:rPr lang="zh-CN" altLang="en-US" sz="1800" dirty="0">
                <a:latin typeface="Times New Roman" panose="02020603050405020304" pitchFamily="18" charset="0"/>
                <a:ea typeface="黑体" panose="02010609060101010101" pitchFamily="2" charset="-122"/>
              </a:rPr>
              <a:t>界各地淡水相石灰岩比海相石灰岩富含轻同位素</a:t>
            </a:r>
            <a:r>
              <a:rPr lang="en-US" altLang="zh-CN" sz="1800" baseline="30000" dirty="0">
                <a:latin typeface="Times New Roman" panose="02020603050405020304" pitchFamily="18" charset="0"/>
                <a:ea typeface="黑体" panose="02010609060101010101" pitchFamily="2" charset="-122"/>
              </a:rPr>
              <a:t>12</a:t>
            </a:r>
            <a:r>
              <a:rPr lang="en-US" altLang="zh-CN" sz="1800" dirty="0">
                <a:latin typeface="Times New Roman" panose="02020603050405020304" pitchFamily="18" charset="0"/>
                <a:ea typeface="黑体" panose="02010609060101010101" pitchFamily="2" charset="-122"/>
              </a:rPr>
              <a:t>C</a:t>
            </a:r>
            <a:r>
              <a:rPr lang="zh-CN" altLang="en-US" sz="1800" dirty="0">
                <a:latin typeface="Times New Roman" panose="02020603050405020304" pitchFamily="18" charset="0"/>
                <a:ea typeface="黑体" panose="02010609060101010101" pitchFamily="2" charset="-122"/>
              </a:rPr>
              <a:t>。</a:t>
            </a:r>
            <a:endParaRPr lang="zh-CN" altLang="en-US" sz="1800" dirty="0">
              <a:latin typeface="Times New Roman" panose="02020603050405020304" pitchFamily="18" charset="0"/>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Text Box 5"/>
          <p:cNvSpPr txBox="1">
            <a:spLocks noChangeArrowheads="1"/>
          </p:cNvSpPr>
          <p:nvPr/>
        </p:nvSpPr>
        <p:spPr bwMode="auto">
          <a:xfrm>
            <a:off x="203183" y="285728"/>
            <a:ext cx="1868487" cy="519113"/>
          </a:xfrm>
          <a:prstGeom prst="rect">
            <a:avLst/>
          </a:prstGeom>
          <a:noFill/>
          <a:ln w="9525" algn="ctr">
            <a:noFill/>
            <a:miter lim="800000"/>
          </a:ln>
          <a:effectLst/>
        </p:spPr>
        <p:txBody>
          <a:bodyPr anchor="ctr">
            <a:spAutoFit/>
          </a:bodyPr>
          <a:lstStyle/>
          <a:p>
            <a:pPr algn="just"/>
            <a:r>
              <a:rPr lang="zh-CN" altLang="en-US" sz="2800" b="1" dirty="0">
                <a:latin typeface="黑体" panose="02010609060101010101" pitchFamily="2" charset="-122"/>
                <a:ea typeface="黑体" panose="02010609060101010101" pitchFamily="2" charset="-122"/>
              </a:rPr>
              <a:t>生物圈</a:t>
            </a:r>
            <a:endParaRPr lang="zh-CN" altLang="en-US" sz="2800" b="1" dirty="0">
              <a:latin typeface="黑体" panose="02010609060101010101" pitchFamily="2" charset="-122"/>
              <a:ea typeface="黑体" panose="02010609060101010101" pitchFamily="2" charset="-122"/>
            </a:endParaRPr>
          </a:p>
        </p:txBody>
      </p:sp>
      <p:sp>
        <p:nvSpPr>
          <p:cNvPr id="19462" name="Text Box 6"/>
          <p:cNvSpPr txBox="1">
            <a:spLocks noChangeArrowheads="1"/>
          </p:cNvSpPr>
          <p:nvPr/>
        </p:nvSpPr>
        <p:spPr bwMode="auto">
          <a:xfrm>
            <a:off x="611188" y="1514475"/>
            <a:ext cx="7920037" cy="4078039"/>
          </a:xfrm>
          <a:prstGeom prst="rect">
            <a:avLst/>
          </a:prstGeom>
          <a:noFill/>
          <a:ln w="9525" algn="ctr">
            <a:noFill/>
            <a:miter lim="800000"/>
          </a:ln>
          <a:effectLst/>
        </p:spPr>
        <p:txBody>
          <a:bodyPr>
            <a:spAutoFit/>
          </a:bodyPr>
          <a:lstStyle/>
          <a:p>
            <a:pPr marL="342900" indent="-342900">
              <a:lnSpc>
                <a:spcPct val="14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2" charset="-122"/>
              </a:rPr>
              <a:t>对于地球上的植物来说，</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值的大</a:t>
            </a:r>
            <a:r>
              <a:rPr lang="zh-CN" altLang="en-US" sz="2400" dirty="0" smtClean="0">
                <a:latin typeface="Times New Roman" panose="02020603050405020304" pitchFamily="18" charset="0"/>
                <a:ea typeface="黑体" panose="02010609060101010101" pitchFamily="2" charset="-122"/>
              </a:rPr>
              <a:t>小取</a:t>
            </a:r>
            <a:r>
              <a:rPr lang="zh-CN" altLang="en-US" sz="2400" dirty="0">
                <a:latin typeface="Times New Roman" panose="02020603050405020304" pitchFamily="18" charset="0"/>
                <a:ea typeface="黑体" panose="02010609060101010101" pitchFamily="2" charset="-122"/>
              </a:rPr>
              <a:t>决于光合循环类型，目前已知有三种：</a:t>
            </a:r>
            <a:r>
              <a:rPr lang="en-US" altLang="zh-CN" sz="2400" dirty="0">
                <a:latin typeface="Times New Roman" panose="02020603050405020304" pitchFamily="18" charset="0"/>
                <a:ea typeface="黑体" panose="02010609060101010101" pitchFamily="2" charset="-122"/>
              </a:rPr>
              <a:t>C3</a:t>
            </a:r>
            <a:r>
              <a:rPr lang="zh-CN" altLang="en-US" sz="2400" dirty="0">
                <a:latin typeface="Times New Roman" panose="02020603050405020304" pitchFamily="18" charset="0"/>
                <a:ea typeface="黑体" panose="02010609060101010101" pitchFamily="2" charset="-122"/>
              </a:rPr>
              <a:t>循环，</a:t>
            </a:r>
            <a:r>
              <a:rPr lang="en-US" altLang="zh-CN" sz="2400" dirty="0">
                <a:latin typeface="Times New Roman" panose="02020603050405020304" pitchFamily="18" charset="0"/>
                <a:ea typeface="黑体" panose="02010609060101010101" pitchFamily="2" charset="-122"/>
              </a:rPr>
              <a:t>C4</a:t>
            </a:r>
            <a:r>
              <a:rPr lang="zh-CN" altLang="en-US" sz="2400" dirty="0">
                <a:latin typeface="Times New Roman" panose="02020603050405020304" pitchFamily="18" charset="0"/>
                <a:ea typeface="黑体" panose="02010609060101010101" pitchFamily="2" charset="-122"/>
              </a:rPr>
              <a:t>循环和</a:t>
            </a:r>
            <a:r>
              <a:rPr lang="en-US" altLang="zh-CN" sz="2400" dirty="0">
                <a:latin typeface="Times New Roman" panose="02020603050405020304" pitchFamily="18" charset="0"/>
                <a:ea typeface="黑体" panose="02010609060101010101" pitchFamily="2" charset="-122"/>
              </a:rPr>
              <a:t>CAM</a:t>
            </a:r>
            <a:r>
              <a:rPr lang="zh-CN" altLang="en-US" sz="2400" dirty="0">
                <a:latin typeface="Times New Roman" panose="02020603050405020304" pitchFamily="18" charset="0"/>
                <a:ea typeface="黑体" panose="02010609060101010101" pitchFamily="2" charset="-122"/>
              </a:rPr>
              <a:t>循环。</a:t>
            </a:r>
            <a:endParaRPr lang="zh-CN" altLang="en-US" sz="2400" dirty="0">
              <a:latin typeface="Times New Roman" panose="02020603050405020304" pitchFamily="18" charset="0"/>
              <a:ea typeface="黑体" panose="02010609060101010101" pitchFamily="2" charset="-122"/>
            </a:endParaRPr>
          </a:p>
          <a:p>
            <a:pPr marL="342900" indent="-342900">
              <a:lnSpc>
                <a:spcPct val="140000"/>
              </a:lnSpc>
              <a:buFont typeface="Wingdings" panose="05000000000000000000" pitchFamily="2" charset="2"/>
              <a:buChar char="l"/>
            </a:pPr>
            <a:endParaRPr lang="zh-CN" altLang="en-US" sz="900" dirty="0">
              <a:latin typeface="Times New Roman" panose="02020603050405020304" pitchFamily="18" charset="0"/>
              <a:ea typeface="黑体" panose="02010609060101010101" pitchFamily="2" charset="-122"/>
            </a:endParaRPr>
          </a:p>
          <a:p>
            <a:pPr marL="342900" indent="-342900">
              <a:lnSpc>
                <a:spcPct val="14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2" charset="-122"/>
              </a:rPr>
              <a:t>已知陆生植物的平均</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-25‰</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C3</a:t>
            </a:r>
            <a:r>
              <a:rPr lang="zh-CN" altLang="en-US" sz="2400" dirty="0">
                <a:latin typeface="Times New Roman" panose="02020603050405020304" pitchFamily="18" charset="0"/>
                <a:ea typeface="黑体" panose="02010609060101010101" pitchFamily="2" charset="-122"/>
              </a:rPr>
              <a:t>植物的平均</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-27</a:t>
            </a:r>
            <a:r>
              <a:rPr lang="en-US" altLang="zh-CN" sz="2400" dirty="0" smtClean="0">
                <a:latin typeface="Times New Roman" panose="02020603050405020304" pitchFamily="18" charset="0"/>
                <a:ea typeface="黑体" panose="02010609060101010101" pitchFamily="2" charset="-122"/>
              </a:rPr>
              <a:t>‰</a:t>
            </a:r>
            <a:r>
              <a:rPr lang="zh-CN" altLang="en-US" sz="2400" dirty="0" smtClean="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C4</a:t>
            </a:r>
            <a:r>
              <a:rPr lang="zh-CN" altLang="en-US" sz="2400" dirty="0">
                <a:latin typeface="Times New Roman" panose="02020603050405020304" pitchFamily="18" charset="0"/>
                <a:ea typeface="黑体" panose="02010609060101010101" pitchFamily="2" charset="-122"/>
              </a:rPr>
              <a:t>植物的平均</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-12</a:t>
            </a:r>
            <a:r>
              <a:rPr lang="en-US" altLang="zh-CN" sz="2400" dirty="0" smtClean="0">
                <a:latin typeface="Times New Roman" panose="02020603050405020304" pitchFamily="18" charset="0"/>
                <a:ea typeface="黑体" panose="02010609060101010101" pitchFamily="2" charset="-122"/>
              </a:rPr>
              <a:t>‰</a:t>
            </a:r>
            <a:r>
              <a:rPr lang="zh-CN" altLang="en-US" sz="2400" dirty="0" smtClean="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CAM</a:t>
            </a:r>
            <a:r>
              <a:rPr lang="zh-CN" altLang="en-US" sz="2400" dirty="0">
                <a:latin typeface="Times New Roman" panose="02020603050405020304" pitchFamily="18" charset="0"/>
                <a:ea typeface="黑体" panose="02010609060101010101" pitchFamily="2" charset="-122"/>
              </a:rPr>
              <a:t>植物的</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值变化范围较大，平均</a:t>
            </a:r>
            <a:r>
              <a:rPr lang="en-US" altLang="zh-CN" sz="2400" dirty="0">
                <a:latin typeface="Times New Roman" panose="02020603050405020304" pitchFamily="18" charset="0"/>
                <a:ea typeface="黑体" panose="02010609060101010101" pitchFamily="2" charset="-122"/>
              </a:rPr>
              <a:t>δ</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a:t>
            </a:r>
            <a:r>
              <a:rPr lang="en-US" altLang="zh-CN" sz="2400" dirty="0">
                <a:latin typeface="Times New Roman" panose="02020603050405020304" pitchFamily="18" charset="0"/>
                <a:ea typeface="黑体" panose="02010609060101010101" pitchFamily="2" charset="-122"/>
              </a:rPr>
              <a:t>-17‰</a:t>
            </a:r>
            <a:r>
              <a:rPr lang="zh-CN" altLang="en-US" sz="2400" dirty="0">
                <a:latin typeface="Times New Roman" panose="02020603050405020304" pitchFamily="18" charset="0"/>
                <a:ea typeface="黑体" panose="02010609060101010101" pitchFamily="2" charset="-122"/>
              </a:rPr>
              <a:t>。</a:t>
            </a:r>
            <a:endParaRPr lang="zh-CN" altLang="en-US" sz="2400" dirty="0">
              <a:latin typeface="Times New Roman" panose="02020603050405020304" pitchFamily="18" charset="0"/>
              <a:ea typeface="黑体" panose="02010609060101010101" pitchFamily="2" charset="-122"/>
            </a:endParaRPr>
          </a:p>
          <a:p>
            <a:pPr marL="342900" indent="-342900">
              <a:lnSpc>
                <a:spcPct val="140000"/>
              </a:lnSpc>
              <a:buFont typeface="Wingdings" panose="05000000000000000000" pitchFamily="2" charset="2"/>
              <a:buChar char="l"/>
            </a:pPr>
            <a:endParaRPr lang="zh-CN" altLang="en-US" sz="800" dirty="0">
              <a:latin typeface="Times New Roman" panose="02020603050405020304" pitchFamily="18" charset="0"/>
              <a:ea typeface="黑体" panose="02010609060101010101" pitchFamily="2" charset="-122"/>
            </a:endParaRPr>
          </a:p>
          <a:p>
            <a:pPr marL="342900" indent="-342900">
              <a:lnSpc>
                <a:spcPct val="140000"/>
              </a:lnSpc>
              <a:buFont typeface="Wingdings" panose="05000000000000000000" pitchFamily="2" charset="2"/>
              <a:buChar char="l"/>
            </a:pPr>
            <a:r>
              <a:rPr lang="zh-CN" altLang="en-US" sz="2400" dirty="0">
                <a:latin typeface="Times New Roman" panose="02020603050405020304" pitchFamily="18" charset="0"/>
                <a:ea typeface="黑体" panose="02010609060101010101" pitchFamily="2" charset="-122"/>
              </a:rPr>
              <a:t>植物中</a:t>
            </a:r>
            <a:r>
              <a:rPr lang="en-US" altLang="zh-CN" sz="2400" baseline="30000" dirty="0">
                <a:latin typeface="Times New Roman" panose="02020603050405020304" pitchFamily="18" charset="0"/>
                <a:ea typeface="黑体" panose="02010609060101010101" pitchFamily="2" charset="-122"/>
              </a:rPr>
              <a:t>13</a:t>
            </a:r>
            <a:r>
              <a:rPr lang="en-US" altLang="zh-CN" sz="2400" dirty="0">
                <a:latin typeface="Times New Roman" panose="02020603050405020304" pitchFamily="18" charset="0"/>
                <a:ea typeface="黑体" panose="02010609060101010101" pitchFamily="2" charset="-122"/>
              </a:rPr>
              <a:t>C</a:t>
            </a:r>
            <a:r>
              <a:rPr lang="zh-CN" altLang="en-US" sz="2400" dirty="0">
                <a:latin typeface="Times New Roman" panose="02020603050405020304" pitchFamily="18" charset="0"/>
                <a:ea typeface="黑体" panose="02010609060101010101" pitchFamily="2" charset="-122"/>
              </a:rPr>
              <a:t>含</a:t>
            </a:r>
            <a:r>
              <a:rPr lang="zh-CN" altLang="en-US" sz="2400" dirty="0" smtClean="0">
                <a:latin typeface="Times New Roman" panose="02020603050405020304" pitchFamily="18" charset="0"/>
                <a:ea typeface="黑体" panose="02010609060101010101" pitchFamily="2" charset="-122"/>
              </a:rPr>
              <a:t>量还</a:t>
            </a:r>
            <a:r>
              <a:rPr lang="zh-CN" altLang="en-US" sz="2400" dirty="0">
                <a:latin typeface="Times New Roman" panose="02020603050405020304" pitchFamily="18" charset="0"/>
                <a:ea typeface="黑体" panose="02010609060101010101" pitchFamily="2" charset="-122"/>
              </a:rPr>
              <a:t>与植物的种属、生长环境（如温度）、所处的纬度以及植物本身的部位有关。</a:t>
            </a:r>
            <a:endParaRPr lang="zh-CN" altLang="en-US" sz="2400" dirty="0">
              <a:latin typeface="Times New Roman" panose="02020603050405020304" pitchFamily="18" charset="0"/>
              <a:ea typeface="黑体" panose="02010609060101010101" pitchFamily="2" charset="-122"/>
            </a:endParaRPr>
          </a:p>
        </p:txBody>
      </p:sp>
      <p:grpSp>
        <p:nvGrpSpPr>
          <p:cNvPr id="4" name="Group 2"/>
          <p:cNvGrpSpPr/>
          <p:nvPr/>
        </p:nvGrpSpPr>
        <p:grpSpPr bwMode="auto">
          <a:xfrm>
            <a:off x="0" y="928670"/>
            <a:ext cx="1571604" cy="142876"/>
            <a:chOff x="58" y="1117"/>
            <a:chExt cx="2631" cy="181"/>
          </a:xfrm>
        </p:grpSpPr>
        <p:sp>
          <p:nvSpPr>
            <p:cNvPr id="5"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6"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54" name="Rectangle 10"/>
          <p:cNvSpPr>
            <a:spLocks noChangeArrowheads="1"/>
          </p:cNvSpPr>
          <p:nvPr/>
        </p:nvSpPr>
        <p:spPr bwMode="auto">
          <a:xfrm>
            <a:off x="571472" y="3753673"/>
            <a:ext cx="6019800" cy="609600"/>
          </a:xfrm>
          <a:prstGeom prst="rect">
            <a:avLst/>
          </a:prstGeom>
          <a:noFill/>
          <a:ln w="9525">
            <a:noFill/>
            <a:miter lim="800000"/>
          </a:ln>
          <a:effectLst/>
        </p:spPr>
        <p:txBody>
          <a:bodyPr/>
          <a:lstStyle/>
          <a:p>
            <a:pPr marL="342900" indent="-342900">
              <a:spcBef>
                <a:spcPct val="20000"/>
              </a:spcBef>
              <a:buFont typeface="Wingdings" panose="05000000000000000000" pitchFamily="2" charset="2"/>
              <a:buChar char="Ø"/>
            </a:pPr>
            <a:r>
              <a:rPr lang="zh-CN" altLang="en-US" sz="2800" b="1" dirty="0">
                <a:solidFill>
                  <a:srgbClr val="00B050"/>
                </a:solidFill>
                <a:latin typeface="Times New Roman" panose="02020603050405020304" pitchFamily="18" charset="0"/>
                <a:ea typeface="黑体" panose="02010609060101010101" pitchFamily="2" charset="-122"/>
                <a:cs typeface="Times New Roman" panose="02020603050405020304" pitchFamily="18" charset="0"/>
              </a:rPr>
              <a:t>什么</a:t>
            </a:r>
            <a:r>
              <a:rPr lang="zh-CN" altLang="en-US" sz="2800" b="1" dirty="0" smtClean="0">
                <a:solidFill>
                  <a:srgbClr val="00B050"/>
                </a:solidFill>
                <a:latin typeface="Times New Roman" panose="02020603050405020304" pitchFamily="18" charset="0"/>
                <a:ea typeface="黑体" panose="02010609060101010101" pitchFamily="2" charset="-122"/>
                <a:cs typeface="Times New Roman" panose="02020603050405020304" pitchFamily="18" charset="0"/>
              </a:rPr>
              <a:t>叫</a:t>
            </a:r>
            <a:r>
              <a:rPr lang="en-US" altLang="zh-CN" sz="2800" b="1" dirty="0" smtClean="0">
                <a:solidFill>
                  <a:srgbClr val="00B050"/>
                </a:solidFill>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1" baseline="-25000" dirty="0" smtClean="0">
                <a:solidFill>
                  <a:srgbClr val="00B050"/>
                </a:solidFill>
                <a:latin typeface="Times New Roman" panose="02020603050405020304" pitchFamily="18" charset="0"/>
                <a:ea typeface="黑体" panose="02010609060101010101" pitchFamily="2" charset="-122"/>
                <a:cs typeface="Times New Roman" panose="02020603050405020304" pitchFamily="18" charset="0"/>
              </a:rPr>
              <a:t>4</a:t>
            </a:r>
            <a:r>
              <a:rPr lang="zh-CN" altLang="en-US" sz="2800" b="1" dirty="0" smtClean="0">
                <a:solidFill>
                  <a:srgbClr val="00B050"/>
                </a:solidFill>
                <a:latin typeface="Times New Roman" panose="02020603050405020304" pitchFamily="18" charset="0"/>
                <a:ea typeface="黑体" panose="02010609060101010101" pitchFamily="2" charset="-122"/>
                <a:cs typeface="Times New Roman" panose="02020603050405020304" pitchFamily="18" charset="0"/>
              </a:rPr>
              <a:t>植</a:t>
            </a:r>
            <a:r>
              <a:rPr lang="zh-CN" altLang="en-US" sz="2800" b="1" dirty="0">
                <a:solidFill>
                  <a:srgbClr val="00B050"/>
                </a:solidFill>
                <a:latin typeface="Times New Roman" panose="02020603050405020304" pitchFamily="18" charset="0"/>
                <a:ea typeface="黑体" panose="02010609060101010101" pitchFamily="2" charset="-122"/>
                <a:cs typeface="Times New Roman" panose="02020603050405020304" pitchFamily="18" charset="0"/>
              </a:rPr>
              <a:t>物？</a:t>
            </a:r>
            <a:endParaRPr lang="zh-CN" altLang="en-US" sz="2800" b="1" dirty="0">
              <a:solidFill>
                <a:srgbClr val="00B05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36555" name="Text Box 11"/>
          <p:cNvSpPr txBox="1">
            <a:spLocks noChangeArrowheads="1"/>
          </p:cNvSpPr>
          <p:nvPr/>
        </p:nvSpPr>
        <p:spPr bwMode="auto">
          <a:xfrm>
            <a:off x="715934" y="4429132"/>
            <a:ext cx="7924800" cy="1360372"/>
          </a:xfrm>
          <a:prstGeom prst="rect">
            <a:avLst/>
          </a:prstGeom>
          <a:noFill/>
          <a:ln w="9525">
            <a:noFill/>
            <a:miter lim="800000"/>
          </a:ln>
          <a:effectLst/>
        </p:spPr>
        <p:txBody>
          <a:bodyPr>
            <a:spAutoFit/>
          </a:bodyPr>
          <a:lstStyle/>
          <a:p>
            <a:pPr algn="just">
              <a:spcBef>
                <a:spcPct val="10000"/>
              </a:spcBef>
            </a:pPr>
            <a:r>
              <a:rPr lang="zh-CN" altLang="en-US" sz="2800" dirty="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光合作用时</a:t>
            </a:r>
            <a:r>
              <a:rPr lang="en-US" altLang="zh-CN"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中的</a:t>
            </a:r>
            <a:r>
              <a:rPr lang="en-US" altLang="zh-CN" sz="2800" dirty="0">
                <a:solidFill>
                  <a:schemeClr val="folHlink"/>
                </a:solidFill>
                <a:effectLst/>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solidFill>
                  <a:schemeClr val="folHlink"/>
                </a:solidFill>
                <a:effectLst/>
                <a:latin typeface="Times New Roman" panose="02020603050405020304" pitchFamily="18" charset="0"/>
                <a:ea typeface="黑体" panose="02010609060101010101" pitchFamily="2" charset="-122"/>
                <a:cs typeface="Times New Roman" panose="02020603050405020304" pitchFamily="18" charset="0"/>
              </a:rPr>
              <a:t>首先转移到</a:t>
            </a:r>
            <a:r>
              <a:rPr lang="en-US" altLang="zh-CN" sz="2800" dirty="0">
                <a:solidFill>
                  <a:schemeClr val="folHlink"/>
                </a:solidFill>
                <a:effectLst/>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solidFill>
                  <a:schemeClr val="folHlink"/>
                </a:solidFill>
                <a:effectLst/>
                <a:latin typeface="Times New Roman" panose="02020603050405020304" pitchFamily="18" charset="0"/>
                <a:ea typeface="黑体" panose="02010609060101010101" pitchFamily="2" charset="-122"/>
                <a:cs typeface="Times New Roman" panose="02020603050405020304" pitchFamily="18" charset="0"/>
              </a:rPr>
              <a:t>4</a:t>
            </a:r>
            <a:r>
              <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里，然后再转移到</a:t>
            </a:r>
            <a:r>
              <a:rPr lang="en-US" altLang="zh-CN"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中的植物，叫做</a:t>
            </a:r>
            <a:r>
              <a:rPr lang="en-US" altLang="zh-CN"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植物。</a:t>
            </a:r>
            <a:endPar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p>
            <a:pPr>
              <a:spcBef>
                <a:spcPct val="10000"/>
              </a:spcBef>
            </a:pPr>
            <a:r>
              <a:rPr lang="zh-CN" altLang="en-US" sz="24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smtClean="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 例</a:t>
            </a:r>
            <a:r>
              <a:rPr lang="zh-CN" altLang="en-US" sz="24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如：玉米、甘蔗、高粱等热带植物。</a:t>
            </a:r>
            <a:endParaRPr lang="zh-CN" altLang="en-US" sz="2400" dirty="0">
              <a:solidFill>
                <a:schemeClr val="tx1"/>
              </a:solidFill>
              <a:effectLst>
                <a:outerShdw blurRad="38100" dist="38100" dir="2700000" algn="tl">
                  <a:srgbClr val="000000"/>
                </a:outerShdw>
              </a:effectLst>
              <a:latin typeface="Times New Roman" panose="02020603050405020304" pitchFamily="18" charset="0"/>
              <a:ea typeface="黑体" panose="02010609060101010101" pitchFamily="2" charset="-122"/>
              <a:cs typeface="Times New Roman" panose="02020603050405020304" pitchFamily="18" charset="0"/>
            </a:endParaRPr>
          </a:p>
        </p:txBody>
      </p:sp>
      <p:sp>
        <p:nvSpPr>
          <p:cNvPr id="236556" name="Rectangle 12"/>
          <p:cNvSpPr>
            <a:spLocks noChangeArrowheads="1"/>
          </p:cNvSpPr>
          <p:nvPr/>
        </p:nvSpPr>
        <p:spPr bwMode="auto">
          <a:xfrm>
            <a:off x="571472" y="714356"/>
            <a:ext cx="8001000" cy="609600"/>
          </a:xfrm>
          <a:prstGeom prst="rect">
            <a:avLst/>
          </a:prstGeom>
          <a:noFill/>
          <a:ln w="9525">
            <a:noFill/>
            <a:miter lim="800000"/>
          </a:ln>
          <a:effectLst/>
        </p:spPr>
        <p:txBody>
          <a:bodyPr/>
          <a:lstStyle/>
          <a:p>
            <a:pPr marL="342900" indent="-342900">
              <a:spcBef>
                <a:spcPct val="20000"/>
              </a:spcBef>
              <a:buFont typeface="Wingdings" panose="05000000000000000000" pitchFamily="2" charset="2"/>
              <a:buChar char="Ø"/>
            </a:pPr>
            <a:r>
              <a:rPr lang="zh-CN" altLang="en-US" sz="2800" b="1" dirty="0">
                <a:solidFill>
                  <a:srgbClr val="00B050"/>
                </a:solidFill>
                <a:latin typeface="Times New Roman" panose="02020603050405020304" pitchFamily="18" charset="0"/>
                <a:ea typeface="黑体" panose="02010609060101010101" pitchFamily="2" charset="-122"/>
                <a:cs typeface="Times New Roman" panose="02020603050405020304" pitchFamily="18" charset="0"/>
              </a:rPr>
              <a:t>什么叫</a:t>
            </a:r>
            <a:r>
              <a:rPr lang="en-US" altLang="zh-CN" sz="2800" b="1" dirty="0">
                <a:solidFill>
                  <a:srgbClr val="00B050"/>
                </a:solidFill>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1" baseline="-25000" dirty="0">
                <a:solidFill>
                  <a:srgbClr val="00B050"/>
                </a:solidFill>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b="1" dirty="0">
                <a:solidFill>
                  <a:srgbClr val="00B050"/>
                </a:solidFill>
                <a:latin typeface="Times New Roman" panose="02020603050405020304" pitchFamily="18" charset="0"/>
                <a:ea typeface="黑体" panose="02010609060101010101" pitchFamily="2" charset="-122"/>
                <a:cs typeface="Times New Roman" panose="02020603050405020304" pitchFamily="18" charset="0"/>
              </a:rPr>
              <a:t>植物？</a:t>
            </a:r>
            <a:endParaRPr lang="zh-CN" altLang="en-US" sz="2800" b="1" dirty="0">
              <a:solidFill>
                <a:srgbClr val="00B05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236557" name="Text Box 13"/>
          <p:cNvSpPr txBox="1">
            <a:spLocks noChangeArrowheads="1"/>
          </p:cNvSpPr>
          <p:nvPr/>
        </p:nvSpPr>
        <p:spPr bwMode="auto">
          <a:xfrm>
            <a:off x="715934" y="1378834"/>
            <a:ext cx="7848600" cy="1729704"/>
          </a:xfrm>
          <a:prstGeom prst="rect">
            <a:avLst/>
          </a:prstGeom>
          <a:noFill/>
          <a:ln w="9525">
            <a:noFill/>
            <a:miter lim="800000"/>
          </a:ln>
          <a:effectLst/>
        </p:spPr>
        <p:txBody>
          <a:bodyPr>
            <a:spAutoFit/>
          </a:bodyPr>
          <a:lstStyle/>
          <a:p>
            <a:pPr algn="just">
              <a:spcBef>
                <a:spcPct val="10000"/>
              </a:spcBef>
            </a:pPr>
            <a:r>
              <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      光合作用时</a:t>
            </a:r>
            <a:r>
              <a:rPr lang="en-US" altLang="zh-CN"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CO</a:t>
            </a:r>
            <a:r>
              <a:rPr lang="en-US" altLang="zh-CN" sz="2800" baseline="-250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a:t>
            </a:r>
            <a:r>
              <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中的</a:t>
            </a:r>
            <a:r>
              <a:rPr lang="en-US" altLang="zh-CN" sz="2800" dirty="0">
                <a:solidFill>
                  <a:schemeClr val="folHlink"/>
                </a:solidFill>
                <a:effectLst/>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solidFill>
                  <a:schemeClr val="folHlink"/>
                </a:solidFill>
                <a:effectLst/>
                <a:latin typeface="Times New Roman" panose="02020603050405020304" pitchFamily="18" charset="0"/>
                <a:ea typeface="黑体" panose="02010609060101010101" pitchFamily="2" charset="-122"/>
                <a:cs typeface="Times New Roman" panose="02020603050405020304" pitchFamily="18" charset="0"/>
              </a:rPr>
              <a:t>直接转移到</a:t>
            </a:r>
            <a:r>
              <a:rPr lang="en-US" altLang="zh-CN" sz="2800" dirty="0">
                <a:solidFill>
                  <a:schemeClr val="folHlink"/>
                </a:solidFill>
                <a:effectLst/>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solidFill>
                  <a:schemeClr val="folHlink"/>
                </a:solidFill>
                <a:effectLst/>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里的植物，叫做</a:t>
            </a:r>
            <a:r>
              <a:rPr lang="en-US" altLang="zh-CN"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a:t>
            </a:r>
            <a:r>
              <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植物。</a:t>
            </a:r>
            <a:endParaRPr lang="zh-CN" altLang="en-US" sz="28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p>
            <a:pPr algn="just">
              <a:spcBef>
                <a:spcPct val="10000"/>
              </a:spcBef>
            </a:pPr>
            <a:r>
              <a:rPr lang="zh-CN" altLang="en-US" sz="24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      </a:t>
            </a:r>
            <a:r>
              <a:rPr lang="zh-CN" altLang="en-US" sz="2400" dirty="0" smtClean="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 例</a:t>
            </a:r>
            <a:r>
              <a:rPr lang="zh-CN" altLang="en-US" sz="24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如：小麦、水稻、大麦、大豆、马铃薯、菜豆和菠菜等温带植物。</a:t>
            </a:r>
            <a:endParaRPr lang="zh-CN" altLang="en-US" sz="2400" dirty="0">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0"/>
          <p:cNvGrpSpPr/>
          <p:nvPr/>
        </p:nvGrpSpPr>
        <p:grpSpPr bwMode="auto">
          <a:xfrm>
            <a:off x="179388" y="1557338"/>
            <a:ext cx="3960812" cy="3602037"/>
            <a:chOff x="113" y="1117"/>
            <a:chExt cx="2495" cy="2404"/>
          </a:xfrm>
        </p:grpSpPr>
        <p:sp>
          <p:nvSpPr>
            <p:cNvPr id="1060" name="Rectangle 3"/>
            <p:cNvSpPr>
              <a:spLocks noChangeArrowheads="1"/>
            </p:cNvSpPr>
            <p:nvPr/>
          </p:nvSpPr>
          <p:spPr bwMode="auto">
            <a:xfrm>
              <a:off x="249" y="2750"/>
              <a:ext cx="2223" cy="635"/>
            </a:xfrm>
            <a:prstGeom prst="rect">
              <a:avLst/>
            </a:prstGeom>
            <a:solidFill>
              <a:srgbClr val="CCFFCC"/>
            </a:solidFill>
            <a:ln w="38100">
              <a:noFill/>
              <a:miter lim="800000"/>
            </a:ln>
          </p:spPr>
          <p:txBody>
            <a:bodyPr wrap="none" anchor="ctr"/>
            <a:lstStyle/>
            <a:p>
              <a:endParaRPr lang="zh-CN" altLang="en-US"/>
            </a:p>
          </p:txBody>
        </p:sp>
        <p:pic>
          <p:nvPicPr>
            <p:cNvPr id="1061" name="Picture 5"/>
            <p:cNvPicPr>
              <a:picLocks noChangeAspect="1" noChangeArrowheads="1"/>
            </p:cNvPicPr>
            <p:nvPr/>
          </p:nvPicPr>
          <p:blipFill>
            <a:blip r:embed="rId1" cstate="print"/>
            <a:srcRect/>
            <a:stretch>
              <a:fillRect/>
            </a:stretch>
          </p:blipFill>
          <p:spPr bwMode="auto">
            <a:xfrm>
              <a:off x="295" y="2841"/>
              <a:ext cx="227" cy="198"/>
            </a:xfrm>
            <a:prstGeom prst="rect">
              <a:avLst/>
            </a:prstGeom>
            <a:noFill/>
            <a:ln w="9525">
              <a:noFill/>
              <a:miter lim="800000"/>
              <a:headEnd/>
              <a:tailEnd/>
            </a:ln>
          </p:spPr>
        </p:pic>
        <p:sp>
          <p:nvSpPr>
            <p:cNvPr id="1062" name="Line 6"/>
            <p:cNvSpPr>
              <a:spLocks noChangeShapeType="1"/>
            </p:cNvSpPr>
            <p:nvPr/>
          </p:nvSpPr>
          <p:spPr bwMode="auto">
            <a:xfrm>
              <a:off x="249" y="2750"/>
              <a:ext cx="0" cy="635"/>
            </a:xfrm>
            <a:prstGeom prst="line">
              <a:avLst/>
            </a:prstGeom>
            <a:noFill/>
            <a:ln w="25400">
              <a:solidFill>
                <a:srgbClr val="969696"/>
              </a:solidFill>
              <a:round/>
            </a:ln>
          </p:spPr>
          <p:txBody>
            <a:bodyPr/>
            <a:lstStyle/>
            <a:p>
              <a:endParaRPr lang="zh-CN" altLang="en-US"/>
            </a:p>
          </p:txBody>
        </p:sp>
        <p:sp>
          <p:nvSpPr>
            <p:cNvPr id="1063" name="Line 7"/>
            <p:cNvSpPr>
              <a:spLocks noChangeShapeType="1"/>
            </p:cNvSpPr>
            <p:nvPr/>
          </p:nvSpPr>
          <p:spPr bwMode="auto">
            <a:xfrm flipH="1">
              <a:off x="249" y="3385"/>
              <a:ext cx="2223" cy="0"/>
            </a:xfrm>
            <a:prstGeom prst="line">
              <a:avLst/>
            </a:prstGeom>
            <a:noFill/>
            <a:ln w="25400">
              <a:solidFill>
                <a:srgbClr val="969696"/>
              </a:solidFill>
              <a:round/>
            </a:ln>
          </p:spPr>
          <p:txBody>
            <a:bodyPr/>
            <a:lstStyle/>
            <a:p>
              <a:endParaRPr lang="zh-CN" altLang="en-US"/>
            </a:p>
          </p:txBody>
        </p:sp>
        <p:sp>
          <p:nvSpPr>
            <p:cNvPr id="1064" name="Line 8"/>
            <p:cNvSpPr>
              <a:spLocks noChangeShapeType="1"/>
            </p:cNvSpPr>
            <p:nvPr/>
          </p:nvSpPr>
          <p:spPr bwMode="auto">
            <a:xfrm>
              <a:off x="2472" y="2750"/>
              <a:ext cx="0" cy="635"/>
            </a:xfrm>
            <a:prstGeom prst="line">
              <a:avLst/>
            </a:prstGeom>
            <a:noFill/>
            <a:ln w="25400">
              <a:solidFill>
                <a:srgbClr val="969696"/>
              </a:solidFill>
              <a:round/>
            </a:ln>
          </p:spPr>
          <p:txBody>
            <a:bodyPr/>
            <a:lstStyle/>
            <a:p>
              <a:endParaRPr lang="zh-CN" altLang="en-US"/>
            </a:p>
          </p:txBody>
        </p:sp>
        <p:pic>
          <p:nvPicPr>
            <p:cNvPr id="1065" name="Picture 9"/>
            <p:cNvPicPr>
              <a:picLocks noChangeAspect="1" noChangeArrowheads="1"/>
            </p:cNvPicPr>
            <p:nvPr/>
          </p:nvPicPr>
          <p:blipFill>
            <a:blip r:embed="rId1" cstate="print"/>
            <a:srcRect/>
            <a:stretch>
              <a:fillRect/>
            </a:stretch>
          </p:blipFill>
          <p:spPr bwMode="auto">
            <a:xfrm>
              <a:off x="431" y="3096"/>
              <a:ext cx="227" cy="198"/>
            </a:xfrm>
            <a:prstGeom prst="rect">
              <a:avLst/>
            </a:prstGeom>
            <a:noFill/>
            <a:ln w="9525">
              <a:noFill/>
              <a:miter lim="800000"/>
              <a:headEnd/>
              <a:tailEnd/>
            </a:ln>
          </p:spPr>
        </p:pic>
        <p:pic>
          <p:nvPicPr>
            <p:cNvPr id="1066" name="Picture 10"/>
            <p:cNvPicPr>
              <a:picLocks noChangeAspect="1" noChangeArrowheads="1"/>
            </p:cNvPicPr>
            <p:nvPr/>
          </p:nvPicPr>
          <p:blipFill>
            <a:blip r:embed="rId1" cstate="print"/>
            <a:srcRect/>
            <a:stretch>
              <a:fillRect/>
            </a:stretch>
          </p:blipFill>
          <p:spPr bwMode="auto">
            <a:xfrm>
              <a:off x="884" y="2841"/>
              <a:ext cx="227" cy="198"/>
            </a:xfrm>
            <a:prstGeom prst="rect">
              <a:avLst/>
            </a:prstGeom>
            <a:noFill/>
            <a:ln w="9525">
              <a:noFill/>
              <a:miter lim="800000"/>
              <a:headEnd/>
              <a:tailEnd/>
            </a:ln>
          </p:spPr>
        </p:pic>
        <p:pic>
          <p:nvPicPr>
            <p:cNvPr id="1067" name="Picture 11"/>
            <p:cNvPicPr>
              <a:picLocks noChangeAspect="1" noChangeArrowheads="1"/>
            </p:cNvPicPr>
            <p:nvPr/>
          </p:nvPicPr>
          <p:blipFill>
            <a:blip r:embed="rId1" cstate="print"/>
            <a:srcRect/>
            <a:stretch>
              <a:fillRect/>
            </a:stretch>
          </p:blipFill>
          <p:spPr bwMode="auto">
            <a:xfrm>
              <a:off x="1020" y="3096"/>
              <a:ext cx="227" cy="198"/>
            </a:xfrm>
            <a:prstGeom prst="rect">
              <a:avLst/>
            </a:prstGeom>
            <a:noFill/>
            <a:ln w="9525">
              <a:noFill/>
              <a:miter lim="800000"/>
              <a:headEnd/>
              <a:tailEnd/>
            </a:ln>
          </p:spPr>
        </p:pic>
        <p:pic>
          <p:nvPicPr>
            <p:cNvPr id="1068" name="Picture 12"/>
            <p:cNvPicPr>
              <a:picLocks noChangeAspect="1" noChangeArrowheads="1"/>
            </p:cNvPicPr>
            <p:nvPr/>
          </p:nvPicPr>
          <p:blipFill>
            <a:blip r:embed="rId1" cstate="print"/>
            <a:srcRect/>
            <a:stretch>
              <a:fillRect/>
            </a:stretch>
          </p:blipFill>
          <p:spPr bwMode="auto">
            <a:xfrm>
              <a:off x="1474" y="2841"/>
              <a:ext cx="227" cy="198"/>
            </a:xfrm>
            <a:prstGeom prst="rect">
              <a:avLst/>
            </a:prstGeom>
            <a:noFill/>
            <a:ln w="9525">
              <a:noFill/>
              <a:miter lim="800000"/>
              <a:headEnd/>
              <a:tailEnd/>
            </a:ln>
          </p:spPr>
        </p:pic>
        <p:pic>
          <p:nvPicPr>
            <p:cNvPr id="1069" name="Picture 13"/>
            <p:cNvPicPr>
              <a:picLocks noChangeAspect="1" noChangeArrowheads="1"/>
            </p:cNvPicPr>
            <p:nvPr/>
          </p:nvPicPr>
          <p:blipFill>
            <a:blip r:embed="rId1" cstate="print"/>
            <a:srcRect/>
            <a:stretch>
              <a:fillRect/>
            </a:stretch>
          </p:blipFill>
          <p:spPr bwMode="auto">
            <a:xfrm>
              <a:off x="1610" y="3096"/>
              <a:ext cx="227" cy="198"/>
            </a:xfrm>
            <a:prstGeom prst="rect">
              <a:avLst/>
            </a:prstGeom>
            <a:noFill/>
            <a:ln w="9525">
              <a:noFill/>
              <a:miter lim="800000"/>
              <a:headEnd/>
              <a:tailEnd/>
            </a:ln>
          </p:spPr>
        </p:pic>
        <p:pic>
          <p:nvPicPr>
            <p:cNvPr id="1070" name="Picture 14"/>
            <p:cNvPicPr>
              <a:picLocks noChangeAspect="1" noChangeArrowheads="1"/>
            </p:cNvPicPr>
            <p:nvPr/>
          </p:nvPicPr>
          <p:blipFill>
            <a:blip r:embed="rId1" cstate="print"/>
            <a:srcRect/>
            <a:stretch>
              <a:fillRect/>
            </a:stretch>
          </p:blipFill>
          <p:spPr bwMode="auto">
            <a:xfrm>
              <a:off x="2018" y="2841"/>
              <a:ext cx="227" cy="198"/>
            </a:xfrm>
            <a:prstGeom prst="rect">
              <a:avLst/>
            </a:prstGeom>
            <a:noFill/>
            <a:ln w="9525">
              <a:noFill/>
              <a:miter lim="800000"/>
              <a:headEnd/>
              <a:tailEnd/>
            </a:ln>
          </p:spPr>
        </p:pic>
        <p:pic>
          <p:nvPicPr>
            <p:cNvPr id="1071" name="Picture 15"/>
            <p:cNvPicPr>
              <a:picLocks noChangeAspect="1" noChangeArrowheads="1"/>
            </p:cNvPicPr>
            <p:nvPr/>
          </p:nvPicPr>
          <p:blipFill>
            <a:blip r:embed="rId1" cstate="print"/>
            <a:srcRect/>
            <a:stretch>
              <a:fillRect/>
            </a:stretch>
          </p:blipFill>
          <p:spPr bwMode="auto">
            <a:xfrm>
              <a:off x="2155" y="3096"/>
              <a:ext cx="227" cy="198"/>
            </a:xfrm>
            <a:prstGeom prst="rect">
              <a:avLst/>
            </a:prstGeom>
            <a:noFill/>
            <a:ln w="9525">
              <a:noFill/>
              <a:miter lim="800000"/>
              <a:headEnd/>
              <a:tailEnd/>
            </a:ln>
          </p:spPr>
        </p:pic>
        <p:sp>
          <p:nvSpPr>
            <p:cNvPr id="1072" name="AutoShape 39"/>
            <p:cNvSpPr>
              <a:spLocks noChangeArrowheads="1"/>
            </p:cNvSpPr>
            <p:nvPr/>
          </p:nvSpPr>
          <p:spPr bwMode="auto">
            <a:xfrm>
              <a:off x="113" y="1117"/>
              <a:ext cx="2495" cy="2404"/>
            </a:xfrm>
            <a:prstGeom prst="roundRect">
              <a:avLst>
                <a:gd name="adj" fmla="val 7176"/>
              </a:avLst>
            </a:prstGeom>
            <a:noFill/>
            <a:ln w="38100">
              <a:solidFill>
                <a:srgbClr val="339966"/>
              </a:solidFill>
              <a:round/>
            </a:ln>
          </p:spPr>
          <p:txBody>
            <a:bodyPr wrap="none" anchor="ctr"/>
            <a:lstStyle/>
            <a:p>
              <a:endParaRPr lang="zh-CN" altLang="en-US"/>
            </a:p>
          </p:txBody>
        </p:sp>
      </p:grpSp>
      <p:grpSp>
        <p:nvGrpSpPr>
          <p:cNvPr id="3" name="Group 55"/>
          <p:cNvGrpSpPr/>
          <p:nvPr/>
        </p:nvGrpSpPr>
        <p:grpSpPr bwMode="auto">
          <a:xfrm>
            <a:off x="5003800" y="1557338"/>
            <a:ext cx="3960813" cy="3600450"/>
            <a:chOff x="3152" y="981"/>
            <a:chExt cx="2495" cy="2268"/>
          </a:xfrm>
        </p:grpSpPr>
        <p:sp>
          <p:nvSpPr>
            <p:cNvPr id="1035" name="Rectangle 2"/>
            <p:cNvSpPr>
              <a:spLocks noChangeArrowheads="1"/>
            </p:cNvSpPr>
            <p:nvPr/>
          </p:nvSpPr>
          <p:spPr bwMode="auto">
            <a:xfrm>
              <a:off x="4150" y="2042"/>
              <a:ext cx="441" cy="252"/>
            </a:xfrm>
            <a:prstGeom prst="rect">
              <a:avLst/>
            </a:prstGeom>
            <a:noFill/>
            <a:ln w="9525">
              <a:noFill/>
              <a:miter lim="800000"/>
            </a:ln>
          </p:spPr>
          <p:txBody>
            <a:bodyPr wrap="none">
              <a:spAutoFit/>
            </a:bodyPr>
            <a:lstStyle/>
            <a:p>
              <a:r>
                <a:rPr kumimoji="1" lang="zh-CN" altLang="en-US" sz="2000" b="1">
                  <a:latin typeface="黑体" panose="02010609060101010101" pitchFamily="2" charset="-122"/>
                  <a:ea typeface="黑体" panose="02010609060101010101" pitchFamily="2" charset="-122"/>
                </a:rPr>
                <a:t>蒸发</a:t>
              </a:r>
              <a:endParaRPr kumimoji="1" lang="zh-CN" altLang="en-US" sz="2000" b="1">
                <a:latin typeface="黑体" panose="02010609060101010101" pitchFamily="2" charset="-122"/>
                <a:ea typeface="黑体" panose="02010609060101010101" pitchFamily="2" charset="-122"/>
              </a:endParaRPr>
            </a:p>
          </p:txBody>
        </p:sp>
        <p:grpSp>
          <p:nvGrpSpPr>
            <p:cNvPr id="4" name="Group 52"/>
            <p:cNvGrpSpPr/>
            <p:nvPr/>
          </p:nvGrpSpPr>
          <p:grpSpPr bwMode="auto">
            <a:xfrm>
              <a:off x="3288" y="1254"/>
              <a:ext cx="2177" cy="318"/>
              <a:chOff x="3334" y="1220"/>
              <a:chExt cx="2177" cy="318"/>
            </a:xfrm>
          </p:grpSpPr>
          <p:sp>
            <p:nvSpPr>
              <p:cNvPr id="1057" name="AutoShape 26"/>
              <p:cNvSpPr>
                <a:spLocks noChangeArrowheads="1"/>
              </p:cNvSpPr>
              <p:nvPr/>
            </p:nvSpPr>
            <p:spPr bwMode="auto">
              <a:xfrm>
                <a:off x="3334" y="1220"/>
                <a:ext cx="2177" cy="318"/>
              </a:xfrm>
              <a:prstGeom prst="roundRect">
                <a:avLst>
                  <a:gd name="adj" fmla="val 16667"/>
                </a:avLst>
              </a:prstGeom>
              <a:solidFill>
                <a:srgbClr val="CCFFFF"/>
              </a:solidFill>
              <a:ln w="25400">
                <a:solidFill>
                  <a:srgbClr val="969696"/>
                </a:solidFill>
                <a:prstDash val="dash"/>
                <a:round/>
              </a:ln>
            </p:spPr>
            <p:txBody>
              <a:bodyPr wrap="none" anchor="ctr"/>
              <a:lstStyle/>
              <a:p>
                <a:endParaRPr lang="zh-CN" altLang="en-US"/>
              </a:p>
            </p:txBody>
          </p:sp>
          <p:pic>
            <p:nvPicPr>
              <p:cNvPr id="1058" name="Picture 27"/>
              <p:cNvPicPr>
                <a:picLocks noChangeAspect="1" noChangeArrowheads="1"/>
              </p:cNvPicPr>
              <p:nvPr/>
            </p:nvPicPr>
            <p:blipFill>
              <a:blip r:embed="rId1" cstate="print"/>
              <a:srcRect/>
              <a:stretch>
                <a:fillRect/>
              </a:stretch>
            </p:blipFill>
            <p:spPr bwMode="auto">
              <a:xfrm>
                <a:off x="3878" y="1294"/>
                <a:ext cx="227" cy="198"/>
              </a:xfrm>
              <a:prstGeom prst="rect">
                <a:avLst/>
              </a:prstGeom>
              <a:noFill/>
              <a:ln w="9525">
                <a:noFill/>
                <a:miter lim="800000"/>
                <a:headEnd/>
                <a:tailEnd/>
              </a:ln>
            </p:spPr>
          </p:pic>
          <p:pic>
            <p:nvPicPr>
              <p:cNvPr id="1059" name="Picture 28"/>
              <p:cNvPicPr>
                <a:picLocks noChangeAspect="1" noChangeArrowheads="1"/>
              </p:cNvPicPr>
              <p:nvPr/>
            </p:nvPicPr>
            <p:blipFill>
              <a:blip r:embed="rId1" cstate="print"/>
              <a:srcRect/>
              <a:stretch>
                <a:fillRect/>
              </a:stretch>
            </p:blipFill>
            <p:spPr bwMode="auto">
              <a:xfrm>
                <a:off x="4785" y="1294"/>
                <a:ext cx="227" cy="198"/>
              </a:xfrm>
              <a:prstGeom prst="rect">
                <a:avLst/>
              </a:prstGeom>
              <a:noFill/>
              <a:ln w="9525">
                <a:noFill/>
                <a:miter lim="800000"/>
                <a:headEnd/>
                <a:tailEnd/>
              </a:ln>
            </p:spPr>
          </p:pic>
        </p:grpSp>
        <p:grpSp>
          <p:nvGrpSpPr>
            <p:cNvPr id="5" name="Group 29"/>
            <p:cNvGrpSpPr/>
            <p:nvPr/>
          </p:nvGrpSpPr>
          <p:grpSpPr bwMode="auto">
            <a:xfrm>
              <a:off x="4015" y="1843"/>
              <a:ext cx="725" cy="590"/>
              <a:chOff x="4015" y="2341"/>
              <a:chExt cx="725" cy="590"/>
            </a:xfrm>
          </p:grpSpPr>
          <p:sp>
            <p:nvSpPr>
              <p:cNvPr id="1052" name="Line 30"/>
              <p:cNvSpPr>
                <a:spLocks noChangeShapeType="1"/>
              </p:cNvSpPr>
              <p:nvPr/>
            </p:nvSpPr>
            <p:spPr bwMode="auto">
              <a:xfrm flipV="1">
                <a:off x="4015" y="2341"/>
                <a:ext cx="0" cy="590"/>
              </a:xfrm>
              <a:prstGeom prst="line">
                <a:avLst/>
              </a:prstGeom>
              <a:noFill/>
              <a:ln w="38100">
                <a:solidFill>
                  <a:srgbClr val="808080"/>
                </a:solidFill>
                <a:prstDash val="dash"/>
                <a:round/>
                <a:tailEnd type="triangle" w="lg" len="lg"/>
              </a:ln>
            </p:spPr>
            <p:txBody>
              <a:bodyPr/>
              <a:lstStyle/>
              <a:p>
                <a:endParaRPr lang="zh-CN" altLang="en-US"/>
              </a:p>
            </p:txBody>
          </p:sp>
          <p:sp>
            <p:nvSpPr>
              <p:cNvPr id="1053" name="Line 31"/>
              <p:cNvSpPr>
                <a:spLocks noChangeShapeType="1"/>
              </p:cNvSpPr>
              <p:nvPr/>
            </p:nvSpPr>
            <p:spPr bwMode="auto">
              <a:xfrm flipV="1">
                <a:off x="4196" y="2341"/>
                <a:ext cx="0" cy="590"/>
              </a:xfrm>
              <a:prstGeom prst="line">
                <a:avLst/>
              </a:prstGeom>
              <a:noFill/>
              <a:ln w="38100">
                <a:solidFill>
                  <a:srgbClr val="808080"/>
                </a:solidFill>
                <a:prstDash val="dash"/>
                <a:round/>
                <a:tailEnd type="triangle" w="lg" len="lg"/>
              </a:ln>
            </p:spPr>
            <p:txBody>
              <a:bodyPr/>
              <a:lstStyle/>
              <a:p>
                <a:endParaRPr lang="zh-CN" altLang="en-US"/>
              </a:p>
            </p:txBody>
          </p:sp>
          <p:sp>
            <p:nvSpPr>
              <p:cNvPr id="1054" name="Line 32"/>
              <p:cNvSpPr>
                <a:spLocks noChangeShapeType="1"/>
              </p:cNvSpPr>
              <p:nvPr/>
            </p:nvSpPr>
            <p:spPr bwMode="auto">
              <a:xfrm flipV="1">
                <a:off x="4377" y="2341"/>
                <a:ext cx="1" cy="590"/>
              </a:xfrm>
              <a:prstGeom prst="line">
                <a:avLst/>
              </a:prstGeom>
              <a:noFill/>
              <a:ln w="38100">
                <a:solidFill>
                  <a:srgbClr val="808080"/>
                </a:solidFill>
                <a:prstDash val="dash"/>
                <a:round/>
                <a:tailEnd type="triangle" w="lg" len="lg"/>
              </a:ln>
            </p:spPr>
            <p:txBody>
              <a:bodyPr/>
              <a:lstStyle/>
              <a:p>
                <a:endParaRPr lang="zh-CN" altLang="en-US"/>
              </a:p>
            </p:txBody>
          </p:sp>
          <p:sp>
            <p:nvSpPr>
              <p:cNvPr id="1055" name="Line 33"/>
              <p:cNvSpPr>
                <a:spLocks noChangeShapeType="1"/>
              </p:cNvSpPr>
              <p:nvPr/>
            </p:nvSpPr>
            <p:spPr bwMode="auto">
              <a:xfrm flipV="1">
                <a:off x="4559" y="2341"/>
                <a:ext cx="0" cy="590"/>
              </a:xfrm>
              <a:prstGeom prst="line">
                <a:avLst/>
              </a:prstGeom>
              <a:noFill/>
              <a:ln w="38100">
                <a:solidFill>
                  <a:srgbClr val="808080"/>
                </a:solidFill>
                <a:prstDash val="dash"/>
                <a:round/>
                <a:tailEnd type="triangle" w="lg" len="lg"/>
              </a:ln>
            </p:spPr>
            <p:txBody>
              <a:bodyPr/>
              <a:lstStyle/>
              <a:p>
                <a:endParaRPr lang="zh-CN" altLang="en-US"/>
              </a:p>
            </p:txBody>
          </p:sp>
          <p:sp>
            <p:nvSpPr>
              <p:cNvPr id="1056" name="Line 34"/>
              <p:cNvSpPr>
                <a:spLocks noChangeShapeType="1"/>
              </p:cNvSpPr>
              <p:nvPr/>
            </p:nvSpPr>
            <p:spPr bwMode="auto">
              <a:xfrm flipV="1">
                <a:off x="4740" y="2341"/>
                <a:ext cx="0" cy="590"/>
              </a:xfrm>
              <a:prstGeom prst="line">
                <a:avLst/>
              </a:prstGeom>
              <a:noFill/>
              <a:ln w="38100">
                <a:solidFill>
                  <a:srgbClr val="808080"/>
                </a:solidFill>
                <a:prstDash val="dash"/>
                <a:round/>
                <a:tailEnd type="triangle" w="lg" len="lg"/>
              </a:ln>
            </p:spPr>
            <p:txBody>
              <a:bodyPr/>
              <a:lstStyle/>
              <a:p>
                <a:endParaRPr lang="zh-CN" altLang="en-US"/>
              </a:p>
            </p:txBody>
          </p:sp>
        </p:grpSp>
        <p:sp>
          <p:nvSpPr>
            <p:cNvPr id="1038" name="Rectangle 37"/>
            <p:cNvSpPr>
              <a:spLocks noChangeArrowheads="1"/>
            </p:cNvSpPr>
            <p:nvPr/>
          </p:nvSpPr>
          <p:spPr bwMode="auto">
            <a:xfrm>
              <a:off x="3288" y="981"/>
              <a:ext cx="441" cy="252"/>
            </a:xfrm>
            <a:prstGeom prst="rect">
              <a:avLst/>
            </a:prstGeom>
            <a:noFill/>
            <a:ln w="9525">
              <a:noFill/>
              <a:miter lim="800000"/>
            </a:ln>
          </p:spPr>
          <p:txBody>
            <a:bodyPr wrap="none">
              <a:spAutoFit/>
            </a:bodyPr>
            <a:lstStyle/>
            <a:p>
              <a:r>
                <a:rPr kumimoji="1" lang="zh-CN" altLang="en-US" sz="2000" b="1">
                  <a:latin typeface="黑体" panose="02010609060101010101" pitchFamily="2" charset="-122"/>
                  <a:ea typeface="黑体" panose="02010609060101010101" pitchFamily="2" charset="-122"/>
                </a:rPr>
                <a:t>蒸汽</a:t>
              </a:r>
              <a:endParaRPr kumimoji="1" lang="zh-CN" altLang="en-US" sz="2000" b="1">
                <a:latin typeface="黑体" panose="02010609060101010101" pitchFamily="2" charset="-122"/>
                <a:ea typeface="黑体" panose="02010609060101010101" pitchFamily="2" charset="-122"/>
              </a:endParaRPr>
            </a:p>
          </p:txBody>
        </p:sp>
        <p:grpSp>
          <p:nvGrpSpPr>
            <p:cNvPr id="6" name="Group 53"/>
            <p:cNvGrpSpPr/>
            <p:nvPr/>
          </p:nvGrpSpPr>
          <p:grpSpPr bwMode="auto">
            <a:xfrm>
              <a:off x="3288" y="2432"/>
              <a:ext cx="2224" cy="636"/>
              <a:chOff x="3288" y="2658"/>
              <a:chExt cx="2224" cy="636"/>
            </a:xfrm>
          </p:grpSpPr>
          <p:sp>
            <p:nvSpPr>
              <p:cNvPr id="1041" name="Rectangle 16"/>
              <p:cNvSpPr>
                <a:spLocks noChangeArrowheads="1"/>
              </p:cNvSpPr>
              <p:nvPr/>
            </p:nvSpPr>
            <p:spPr bwMode="auto">
              <a:xfrm>
                <a:off x="3288" y="2976"/>
                <a:ext cx="2223" cy="317"/>
              </a:xfrm>
              <a:prstGeom prst="rect">
                <a:avLst/>
              </a:prstGeom>
              <a:solidFill>
                <a:srgbClr val="CCFFCC"/>
              </a:solidFill>
              <a:ln w="38100">
                <a:noFill/>
                <a:miter lim="800000"/>
              </a:ln>
            </p:spPr>
            <p:txBody>
              <a:bodyPr wrap="none" anchor="ctr"/>
              <a:lstStyle/>
              <a:p>
                <a:endParaRPr lang="zh-CN" altLang="en-US"/>
              </a:p>
            </p:txBody>
          </p:sp>
          <p:sp>
            <p:nvSpPr>
              <p:cNvPr id="1042" name="Line 17"/>
              <p:cNvSpPr>
                <a:spLocks noChangeShapeType="1"/>
              </p:cNvSpPr>
              <p:nvPr/>
            </p:nvSpPr>
            <p:spPr bwMode="auto">
              <a:xfrm>
                <a:off x="3288" y="2658"/>
                <a:ext cx="1" cy="635"/>
              </a:xfrm>
              <a:prstGeom prst="line">
                <a:avLst/>
              </a:prstGeom>
              <a:noFill/>
              <a:ln w="25400">
                <a:solidFill>
                  <a:srgbClr val="969696"/>
                </a:solidFill>
                <a:round/>
              </a:ln>
            </p:spPr>
            <p:txBody>
              <a:bodyPr/>
              <a:lstStyle/>
              <a:p>
                <a:endParaRPr lang="zh-CN" altLang="en-US"/>
              </a:p>
            </p:txBody>
          </p:sp>
          <p:sp>
            <p:nvSpPr>
              <p:cNvPr id="1043" name="Line 18"/>
              <p:cNvSpPr>
                <a:spLocks noChangeShapeType="1"/>
              </p:cNvSpPr>
              <p:nvPr/>
            </p:nvSpPr>
            <p:spPr bwMode="auto">
              <a:xfrm flipH="1">
                <a:off x="3288" y="3294"/>
                <a:ext cx="2223" cy="0"/>
              </a:xfrm>
              <a:prstGeom prst="line">
                <a:avLst/>
              </a:prstGeom>
              <a:noFill/>
              <a:ln w="25400">
                <a:solidFill>
                  <a:srgbClr val="969696"/>
                </a:solidFill>
                <a:round/>
              </a:ln>
            </p:spPr>
            <p:txBody>
              <a:bodyPr/>
              <a:lstStyle/>
              <a:p>
                <a:endParaRPr lang="zh-CN" altLang="en-US"/>
              </a:p>
            </p:txBody>
          </p:sp>
          <p:sp>
            <p:nvSpPr>
              <p:cNvPr id="1044" name="Line 19"/>
              <p:cNvSpPr>
                <a:spLocks noChangeShapeType="1"/>
              </p:cNvSpPr>
              <p:nvPr/>
            </p:nvSpPr>
            <p:spPr bwMode="auto">
              <a:xfrm>
                <a:off x="5511" y="2658"/>
                <a:ext cx="1" cy="635"/>
              </a:xfrm>
              <a:prstGeom prst="line">
                <a:avLst/>
              </a:prstGeom>
              <a:noFill/>
              <a:ln w="25400">
                <a:solidFill>
                  <a:srgbClr val="969696"/>
                </a:solidFill>
                <a:round/>
              </a:ln>
            </p:spPr>
            <p:txBody>
              <a:bodyPr/>
              <a:lstStyle/>
              <a:p>
                <a:endParaRPr lang="zh-CN" altLang="en-US"/>
              </a:p>
            </p:txBody>
          </p:sp>
          <p:pic>
            <p:nvPicPr>
              <p:cNvPr id="1045" name="Picture 20"/>
              <p:cNvPicPr>
                <a:picLocks noChangeAspect="1" noChangeArrowheads="1"/>
              </p:cNvPicPr>
              <p:nvPr/>
            </p:nvPicPr>
            <p:blipFill>
              <a:blip r:embed="rId1" cstate="print"/>
              <a:srcRect/>
              <a:stretch>
                <a:fillRect/>
              </a:stretch>
            </p:blipFill>
            <p:spPr bwMode="auto">
              <a:xfrm>
                <a:off x="3425" y="3050"/>
                <a:ext cx="227" cy="198"/>
              </a:xfrm>
              <a:prstGeom prst="rect">
                <a:avLst/>
              </a:prstGeom>
              <a:noFill/>
              <a:ln w="9525">
                <a:noFill/>
                <a:miter lim="800000"/>
                <a:headEnd/>
                <a:tailEnd/>
              </a:ln>
            </p:spPr>
          </p:pic>
          <p:pic>
            <p:nvPicPr>
              <p:cNvPr id="1046" name="Picture 21"/>
              <p:cNvPicPr>
                <a:picLocks noChangeAspect="1" noChangeArrowheads="1"/>
              </p:cNvPicPr>
              <p:nvPr/>
            </p:nvPicPr>
            <p:blipFill>
              <a:blip r:embed="rId1" cstate="print"/>
              <a:srcRect/>
              <a:stretch>
                <a:fillRect/>
              </a:stretch>
            </p:blipFill>
            <p:spPr bwMode="auto">
              <a:xfrm>
                <a:off x="4105" y="3050"/>
                <a:ext cx="227" cy="198"/>
              </a:xfrm>
              <a:prstGeom prst="rect">
                <a:avLst/>
              </a:prstGeom>
              <a:noFill/>
              <a:ln w="9525">
                <a:noFill/>
                <a:miter lim="800000"/>
                <a:headEnd/>
                <a:tailEnd/>
              </a:ln>
            </p:spPr>
          </p:pic>
          <p:pic>
            <p:nvPicPr>
              <p:cNvPr id="1047" name="Picture 22"/>
              <p:cNvPicPr>
                <a:picLocks noChangeAspect="1" noChangeArrowheads="1"/>
              </p:cNvPicPr>
              <p:nvPr/>
            </p:nvPicPr>
            <p:blipFill>
              <a:blip r:embed="rId1" cstate="print"/>
              <a:srcRect/>
              <a:stretch>
                <a:fillRect/>
              </a:stretch>
            </p:blipFill>
            <p:spPr bwMode="auto">
              <a:xfrm>
                <a:off x="4785" y="3050"/>
                <a:ext cx="227" cy="198"/>
              </a:xfrm>
              <a:prstGeom prst="rect">
                <a:avLst/>
              </a:prstGeom>
              <a:noFill/>
              <a:ln w="9525">
                <a:noFill/>
                <a:miter lim="800000"/>
                <a:headEnd/>
                <a:tailEnd/>
              </a:ln>
            </p:spPr>
          </p:pic>
          <p:pic>
            <p:nvPicPr>
              <p:cNvPr id="1048" name="Picture 23"/>
              <p:cNvPicPr>
                <a:picLocks noChangeAspect="1" noChangeArrowheads="1"/>
              </p:cNvPicPr>
              <p:nvPr/>
            </p:nvPicPr>
            <p:blipFill>
              <a:blip r:embed="rId1" cstate="print"/>
              <a:srcRect/>
              <a:stretch>
                <a:fillRect/>
              </a:stretch>
            </p:blipFill>
            <p:spPr bwMode="auto">
              <a:xfrm>
                <a:off x="5148" y="3050"/>
                <a:ext cx="227" cy="198"/>
              </a:xfrm>
              <a:prstGeom prst="rect">
                <a:avLst/>
              </a:prstGeom>
              <a:noFill/>
              <a:ln w="9525">
                <a:noFill/>
                <a:miter lim="800000"/>
                <a:headEnd/>
                <a:tailEnd/>
              </a:ln>
            </p:spPr>
          </p:pic>
          <p:pic>
            <p:nvPicPr>
              <p:cNvPr id="1049" name="Picture 24"/>
              <p:cNvPicPr>
                <a:picLocks noChangeAspect="1" noChangeArrowheads="1"/>
              </p:cNvPicPr>
              <p:nvPr/>
            </p:nvPicPr>
            <p:blipFill>
              <a:blip r:embed="rId1" cstate="print"/>
              <a:srcRect/>
              <a:stretch>
                <a:fillRect/>
              </a:stretch>
            </p:blipFill>
            <p:spPr bwMode="auto">
              <a:xfrm>
                <a:off x="3742" y="3050"/>
                <a:ext cx="227" cy="198"/>
              </a:xfrm>
              <a:prstGeom prst="rect">
                <a:avLst/>
              </a:prstGeom>
              <a:noFill/>
              <a:ln w="9525">
                <a:noFill/>
                <a:miter lim="800000"/>
                <a:headEnd/>
                <a:tailEnd/>
              </a:ln>
            </p:spPr>
          </p:pic>
          <p:pic>
            <p:nvPicPr>
              <p:cNvPr id="1050" name="Picture 25"/>
              <p:cNvPicPr>
                <a:picLocks noChangeAspect="1" noChangeArrowheads="1"/>
              </p:cNvPicPr>
              <p:nvPr/>
            </p:nvPicPr>
            <p:blipFill>
              <a:blip r:embed="rId1" cstate="print"/>
              <a:srcRect/>
              <a:stretch>
                <a:fillRect/>
              </a:stretch>
            </p:blipFill>
            <p:spPr bwMode="auto">
              <a:xfrm>
                <a:off x="4422" y="3050"/>
                <a:ext cx="227" cy="198"/>
              </a:xfrm>
              <a:prstGeom prst="rect">
                <a:avLst/>
              </a:prstGeom>
              <a:noFill/>
              <a:ln w="9525">
                <a:noFill/>
                <a:miter lim="800000"/>
                <a:headEnd/>
                <a:tailEnd/>
              </a:ln>
            </p:spPr>
          </p:pic>
          <p:sp>
            <p:nvSpPr>
              <p:cNvPr id="1051" name="Rectangle 38"/>
              <p:cNvSpPr>
                <a:spLocks noChangeArrowheads="1"/>
              </p:cNvSpPr>
              <p:nvPr/>
            </p:nvSpPr>
            <p:spPr bwMode="auto">
              <a:xfrm>
                <a:off x="3288" y="2704"/>
                <a:ext cx="439" cy="252"/>
              </a:xfrm>
              <a:prstGeom prst="rect">
                <a:avLst/>
              </a:prstGeom>
              <a:noFill/>
              <a:ln w="9525">
                <a:noFill/>
                <a:miter lim="800000"/>
              </a:ln>
            </p:spPr>
            <p:txBody>
              <a:bodyPr wrap="none">
                <a:spAutoFit/>
              </a:bodyPr>
              <a:lstStyle/>
              <a:p>
                <a:r>
                  <a:rPr kumimoji="1" lang="zh-CN" altLang="en-US" sz="2000" b="1">
                    <a:latin typeface="黑体" panose="02010609060101010101" pitchFamily="2" charset="-122"/>
                    <a:ea typeface="黑体" panose="02010609060101010101" pitchFamily="2" charset="-122"/>
                  </a:rPr>
                  <a:t>液相</a:t>
                </a:r>
                <a:endParaRPr kumimoji="1" lang="zh-CN" altLang="en-US" sz="2000" b="1">
                  <a:latin typeface="黑体" panose="02010609060101010101" pitchFamily="2" charset="-122"/>
                  <a:ea typeface="黑体" panose="02010609060101010101" pitchFamily="2" charset="-122"/>
                </a:endParaRPr>
              </a:p>
            </p:txBody>
          </p:sp>
        </p:grpSp>
        <p:sp>
          <p:nvSpPr>
            <p:cNvPr id="1040" name="AutoShape 40"/>
            <p:cNvSpPr>
              <a:spLocks noChangeArrowheads="1"/>
            </p:cNvSpPr>
            <p:nvPr/>
          </p:nvSpPr>
          <p:spPr bwMode="auto">
            <a:xfrm>
              <a:off x="3152" y="981"/>
              <a:ext cx="2495" cy="2268"/>
            </a:xfrm>
            <a:prstGeom prst="roundRect">
              <a:avLst>
                <a:gd name="adj" fmla="val 7176"/>
              </a:avLst>
            </a:prstGeom>
            <a:noFill/>
            <a:ln w="38100">
              <a:solidFill>
                <a:srgbClr val="339966"/>
              </a:solidFill>
              <a:round/>
            </a:ln>
          </p:spPr>
          <p:txBody>
            <a:bodyPr wrap="none" anchor="ctr"/>
            <a:lstStyle/>
            <a:p>
              <a:endParaRPr lang="zh-CN" altLang="en-US"/>
            </a:p>
          </p:txBody>
        </p:sp>
      </p:grpSp>
      <p:sp>
        <p:nvSpPr>
          <p:cNvPr id="1029" name="AutoShape 41"/>
          <p:cNvSpPr>
            <a:spLocks noChangeArrowheads="1"/>
          </p:cNvSpPr>
          <p:nvPr/>
        </p:nvSpPr>
        <p:spPr bwMode="auto">
          <a:xfrm>
            <a:off x="4211638" y="2854325"/>
            <a:ext cx="720725" cy="1439863"/>
          </a:xfrm>
          <a:prstGeom prst="rightArrow">
            <a:avLst>
              <a:gd name="adj1" fmla="val 50000"/>
              <a:gd name="adj2" fmla="val 25000"/>
            </a:avLst>
          </a:prstGeom>
          <a:noFill/>
          <a:ln w="38100">
            <a:solidFill>
              <a:srgbClr val="0000FF"/>
            </a:solidFill>
            <a:miter lim="800000"/>
          </a:ln>
        </p:spPr>
        <p:txBody>
          <a:bodyPr wrap="none" anchor="ctr"/>
          <a:lstStyle/>
          <a:p>
            <a:endParaRPr lang="zh-CN" altLang="en-US"/>
          </a:p>
        </p:txBody>
      </p:sp>
      <p:graphicFrame>
        <p:nvGraphicFramePr>
          <p:cNvPr id="1026" name="Object 42"/>
          <p:cNvGraphicFramePr>
            <a:graphicFrameLocks noChangeAspect="1"/>
          </p:cNvGraphicFramePr>
          <p:nvPr/>
        </p:nvGraphicFramePr>
        <p:xfrm>
          <a:off x="3033713" y="5335588"/>
          <a:ext cx="3000375" cy="788987"/>
        </p:xfrm>
        <a:graphic>
          <a:graphicData uri="http://schemas.openxmlformats.org/presentationml/2006/ole">
            <mc:AlternateContent xmlns:mc="http://schemas.openxmlformats.org/markup-compatibility/2006">
              <mc:Choice xmlns:v="urn:schemas-microsoft-com:vml" Requires="v">
                <p:oleObj spid="_x0000_s1025" name="Equation" r:id="rId2" imgW="24384000" imgH="6400800" progId="">
                  <p:embed/>
                </p:oleObj>
              </mc:Choice>
              <mc:Fallback>
                <p:oleObj name="Equation" r:id="rId2" imgW="24384000" imgH="6400800" progId="">
                  <p:embed/>
                  <p:pic>
                    <p:nvPicPr>
                      <p:cNvPr id="0" name="Object 42"/>
                      <p:cNvPicPr>
                        <a:picLocks noChangeAspect="1"/>
                      </p:cNvPicPr>
                      <p:nvPr/>
                    </p:nvPicPr>
                    <p:blipFill>
                      <a:blip r:embed="rId3"/>
                      <a:stretch>
                        <a:fillRect/>
                      </a:stretch>
                    </p:blipFill>
                    <p:spPr>
                      <a:xfrm>
                        <a:off x="3033713" y="5335588"/>
                        <a:ext cx="3000375" cy="788987"/>
                      </a:xfrm>
                      <a:prstGeom prst="rect">
                        <a:avLst/>
                      </a:prstGeom>
                      <a:noFill/>
                      <a:ln w="9525">
                        <a:noFill/>
                      </a:ln>
                    </p:spPr>
                  </p:pic>
                </p:oleObj>
              </mc:Fallback>
            </mc:AlternateContent>
          </a:graphicData>
        </a:graphic>
      </p:graphicFrame>
      <p:sp>
        <p:nvSpPr>
          <p:cNvPr id="1031" name="Text Box 48"/>
          <p:cNvSpPr txBox="1">
            <a:spLocks noChangeArrowheads="1"/>
          </p:cNvSpPr>
          <p:nvPr/>
        </p:nvSpPr>
        <p:spPr bwMode="auto">
          <a:xfrm>
            <a:off x="179388" y="188913"/>
            <a:ext cx="5867400" cy="579437"/>
          </a:xfrm>
          <a:prstGeom prst="rect">
            <a:avLst/>
          </a:prstGeom>
          <a:noFill/>
          <a:ln w="9525">
            <a:noFill/>
            <a:miter lim="800000"/>
          </a:ln>
        </p:spPr>
        <p:txBody>
          <a:bodyPr>
            <a:spAutoFit/>
          </a:bodyPr>
          <a:lstStyle/>
          <a:p>
            <a:pPr>
              <a:spcBef>
                <a:spcPct val="50000"/>
              </a:spcBef>
            </a:pPr>
            <a:r>
              <a:rPr lang="en-US" altLang="zh-CN" sz="2800" b="1">
                <a:solidFill>
                  <a:srgbClr val="0000FF"/>
                </a:solidFill>
                <a:latin typeface="Times New Roman" panose="02020603050405020304" pitchFamily="18" charset="0"/>
                <a:ea typeface="黑体" panose="02010609060101010101" pitchFamily="2" charset="-122"/>
              </a:rPr>
              <a:t> </a:t>
            </a:r>
            <a:r>
              <a:rPr lang="en-US" altLang="zh-CN" sz="3200" b="1">
                <a:solidFill>
                  <a:srgbClr val="0000FF"/>
                </a:solidFill>
                <a:latin typeface="Times New Roman" panose="02020603050405020304" pitchFamily="18" charset="0"/>
                <a:ea typeface="黑体" panose="02010609060101010101" pitchFamily="2" charset="-122"/>
              </a:rPr>
              <a:t>3. </a:t>
            </a:r>
            <a:r>
              <a:rPr lang="zh-CN" altLang="en-US" sz="3200" b="1">
                <a:solidFill>
                  <a:srgbClr val="0000FF"/>
                </a:solidFill>
                <a:latin typeface="Times New Roman" panose="02020603050405020304" pitchFamily="18" charset="0"/>
                <a:ea typeface="黑体" panose="02010609060101010101" pitchFamily="2" charset="-122"/>
              </a:rPr>
              <a:t>性质差异导致的同位素分馏</a:t>
            </a:r>
            <a:endParaRPr lang="zh-CN" altLang="en-US" sz="3200" b="1">
              <a:solidFill>
                <a:srgbClr val="0000FF"/>
              </a:solidFill>
              <a:latin typeface="Times New Roman" panose="02020603050405020304" pitchFamily="18" charset="0"/>
              <a:ea typeface="黑体" panose="02010609060101010101" pitchFamily="2" charset="-122"/>
            </a:endParaRPr>
          </a:p>
        </p:txBody>
      </p:sp>
      <p:grpSp>
        <p:nvGrpSpPr>
          <p:cNvPr id="7" name="Group 2"/>
          <p:cNvGrpSpPr/>
          <p:nvPr/>
        </p:nvGrpSpPr>
        <p:grpSpPr bwMode="auto">
          <a:xfrm>
            <a:off x="0" y="836613"/>
            <a:ext cx="5867400" cy="215900"/>
            <a:chOff x="58" y="1117"/>
            <a:chExt cx="2631" cy="181"/>
          </a:xfrm>
        </p:grpSpPr>
        <p:sp>
          <p:nvSpPr>
            <p:cNvPr id="1033" name="Rectangle 3"/>
            <p:cNvSpPr>
              <a:spLocks noChangeArrowheads="1"/>
            </p:cNvSpPr>
            <p:nvPr/>
          </p:nvSpPr>
          <p:spPr bwMode="auto">
            <a:xfrm>
              <a:off x="58" y="1117"/>
              <a:ext cx="2631" cy="136"/>
            </a:xfrm>
            <a:prstGeom prst="rect">
              <a:avLst/>
            </a:prstGeom>
            <a:solidFill>
              <a:srgbClr val="92D050"/>
            </a:solidFill>
            <a:ln w="9525" algn="ctr">
              <a:noFill/>
              <a:miter lim="800000"/>
            </a:ln>
          </p:spPr>
          <p:txBody>
            <a:bodyPr anchor="ctr">
              <a:spAutoFit/>
            </a:bodyPr>
            <a:lstStyle/>
            <a:p>
              <a:endParaRPr lang="zh-CN" altLang="en-US"/>
            </a:p>
          </p:txBody>
        </p:sp>
        <p:cxnSp>
          <p:nvCxnSpPr>
            <p:cNvPr id="1034" name="AutoShape 4"/>
            <p:cNvCxnSpPr>
              <a:cxnSpLocks noChangeShapeType="1"/>
            </p:cNvCxnSpPr>
            <p:nvPr/>
          </p:nvCxnSpPr>
          <p:spPr bwMode="auto">
            <a:xfrm>
              <a:off x="58" y="1298"/>
              <a:ext cx="2631" cy="0"/>
            </a:xfrm>
            <a:prstGeom prst="straightConnector1">
              <a:avLst/>
            </a:prstGeom>
            <a:noFill/>
            <a:ln w="38100">
              <a:solidFill>
                <a:srgbClr val="FF9900"/>
              </a:solidFill>
              <a:round/>
            </a:ln>
          </p:spPr>
        </p:cxnSp>
      </p:gr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25"/>
          <p:cNvSpPr>
            <a:spLocks noChangeArrowheads="1"/>
          </p:cNvSpPr>
          <p:nvPr/>
        </p:nvSpPr>
        <p:spPr bwMode="auto">
          <a:xfrm>
            <a:off x="3479800" y="1729505"/>
            <a:ext cx="2706624" cy="2706918"/>
          </a:xfrm>
          <a:prstGeom prst="ellipse">
            <a:avLst/>
          </a:prstGeom>
          <a:noFill/>
          <a:ln w="28575">
            <a:solidFill>
              <a:schemeClr val="tx1"/>
            </a:solidFill>
            <a:round/>
          </a:ln>
          <a:effectLst/>
        </p:spPr>
        <p:txBody>
          <a:bodyPr wrap="none" anchor="ctr">
            <a:spAutoFit/>
          </a:bodyPr>
          <a:lstStyle/>
          <a:p>
            <a:endParaRPr lang="zh-CN" altLang="en-US"/>
          </a:p>
        </p:txBody>
      </p:sp>
      <p:grpSp>
        <p:nvGrpSpPr>
          <p:cNvPr id="2" name="Group 12"/>
          <p:cNvGrpSpPr/>
          <p:nvPr/>
        </p:nvGrpSpPr>
        <p:grpSpPr bwMode="auto">
          <a:xfrm>
            <a:off x="1600200" y="1428736"/>
            <a:ext cx="5638800" cy="3259894"/>
            <a:chOff x="1968" y="1872"/>
            <a:chExt cx="3600" cy="2081"/>
          </a:xfrm>
          <a:noFill/>
        </p:grpSpPr>
        <p:grpSp>
          <p:nvGrpSpPr>
            <p:cNvPr id="3" name="Group 13"/>
            <p:cNvGrpSpPr/>
            <p:nvPr/>
          </p:nvGrpSpPr>
          <p:grpSpPr bwMode="auto">
            <a:xfrm>
              <a:off x="4608" y="2035"/>
              <a:ext cx="960" cy="334"/>
              <a:chOff x="4608" y="2035"/>
              <a:chExt cx="960" cy="334"/>
            </a:xfrm>
            <a:grpFill/>
          </p:grpSpPr>
          <p:sp>
            <p:nvSpPr>
              <p:cNvPr id="36" name="Text Box 14"/>
              <p:cNvSpPr txBox="1">
                <a:spLocks noChangeArrowheads="1"/>
              </p:cNvSpPr>
              <p:nvPr/>
            </p:nvSpPr>
            <p:spPr bwMode="auto">
              <a:xfrm>
                <a:off x="4944" y="2035"/>
                <a:ext cx="624" cy="334"/>
              </a:xfrm>
              <a:prstGeom prst="rect">
                <a:avLst/>
              </a:prstGeom>
              <a:grpFill/>
              <a:ln w="9525">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uLnTx/>
                    <a:uFillTx/>
                  </a:rPr>
                  <a:t>CO</a:t>
                </a:r>
                <a:r>
                  <a:rPr kumimoji="0" lang="en-US" altLang="zh-CN" sz="2800" b="0" i="0" u="none" strike="noStrike" kern="0" cap="none" spc="0" normalizeH="0" baseline="-25000" noProof="0" dirty="0" smtClean="0">
                    <a:ln>
                      <a:noFill/>
                    </a:ln>
                    <a:uLnTx/>
                    <a:uFillTx/>
                  </a:rPr>
                  <a:t>2</a:t>
                </a:r>
                <a:endParaRPr kumimoji="0" lang="en-US" altLang="zh-CN" sz="2800" b="0" i="0" u="none" strike="noStrike" kern="0" cap="none" spc="0" normalizeH="0" baseline="-25000" noProof="0" dirty="0" smtClean="0">
                  <a:ln>
                    <a:noFill/>
                  </a:ln>
                  <a:uLnTx/>
                  <a:uFillTx/>
                </a:endParaRPr>
              </a:p>
            </p:txBody>
          </p:sp>
          <p:sp>
            <p:nvSpPr>
              <p:cNvPr id="37" name="Line 15"/>
              <p:cNvSpPr>
                <a:spLocks noChangeShapeType="1"/>
              </p:cNvSpPr>
              <p:nvPr/>
            </p:nvSpPr>
            <p:spPr bwMode="auto">
              <a:xfrm flipH="1">
                <a:off x="4608" y="2256"/>
                <a:ext cx="336" cy="0"/>
              </a:xfrm>
              <a:prstGeom prst="line">
                <a:avLst/>
              </a:prstGeom>
              <a:grpFill/>
              <a:ln w="38100">
                <a:solidFill>
                  <a:srgbClr val="FF9900"/>
                </a:solidFill>
                <a:round/>
                <a:tailEnd type="triangle" w="med" len="me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smtClean="0">
                  <a:ln>
                    <a:noFill/>
                  </a:ln>
                  <a:uLnTx/>
                  <a:uFillTx/>
                </a:endParaRPr>
              </a:p>
            </p:txBody>
          </p:sp>
        </p:grpSp>
        <p:sp>
          <p:nvSpPr>
            <p:cNvPr id="22" name="Text Box 16"/>
            <p:cNvSpPr txBox="1">
              <a:spLocks noChangeArrowheads="1"/>
            </p:cNvSpPr>
            <p:nvPr/>
          </p:nvSpPr>
          <p:spPr bwMode="auto">
            <a:xfrm>
              <a:off x="1968" y="2477"/>
              <a:ext cx="1104" cy="334"/>
            </a:xfrm>
            <a:prstGeom prst="rect">
              <a:avLst/>
            </a:prstGeom>
            <a:grpFill/>
            <a:ln w="9525">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smtClean="0">
                  <a:ln>
                    <a:noFill/>
                  </a:ln>
                  <a:uLnTx/>
                  <a:uFillTx/>
                </a:rPr>
                <a:t>NADPH</a:t>
              </a:r>
              <a:endParaRPr kumimoji="0" lang="en-US" altLang="zh-CN" sz="2800" b="0" i="0" u="none" strike="noStrike" kern="0" cap="none" spc="0" normalizeH="0" baseline="0" noProof="0" smtClean="0">
                <a:ln>
                  <a:noFill/>
                </a:ln>
                <a:uLnTx/>
                <a:uFillTx/>
              </a:endParaRPr>
            </a:p>
          </p:txBody>
        </p:sp>
        <p:sp>
          <p:nvSpPr>
            <p:cNvPr id="23" name="Text Box 17"/>
            <p:cNvSpPr txBox="1">
              <a:spLocks noChangeArrowheads="1"/>
            </p:cNvSpPr>
            <p:nvPr/>
          </p:nvSpPr>
          <p:spPr bwMode="auto">
            <a:xfrm>
              <a:off x="2112" y="2016"/>
              <a:ext cx="960" cy="334"/>
            </a:xfrm>
            <a:prstGeom prst="rect">
              <a:avLst/>
            </a:prstGeom>
            <a:grpFill/>
            <a:ln w="9525">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uLnTx/>
                  <a:uFillTx/>
                </a:rPr>
                <a:t>NADP</a:t>
              </a:r>
              <a:r>
                <a:rPr kumimoji="0" lang="en-US" altLang="zh-CN" sz="2800" b="0" i="0" u="none" strike="noStrike" kern="0" cap="none" spc="0" normalizeH="0" baseline="30000" noProof="0" dirty="0" smtClean="0">
                  <a:ln>
                    <a:noFill/>
                  </a:ln>
                  <a:uLnTx/>
                  <a:uFillTx/>
                </a:rPr>
                <a:t>+</a:t>
              </a:r>
              <a:endParaRPr kumimoji="0" lang="en-US" altLang="zh-CN" sz="2800" b="0" i="0" u="none" strike="noStrike" kern="0" cap="none" spc="0" normalizeH="0" baseline="30000" noProof="0" dirty="0" smtClean="0">
                <a:ln>
                  <a:noFill/>
                </a:ln>
                <a:uLnTx/>
                <a:uFillTx/>
              </a:endParaRPr>
            </a:p>
          </p:txBody>
        </p:sp>
        <p:sp>
          <p:nvSpPr>
            <p:cNvPr id="24" name="Text Box 18"/>
            <p:cNvSpPr txBox="1">
              <a:spLocks noChangeArrowheads="1"/>
            </p:cNvSpPr>
            <p:nvPr/>
          </p:nvSpPr>
          <p:spPr bwMode="auto">
            <a:xfrm>
              <a:off x="2352" y="3091"/>
              <a:ext cx="672" cy="334"/>
            </a:xfrm>
            <a:prstGeom prst="rect">
              <a:avLst/>
            </a:prstGeom>
            <a:grpFill/>
            <a:ln w="9525">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smtClean="0">
                  <a:ln>
                    <a:noFill/>
                  </a:ln>
                  <a:uLnTx/>
                  <a:uFillTx/>
                </a:rPr>
                <a:t>ATP</a:t>
              </a:r>
              <a:endParaRPr kumimoji="0" lang="en-US" altLang="zh-CN" sz="2800" b="0" i="0" u="none" strike="noStrike" kern="0" cap="none" spc="0" normalizeH="0" baseline="0" noProof="0" smtClean="0">
                <a:ln>
                  <a:noFill/>
                </a:ln>
                <a:uLnTx/>
                <a:uFillTx/>
              </a:endParaRPr>
            </a:p>
          </p:txBody>
        </p:sp>
        <p:sp>
          <p:nvSpPr>
            <p:cNvPr id="25" name="Text Box 19"/>
            <p:cNvSpPr txBox="1">
              <a:spLocks noChangeArrowheads="1"/>
            </p:cNvSpPr>
            <p:nvPr/>
          </p:nvSpPr>
          <p:spPr bwMode="auto">
            <a:xfrm>
              <a:off x="1968" y="3523"/>
              <a:ext cx="1056" cy="334"/>
            </a:xfrm>
            <a:prstGeom prst="rect">
              <a:avLst/>
            </a:prstGeom>
            <a:grpFill/>
            <a:ln w="9525">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err="1" smtClean="0">
                  <a:ln>
                    <a:noFill/>
                  </a:ln>
                  <a:uLnTx/>
                  <a:uFillTx/>
                </a:rPr>
                <a:t>ADP+Pi</a:t>
              </a:r>
              <a:endParaRPr kumimoji="0" lang="en-US" altLang="zh-CN" sz="2800" b="0" i="0" u="none" strike="noStrike" kern="0" cap="none" spc="0" normalizeH="0" baseline="0" noProof="0" dirty="0" smtClean="0">
                <a:ln>
                  <a:noFill/>
                </a:ln>
                <a:uLnTx/>
                <a:uFillTx/>
              </a:endParaRPr>
            </a:p>
          </p:txBody>
        </p:sp>
        <p:sp>
          <p:nvSpPr>
            <p:cNvPr id="26" name="Freeform 20"/>
            <p:cNvSpPr/>
            <p:nvPr/>
          </p:nvSpPr>
          <p:spPr bwMode="auto">
            <a:xfrm flipV="1">
              <a:off x="3024" y="3264"/>
              <a:ext cx="296" cy="334"/>
            </a:xfrm>
            <a:custGeom>
              <a:avLst/>
              <a:gdLst/>
              <a:ahLst/>
              <a:cxnLst>
                <a:cxn ang="0">
                  <a:pos x="0" y="432"/>
                </a:cxn>
                <a:cxn ang="0">
                  <a:pos x="288" y="240"/>
                </a:cxn>
                <a:cxn ang="0">
                  <a:pos x="48" y="0"/>
                </a:cxn>
              </a:cxnLst>
              <a:rect l="0" t="0" r="r" b="b"/>
              <a:pathLst>
                <a:path w="296" h="432">
                  <a:moveTo>
                    <a:pt x="0" y="432"/>
                  </a:moveTo>
                  <a:cubicBezTo>
                    <a:pt x="140" y="372"/>
                    <a:pt x="280" y="312"/>
                    <a:pt x="288" y="240"/>
                  </a:cubicBezTo>
                  <a:cubicBezTo>
                    <a:pt x="296" y="168"/>
                    <a:pt x="172" y="84"/>
                    <a:pt x="48" y="0"/>
                  </a:cubicBezTo>
                </a:path>
              </a:pathLst>
            </a:custGeom>
            <a:grpFill/>
            <a:ln w="38100" cap="flat" cmpd="sng">
              <a:solidFill>
                <a:srgbClr val="FF9900"/>
              </a:solidFill>
              <a:prstDash val="solid"/>
              <a:round/>
              <a:tailEnd type="triangle" w="med" len="me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smtClean="0">
                <a:ln>
                  <a:noFill/>
                </a:ln>
                <a:uLnTx/>
                <a:uFillTx/>
              </a:endParaRPr>
            </a:p>
          </p:txBody>
        </p:sp>
        <p:grpSp>
          <p:nvGrpSpPr>
            <p:cNvPr id="4" name="Group 21"/>
            <p:cNvGrpSpPr/>
            <p:nvPr/>
          </p:nvGrpSpPr>
          <p:grpSpPr bwMode="auto">
            <a:xfrm>
              <a:off x="4032" y="3619"/>
              <a:ext cx="1536" cy="334"/>
              <a:chOff x="4032" y="3619"/>
              <a:chExt cx="1536" cy="334"/>
            </a:xfrm>
            <a:grpFill/>
          </p:grpSpPr>
          <p:sp>
            <p:nvSpPr>
              <p:cNvPr id="34" name="Line 22"/>
              <p:cNvSpPr>
                <a:spLocks noChangeShapeType="1"/>
              </p:cNvSpPr>
              <p:nvPr/>
            </p:nvSpPr>
            <p:spPr bwMode="auto">
              <a:xfrm>
                <a:off x="4032" y="3792"/>
                <a:ext cx="480" cy="0"/>
              </a:xfrm>
              <a:prstGeom prst="line">
                <a:avLst/>
              </a:prstGeom>
              <a:grpFill/>
              <a:ln w="38100">
                <a:solidFill>
                  <a:srgbClr val="FF9900"/>
                </a:solidFill>
                <a:round/>
                <a:tailEnd type="triangle" w="med" len="me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smtClean="0">
                  <a:ln>
                    <a:noFill/>
                  </a:ln>
                  <a:uLnTx/>
                  <a:uFillTx/>
                </a:endParaRPr>
              </a:p>
            </p:txBody>
          </p:sp>
          <p:sp>
            <p:nvSpPr>
              <p:cNvPr id="35" name="Text Box 23"/>
              <p:cNvSpPr txBox="1">
                <a:spLocks noChangeArrowheads="1"/>
              </p:cNvSpPr>
              <p:nvPr/>
            </p:nvSpPr>
            <p:spPr bwMode="auto">
              <a:xfrm>
                <a:off x="4368" y="3619"/>
                <a:ext cx="1200" cy="334"/>
              </a:xfrm>
              <a:prstGeom prst="rect">
                <a:avLst/>
              </a:prstGeom>
              <a:grpFill/>
              <a:ln w="9525">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smtClean="0">
                    <a:ln>
                      <a:noFill/>
                    </a:ln>
                    <a:uLnTx/>
                    <a:uFillTx/>
                  </a:rPr>
                  <a:t>（</a:t>
                </a:r>
                <a:r>
                  <a:rPr kumimoji="0" lang="en-US" altLang="zh-CN" sz="2800" b="0" i="0" u="none" strike="noStrike" kern="0" cap="none" spc="0" normalizeH="0" baseline="0" noProof="0" dirty="0" smtClean="0">
                    <a:ln>
                      <a:noFill/>
                    </a:ln>
                    <a:uLnTx/>
                    <a:uFillTx/>
                  </a:rPr>
                  <a:t>CH</a:t>
                </a:r>
                <a:r>
                  <a:rPr kumimoji="0" lang="en-US" altLang="zh-CN" sz="2800" b="0" i="0" u="none" strike="noStrike" kern="0" cap="none" spc="0" normalizeH="0" baseline="-25000" noProof="0" dirty="0" smtClean="0">
                    <a:ln>
                      <a:noFill/>
                    </a:ln>
                    <a:uLnTx/>
                    <a:uFillTx/>
                  </a:rPr>
                  <a:t>2</a:t>
                </a:r>
                <a:r>
                  <a:rPr kumimoji="0" lang="en-US" altLang="zh-CN" sz="2800" b="0" i="0" u="none" strike="noStrike" kern="0" cap="none" spc="0" normalizeH="0" baseline="0" noProof="0" dirty="0" smtClean="0">
                    <a:ln>
                      <a:noFill/>
                    </a:ln>
                    <a:uLnTx/>
                    <a:uFillTx/>
                  </a:rPr>
                  <a:t>O</a:t>
                </a:r>
                <a:endParaRPr kumimoji="0" lang="zh-CN" altLang="en-US" sz="2800" b="0" i="0" u="none" strike="noStrike" kern="0" cap="none" spc="0" normalizeH="0" baseline="0" noProof="0" dirty="0" smtClean="0">
                  <a:ln>
                    <a:noFill/>
                  </a:ln>
                  <a:uLnTx/>
                  <a:uFillTx/>
                </a:endParaRPr>
              </a:p>
            </p:txBody>
          </p:sp>
        </p:grpSp>
        <p:grpSp>
          <p:nvGrpSpPr>
            <p:cNvPr id="5" name="Group 24"/>
            <p:cNvGrpSpPr/>
            <p:nvPr/>
          </p:nvGrpSpPr>
          <p:grpSpPr bwMode="auto">
            <a:xfrm>
              <a:off x="3168" y="2693"/>
              <a:ext cx="1104" cy="470"/>
              <a:chOff x="3168" y="2693"/>
              <a:chExt cx="1104" cy="470"/>
            </a:xfrm>
            <a:grpFill/>
          </p:grpSpPr>
          <p:sp>
            <p:nvSpPr>
              <p:cNvPr id="32" name="Oval 25"/>
              <p:cNvSpPr>
                <a:spLocks noChangeArrowheads="1"/>
              </p:cNvSpPr>
              <p:nvPr/>
            </p:nvSpPr>
            <p:spPr bwMode="auto">
              <a:xfrm>
                <a:off x="3168" y="2693"/>
                <a:ext cx="166" cy="470"/>
              </a:xfrm>
              <a:prstGeom prst="ellipse">
                <a:avLst/>
              </a:prstGeom>
              <a:grpFill/>
              <a:ln w="28575">
                <a:solidFill>
                  <a:srgbClr val="FFFFFF"/>
                </a:solidFill>
                <a:round/>
              </a:ln>
              <a:effectLst/>
            </p:spPr>
            <p:txBody>
              <a:bodyPr wrap="none" anchor="ct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smtClean="0">
                  <a:ln>
                    <a:noFill/>
                  </a:ln>
                  <a:uLnTx/>
                  <a:uFillTx/>
                </a:endParaRPr>
              </a:p>
            </p:txBody>
          </p:sp>
          <p:sp>
            <p:nvSpPr>
              <p:cNvPr id="33" name="Text Box 26"/>
              <p:cNvSpPr txBox="1">
                <a:spLocks noChangeArrowheads="1"/>
              </p:cNvSpPr>
              <p:nvPr/>
            </p:nvSpPr>
            <p:spPr bwMode="auto">
              <a:xfrm>
                <a:off x="3840" y="2735"/>
                <a:ext cx="432" cy="334"/>
              </a:xfrm>
              <a:prstGeom prst="rect">
                <a:avLst/>
              </a:prstGeom>
              <a:grpFill/>
              <a:ln w="9525">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smtClean="0">
                    <a:ln>
                      <a:noFill/>
                    </a:ln>
                    <a:uLnTx/>
                    <a:uFillTx/>
                    <a:latin typeface="华文中宋" panose="02010600040101010101" pitchFamily="2" charset="-122"/>
                  </a:rPr>
                  <a:t>酶</a:t>
                </a:r>
                <a:endParaRPr kumimoji="0" lang="zh-CN" altLang="en-US" sz="2800" b="0" i="0" u="none" strike="noStrike" kern="0" cap="none" spc="0" normalizeH="0" baseline="0" noProof="0" dirty="0" smtClean="0">
                  <a:ln>
                    <a:noFill/>
                  </a:ln>
                  <a:uLnTx/>
                  <a:uFillTx/>
                  <a:latin typeface="华文中宋" panose="02010600040101010101" pitchFamily="2" charset="-122"/>
                </a:endParaRPr>
              </a:p>
            </p:txBody>
          </p:sp>
        </p:grpSp>
        <p:sp>
          <p:nvSpPr>
            <p:cNvPr id="29" name="Text Box 27"/>
            <p:cNvSpPr txBox="1">
              <a:spLocks noChangeArrowheads="1"/>
            </p:cNvSpPr>
            <p:nvPr/>
          </p:nvSpPr>
          <p:spPr bwMode="auto">
            <a:xfrm>
              <a:off x="4704" y="2851"/>
              <a:ext cx="480" cy="334"/>
            </a:xfrm>
            <a:prstGeom prst="rect">
              <a:avLst/>
            </a:prstGeom>
            <a:solidFill>
              <a:schemeClr val="bg1"/>
            </a:solidFill>
            <a:ln w="9525">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2800" b="0" i="0" u="none" strike="noStrike" kern="0" cap="none" spc="0" normalizeH="0" baseline="0" noProof="0" dirty="0" smtClean="0">
                  <a:ln>
                    <a:noFill/>
                  </a:ln>
                  <a:uLnTx/>
                  <a:uFillTx/>
                </a:rPr>
                <a:t>C</a:t>
              </a:r>
              <a:r>
                <a:rPr kumimoji="0" lang="en-US" altLang="zh-CN" sz="2800" b="0" i="0" u="none" strike="noStrike" kern="0" cap="none" spc="0" normalizeH="0" baseline="-25000" noProof="0" dirty="0" smtClean="0">
                  <a:ln>
                    <a:noFill/>
                  </a:ln>
                  <a:uLnTx/>
                  <a:uFillTx/>
                </a:rPr>
                <a:t>5</a:t>
              </a:r>
              <a:endParaRPr kumimoji="0" lang="en-US" altLang="zh-CN" sz="2800" b="0" i="0" u="none" strike="noStrike" kern="0" cap="none" spc="0" normalizeH="0" baseline="-25000" noProof="0" dirty="0" smtClean="0">
                <a:ln>
                  <a:noFill/>
                </a:ln>
                <a:uLnTx/>
                <a:uFillTx/>
              </a:endParaRPr>
            </a:p>
          </p:txBody>
        </p:sp>
        <p:sp>
          <p:nvSpPr>
            <p:cNvPr id="31" name="Freeform 29"/>
            <p:cNvSpPr/>
            <p:nvPr/>
          </p:nvSpPr>
          <p:spPr bwMode="auto">
            <a:xfrm>
              <a:off x="3016" y="2208"/>
              <a:ext cx="296" cy="334"/>
            </a:xfrm>
            <a:custGeom>
              <a:avLst/>
              <a:gdLst/>
              <a:ahLst/>
              <a:cxnLst>
                <a:cxn ang="0">
                  <a:pos x="0" y="432"/>
                </a:cxn>
                <a:cxn ang="0">
                  <a:pos x="288" y="240"/>
                </a:cxn>
                <a:cxn ang="0">
                  <a:pos x="48" y="0"/>
                </a:cxn>
              </a:cxnLst>
              <a:rect l="0" t="0" r="r" b="b"/>
              <a:pathLst>
                <a:path w="296" h="432">
                  <a:moveTo>
                    <a:pt x="0" y="432"/>
                  </a:moveTo>
                  <a:cubicBezTo>
                    <a:pt x="140" y="372"/>
                    <a:pt x="280" y="312"/>
                    <a:pt x="288" y="240"/>
                  </a:cubicBezTo>
                  <a:cubicBezTo>
                    <a:pt x="296" y="168"/>
                    <a:pt x="172" y="84"/>
                    <a:pt x="48" y="0"/>
                  </a:cubicBezTo>
                </a:path>
              </a:pathLst>
            </a:custGeom>
            <a:grpFill/>
            <a:ln w="38100" cap="flat" cmpd="sng">
              <a:solidFill>
                <a:srgbClr val="FF9900"/>
              </a:solidFill>
              <a:prstDash val="solid"/>
              <a:round/>
              <a:tailEnd type="triangle" w="med" len="med"/>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smtClean="0">
                <a:ln>
                  <a:noFill/>
                </a:ln>
                <a:uLnTx/>
                <a:uFillTx/>
              </a:endParaRPr>
            </a:p>
          </p:txBody>
        </p:sp>
        <p:sp>
          <p:nvSpPr>
            <p:cNvPr id="30" name="Text Box 28"/>
            <p:cNvSpPr txBox="1">
              <a:spLocks noChangeArrowheads="1"/>
            </p:cNvSpPr>
            <p:nvPr/>
          </p:nvSpPr>
          <p:spPr bwMode="auto">
            <a:xfrm>
              <a:off x="3792" y="1872"/>
              <a:ext cx="528" cy="334"/>
            </a:xfrm>
            <a:prstGeom prst="rect">
              <a:avLst/>
            </a:prstGeom>
            <a:solidFill>
              <a:schemeClr val="bg1"/>
            </a:solidFill>
            <a:ln w="9525">
              <a:noFill/>
              <a:miter lim="800000"/>
            </a:ln>
            <a:effectLst/>
          </p:spPr>
          <p:txBody>
            <a:bodyPr>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altLang="en-US" sz="2800" b="0" i="0" u="none" strike="noStrike" kern="0" cap="none" spc="0" normalizeH="0" baseline="0" noProof="0" dirty="0" smtClean="0">
                  <a:ln>
                    <a:noFill/>
                  </a:ln>
                  <a:uLnTx/>
                  <a:uFillTx/>
                </a:rPr>
                <a:t>2</a:t>
              </a:r>
              <a:r>
                <a:rPr kumimoji="0" lang="en-US" altLang="zh-CN" sz="2800" b="0" i="0" u="none" strike="noStrike" kern="0" cap="none" spc="0" normalizeH="0" baseline="0" noProof="0" dirty="0" smtClean="0">
                  <a:ln>
                    <a:noFill/>
                  </a:ln>
                  <a:uLnTx/>
                  <a:uFillTx/>
                </a:rPr>
                <a:t>C</a:t>
              </a:r>
              <a:r>
                <a:rPr kumimoji="0" lang="en-US" altLang="zh-CN" sz="2800" b="0" i="0" u="none" strike="noStrike" kern="0" cap="none" spc="0" normalizeH="0" baseline="-25000" noProof="0" dirty="0" smtClean="0">
                  <a:ln>
                    <a:noFill/>
                  </a:ln>
                  <a:uLnTx/>
                  <a:uFillTx/>
                </a:rPr>
                <a:t>3</a:t>
              </a:r>
              <a:endParaRPr kumimoji="0" lang="en-US" altLang="zh-CN" sz="2800" b="0" i="0" u="none" strike="noStrike" kern="0" cap="none" spc="0" normalizeH="0" baseline="-25000" noProof="0" dirty="0" smtClean="0">
                <a:ln>
                  <a:noFill/>
                </a:ln>
                <a:uLnTx/>
                <a:uFillTx/>
              </a:endParaRPr>
            </a:p>
          </p:txBody>
        </p:sp>
      </p:grpSp>
      <p:sp>
        <p:nvSpPr>
          <p:cNvPr id="39" name="矩形 38"/>
          <p:cNvSpPr/>
          <p:nvPr/>
        </p:nvSpPr>
        <p:spPr>
          <a:xfrm>
            <a:off x="3857620" y="4929198"/>
            <a:ext cx="1923925" cy="523220"/>
          </a:xfrm>
          <a:prstGeom prst="rect">
            <a:avLst/>
          </a:prstGeom>
        </p:spPr>
        <p:txBody>
          <a:bodyPr wrap="none">
            <a:spAutoFit/>
          </a:bodyPr>
          <a:lstStyle/>
          <a:p>
            <a:r>
              <a:rPr kumimoji="1" lang="en-US" altLang="zh-CN" sz="2800" b="1" kern="0" dirty="0" smtClean="0">
                <a:latin typeface="Times New Roman" panose="02020603050405020304"/>
              </a:rPr>
              <a:t>Calvin</a:t>
            </a:r>
            <a:r>
              <a:rPr kumimoji="1" lang="zh-CN" altLang="en-US" sz="2800" b="1" kern="0" dirty="0" smtClean="0">
                <a:latin typeface="Times New Roman" panose="02020603050405020304"/>
              </a:rPr>
              <a:t>循环</a:t>
            </a:r>
            <a:endParaRPr lang="zh-CN" altLang="en-US" dirty="0"/>
          </a:p>
        </p:txBody>
      </p:sp>
      <p:sp>
        <p:nvSpPr>
          <p:cNvPr id="41" name="Rectangle 1027"/>
          <p:cNvSpPr>
            <a:spLocks noChangeArrowheads="1"/>
          </p:cNvSpPr>
          <p:nvPr/>
        </p:nvSpPr>
        <p:spPr bwMode="auto">
          <a:xfrm>
            <a:off x="500034" y="357166"/>
            <a:ext cx="2052622" cy="762000"/>
          </a:xfrm>
          <a:prstGeom prst="rect">
            <a:avLst/>
          </a:prstGeom>
          <a:noFill/>
          <a:ln w="9525">
            <a:noFill/>
            <a:miter lim="800000"/>
          </a:ln>
          <a:effectLst/>
        </p:spPr>
        <p:txBody>
          <a:bodyPr lIns="92075" tIns="46038" rIns="92075" bIns="46038" anchor="ctr"/>
          <a:lstStyle/>
          <a:p>
            <a:pPr>
              <a:lnSpc>
                <a:spcPct val="80000"/>
              </a:lnSpc>
              <a:spcBef>
                <a:spcPct val="0"/>
              </a:spcBef>
            </a:pPr>
            <a:r>
              <a:rPr lang="en-US" altLang="zh-CN" sz="4000" dirty="0" smtClean="0">
                <a:effectLst>
                  <a:outerShdw blurRad="38100" dist="38100" dir="2700000" algn="tl">
                    <a:srgbClr val="000000"/>
                  </a:outerShdw>
                </a:effectLst>
                <a:latin typeface="华文隶书" panose="02010800040101010101" pitchFamily="2" charset="-122"/>
                <a:ea typeface="华文隶书" panose="02010800040101010101" pitchFamily="2" charset="-122"/>
              </a:rPr>
              <a:t>C</a:t>
            </a:r>
            <a:r>
              <a:rPr lang="en-US" altLang="zh-CN" sz="4000" baseline="-25000" dirty="0" smtClean="0">
                <a:effectLst>
                  <a:outerShdw blurRad="38100" dist="38100" dir="2700000" algn="tl">
                    <a:srgbClr val="000000"/>
                  </a:outerShdw>
                </a:effectLst>
                <a:latin typeface="华文隶书" panose="02010800040101010101" pitchFamily="2" charset="-122"/>
                <a:ea typeface="华文隶书" panose="02010800040101010101" pitchFamily="2" charset="-122"/>
              </a:rPr>
              <a:t>3</a:t>
            </a:r>
            <a:r>
              <a:rPr lang="zh-CN" altLang="en-US" sz="4000" dirty="0" smtClean="0">
                <a:effectLst>
                  <a:outerShdw blurRad="38100" dist="38100" dir="2700000" algn="tl">
                    <a:srgbClr val="000000"/>
                  </a:outerShdw>
                </a:effectLst>
                <a:latin typeface="华文隶书" panose="02010800040101010101" pitchFamily="2" charset="-122"/>
                <a:ea typeface="华文隶书" panose="02010800040101010101" pitchFamily="2" charset="-122"/>
              </a:rPr>
              <a:t>途</a:t>
            </a:r>
            <a:r>
              <a:rPr lang="zh-CN" altLang="en-US" sz="4000" dirty="0">
                <a:effectLst>
                  <a:outerShdw blurRad="38100" dist="38100" dir="2700000" algn="tl">
                    <a:srgbClr val="000000"/>
                  </a:outerShdw>
                </a:effectLst>
                <a:latin typeface="华文隶书" panose="02010800040101010101" pitchFamily="2" charset="-122"/>
                <a:ea typeface="华文隶书" panose="02010800040101010101" pitchFamily="2" charset="-122"/>
              </a:rPr>
              <a:t>径</a:t>
            </a:r>
            <a:endParaRPr lang="zh-CN" altLang="en-US" sz="4000" dirty="0">
              <a:effectLst>
                <a:outerShdw blurRad="38100" dist="38100" dir="2700000" algn="tl">
                  <a:srgbClr val="000000"/>
                </a:outerShdw>
              </a:effectLst>
              <a:latin typeface="华文隶书" panose="02010800040101010101" pitchFamily="2" charset="-122"/>
              <a:ea typeface="华文隶书" panose="02010800040101010101" pitchFamily="2" charset="-122"/>
            </a:endParaRPr>
          </a:p>
        </p:txBody>
      </p:sp>
      <p:sp>
        <p:nvSpPr>
          <p:cNvPr id="42" name="矩形 41"/>
          <p:cNvSpPr/>
          <p:nvPr/>
        </p:nvSpPr>
        <p:spPr>
          <a:xfrm>
            <a:off x="1857356" y="5786454"/>
            <a:ext cx="5788764" cy="523220"/>
          </a:xfrm>
          <a:prstGeom prst="rect">
            <a:avLst/>
          </a:prstGeom>
        </p:spPr>
        <p:txBody>
          <a:bodyPr wrap="none">
            <a:spAutoFit/>
          </a:bodyPr>
          <a:lstStyle/>
          <a:p>
            <a:r>
              <a:rPr lang="zh-CN" altLang="en-US" sz="2800" b="1" dirty="0" smtClean="0">
                <a:latin typeface="Comic Sans MS" panose="030F0702030302020204" pitchFamily="66" charset="0"/>
                <a:ea typeface="宋体" panose="02010600030101010101" pitchFamily="2" charset="-122"/>
              </a:rPr>
              <a:t>最初产物是</a:t>
            </a:r>
            <a:r>
              <a:rPr lang="en-US" altLang="zh-CN" sz="2800" b="1" dirty="0" smtClean="0">
                <a:latin typeface="Comic Sans MS" panose="030F0702030302020204" pitchFamily="66" charset="0"/>
                <a:ea typeface="宋体" panose="02010600030101010101" pitchFamily="2" charset="-122"/>
              </a:rPr>
              <a:t>3</a:t>
            </a:r>
            <a:r>
              <a:rPr lang="en-US" altLang="zh-CN" sz="2800" b="1" dirty="0" smtClean="0">
                <a:latin typeface="Arial" panose="020B0604020202020204"/>
                <a:ea typeface="宋体" panose="02010600030101010101" pitchFamily="2" charset="-122"/>
              </a:rPr>
              <a:t>—</a:t>
            </a:r>
            <a:r>
              <a:rPr lang="zh-CN" altLang="en-US" sz="2800" b="1" dirty="0" smtClean="0">
                <a:latin typeface="Comic Sans MS" panose="030F0702030302020204" pitchFamily="66" charset="0"/>
                <a:ea typeface="宋体" panose="02010600030101010101" pitchFamily="2" charset="-122"/>
              </a:rPr>
              <a:t>磷酸甘油酸（</a:t>
            </a:r>
            <a:r>
              <a:rPr lang="en-US" altLang="zh-CN" sz="2800" b="1" dirty="0" smtClean="0">
                <a:latin typeface="Comic Sans MS" panose="030F0702030302020204" pitchFamily="66" charset="0"/>
                <a:ea typeface="宋体" panose="02010600030101010101" pitchFamily="2" charset="-122"/>
              </a:rPr>
              <a:t>PGA</a:t>
            </a:r>
            <a:r>
              <a:rPr lang="zh-CN" altLang="en-US" sz="2800" b="1" dirty="0" smtClean="0">
                <a:latin typeface="Comic Sans MS" panose="030F0702030302020204" pitchFamily="66" charset="0"/>
                <a:ea typeface="宋体" panose="02010600030101010101" pitchFamily="2" charset="-122"/>
              </a:rPr>
              <a:t>）</a:t>
            </a:r>
            <a:endParaRPr lang="zh-CN" altLang="en-US" dirty="0"/>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88"/>
          <p:cNvGrpSpPr/>
          <p:nvPr/>
        </p:nvGrpSpPr>
        <p:grpSpPr bwMode="auto">
          <a:xfrm>
            <a:off x="0" y="1295400"/>
            <a:ext cx="9144000" cy="4800600"/>
            <a:chOff x="0" y="816"/>
            <a:chExt cx="5760" cy="3024"/>
          </a:xfrm>
        </p:grpSpPr>
        <p:sp>
          <p:nvSpPr>
            <p:cNvPr id="258072" name="Rectangle 1048"/>
            <p:cNvSpPr>
              <a:spLocks noChangeArrowheads="1"/>
            </p:cNvSpPr>
            <p:nvPr/>
          </p:nvSpPr>
          <p:spPr bwMode="auto">
            <a:xfrm>
              <a:off x="0" y="816"/>
              <a:ext cx="5760" cy="3024"/>
            </a:xfrm>
            <a:prstGeom prst="rect">
              <a:avLst/>
            </a:prstGeom>
            <a:noFill/>
            <a:ln w="9525">
              <a:noFill/>
              <a:miter lim="800000"/>
            </a:ln>
            <a:effectLst/>
          </p:spPr>
          <p:txBody>
            <a:bodyPr anchor="ctr">
              <a:spAutoFit/>
            </a:bodyPr>
            <a:lstStyle/>
            <a:p>
              <a:endParaRPr lang="zh-CN" altLang="en-US"/>
            </a:p>
          </p:txBody>
        </p:sp>
        <p:sp>
          <p:nvSpPr>
            <p:cNvPr id="258073" name="Rectangle 1049"/>
            <p:cNvSpPr>
              <a:spLocks noChangeArrowheads="1"/>
            </p:cNvSpPr>
            <p:nvPr/>
          </p:nvSpPr>
          <p:spPr bwMode="auto">
            <a:xfrm>
              <a:off x="480" y="1344"/>
              <a:ext cx="96" cy="432"/>
            </a:xfrm>
            <a:prstGeom prst="rect">
              <a:avLst/>
            </a:prstGeom>
            <a:solidFill>
              <a:srgbClr val="99FF66"/>
            </a:solidFill>
            <a:ln w="9525">
              <a:solidFill>
                <a:srgbClr val="33CC33"/>
              </a:solidFill>
              <a:miter lim="800000"/>
            </a:ln>
            <a:effectLst/>
          </p:spPr>
          <p:txBody>
            <a:bodyPr anchor="ctr">
              <a:spAutoFit/>
            </a:bodyPr>
            <a:lstStyle/>
            <a:p>
              <a:endParaRPr lang="zh-CN" altLang="en-US"/>
            </a:p>
          </p:txBody>
        </p:sp>
        <p:sp>
          <p:nvSpPr>
            <p:cNvPr id="258074" name="Rectangle 1050"/>
            <p:cNvSpPr>
              <a:spLocks noChangeArrowheads="1"/>
            </p:cNvSpPr>
            <p:nvPr/>
          </p:nvSpPr>
          <p:spPr bwMode="auto">
            <a:xfrm>
              <a:off x="2112" y="3168"/>
              <a:ext cx="96" cy="528"/>
            </a:xfrm>
            <a:prstGeom prst="rect">
              <a:avLst/>
            </a:prstGeom>
            <a:solidFill>
              <a:srgbClr val="99FF66"/>
            </a:solidFill>
            <a:ln w="9525">
              <a:solidFill>
                <a:srgbClr val="33CC33"/>
              </a:solidFill>
              <a:miter lim="800000"/>
            </a:ln>
            <a:effectLst/>
          </p:spPr>
          <p:txBody>
            <a:bodyPr anchor="ctr">
              <a:spAutoFit/>
            </a:bodyPr>
            <a:lstStyle/>
            <a:p>
              <a:endParaRPr lang="zh-CN" altLang="en-US"/>
            </a:p>
          </p:txBody>
        </p:sp>
        <p:sp>
          <p:nvSpPr>
            <p:cNvPr id="258075" name="Rectangle 1051"/>
            <p:cNvSpPr>
              <a:spLocks noChangeArrowheads="1"/>
            </p:cNvSpPr>
            <p:nvPr/>
          </p:nvSpPr>
          <p:spPr bwMode="auto">
            <a:xfrm>
              <a:off x="480" y="1968"/>
              <a:ext cx="96" cy="1728"/>
            </a:xfrm>
            <a:prstGeom prst="rect">
              <a:avLst/>
            </a:prstGeom>
            <a:solidFill>
              <a:srgbClr val="99FF66"/>
            </a:solidFill>
            <a:ln w="9525">
              <a:solidFill>
                <a:srgbClr val="33CC33"/>
              </a:solidFill>
              <a:miter lim="800000"/>
            </a:ln>
            <a:effectLst/>
          </p:spPr>
          <p:txBody>
            <a:bodyPr anchor="ctr">
              <a:spAutoFit/>
            </a:bodyPr>
            <a:lstStyle/>
            <a:p>
              <a:endParaRPr lang="zh-CN" altLang="en-US"/>
            </a:p>
          </p:txBody>
        </p:sp>
        <p:sp>
          <p:nvSpPr>
            <p:cNvPr id="258076" name="Rectangle 1052"/>
            <p:cNvSpPr>
              <a:spLocks noChangeArrowheads="1"/>
            </p:cNvSpPr>
            <p:nvPr/>
          </p:nvSpPr>
          <p:spPr bwMode="auto">
            <a:xfrm>
              <a:off x="2112" y="1344"/>
              <a:ext cx="96" cy="432"/>
            </a:xfrm>
            <a:prstGeom prst="rect">
              <a:avLst/>
            </a:prstGeom>
            <a:solidFill>
              <a:srgbClr val="99FF66"/>
            </a:solidFill>
            <a:ln w="9525">
              <a:solidFill>
                <a:srgbClr val="33CC33"/>
              </a:solidFill>
              <a:miter lim="800000"/>
            </a:ln>
            <a:effectLst/>
          </p:spPr>
          <p:txBody>
            <a:bodyPr anchor="ctr">
              <a:spAutoFit/>
            </a:bodyPr>
            <a:lstStyle/>
            <a:p>
              <a:endParaRPr lang="zh-CN" altLang="en-US"/>
            </a:p>
          </p:txBody>
        </p:sp>
        <p:sp>
          <p:nvSpPr>
            <p:cNvPr id="258077" name="Rectangle 1053"/>
            <p:cNvSpPr>
              <a:spLocks noChangeArrowheads="1"/>
            </p:cNvSpPr>
            <p:nvPr/>
          </p:nvSpPr>
          <p:spPr bwMode="auto">
            <a:xfrm>
              <a:off x="2112" y="1968"/>
              <a:ext cx="96" cy="1008"/>
            </a:xfrm>
            <a:prstGeom prst="rect">
              <a:avLst/>
            </a:prstGeom>
            <a:solidFill>
              <a:srgbClr val="99FF66"/>
            </a:solidFill>
            <a:ln w="9525">
              <a:solidFill>
                <a:srgbClr val="33CC33"/>
              </a:solidFill>
              <a:miter lim="800000"/>
            </a:ln>
            <a:effectLst/>
          </p:spPr>
          <p:txBody>
            <a:bodyPr anchor="ctr">
              <a:spAutoFit/>
            </a:bodyPr>
            <a:lstStyle/>
            <a:p>
              <a:endParaRPr lang="zh-CN" altLang="en-US"/>
            </a:p>
          </p:txBody>
        </p:sp>
        <p:sp>
          <p:nvSpPr>
            <p:cNvPr id="258078" name="Text Box 1054"/>
            <p:cNvSpPr txBox="1">
              <a:spLocks noChangeArrowheads="1"/>
            </p:cNvSpPr>
            <p:nvPr/>
          </p:nvSpPr>
          <p:spPr bwMode="auto">
            <a:xfrm>
              <a:off x="672" y="874"/>
              <a:ext cx="1344" cy="518"/>
            </a:xfrm>
            <a:prstGeom prst="rect">
              <a:avLst/>
            </a:prstGeom>
            <a:noFill/>
            <a:ln w="9525">
              <a:noFill/>
              <a:miter lim="800000"/>
            </a:ln>
            <a:effectLst/>
          </p:spPr>
          <p:txBody>
            <a:bodyPr>
              <a:spAutoFit/>
            </a:bodyPr>
            <a:lstStyle/>
            <a:p>
              <a:pPr algn="ctr">
                <a:spcBef>
                  <a:spcPct val="0"/>
                </a:spcBef>
              </a:pPr>
              <a:r>
                <a:rPr lang="zh-CN" altLang="en-US" sz="2400">
                  <a:solidFill>
                    <a:srgbClr val="0033CC"/>
                  </a:solidFill>
                  <a:effectLst>
                    <a:outerShdw blurRad="38100" dist="38100" dir="2700000" algn="tl">
                      <a:srgbClr val="000000"/>
                    </a:outerShdw>
                  </a:effectLst>
                </a:rPr>
                <a:t>叶肉细胞</a:t>
              </a:r>
              <a:endParaRPr lang="zh-CN" altLang="en-US" sz="2400">
                <a:solidFill>
                  <a:srgbClr val="0033CC"/>
                </a:solidFill>
                <a:effectLst>
                  <a:outerShdw blurRad="38100" dist="38100" dir="2700000" algn="tl">
                    <a:srgbClr val="000000"/>
                  </a:outerShdw>
                </a:effectLst>
              </a:endParaRPr>
            </a:p>
            <a:p>
              <a:pPr algn="ctr">
                <a:spcBef>
                  <a:spcPct val="0"/>
                </a:spcBef>
              </a:pPr>
              <a:r>
                <a:rPr lang="zh-CN" altLang="en-US" sz="2400">
                  <a:solidFill>
                    <a:srgbClr val="0033CC"/>
                  </a:solidFill>
                  <a:effectLst>
                    <a:outerShdw blurRad="38100" dist="38100" dir="2700000" algn="tl">
                      <a:srgbClr val="000000"/>
                    </a:outerShdw>
                  </a:effectLst>
                </a:rPr>
                <a:t>中的叶绿体</a:t>
              </a:r>
              <a:endParaRPr lang="zh-CN" altLang="en-US" sz="2400">
                <a:solidFill>
                  <a:srgbClr val="0033CC"/>
                </a:solidFill>
                <a:effectLst>
                  <a:outerShdw blurRad="38100" dist="38100" dir="2700000" algn="tl">
                    <a:srgbClr val="000000"/>
                  </a:outerShdw>
                </a:effectLst>
              </a:endParaRPr>
            </a:p>
          </p:txBody>
        </p:sp>
        <p:sp>
          <p:nvSpPr>
            <p:cNvPr id="258079" name="Text Box 1055"/>
            <p:cNvSpPr txBox="1">
              <a:spLocks noChangeArrowheads="1"/>
            </p:cNvSpPr>
            <p:nvPr/>
          </p:nvSpPr>
          <p:spPr bwMode="auto">
            <a:xfrm>
              <a:off x="3024" y="874"/>
              <a:ext cx="1680" cy="518"/>
            </a:xfrm>
            <a:prstGeom prst="rect">
              <a:avLst/>
            </a:prstGeom>
            <a:noFill/>
            <a:ln w="9525">
              <a:noFill/>
              <a:miter lim="800000"/>
            </a:ln>
            <a:effectLst/>
          </p:spPr>
          <p:txBody>
            <a:bodyPr>
              <a:spAutoFit/>
            </a:bodyPr>
            <a:lstStyle/>
            <a:p>
              <a:pPr algn="ctr">
                <a:spcBef>
                  <a:spcPct val="0"/>
                </a:spcBef>
              </a:pPr>
              <a:r>
                <a:rPr lang="zh-CN" altLang="en-US" sz="2400">
                  <a:solidFill>
                    <a:srgbClr val="0033CC"/>
                  </a:solidFill>
                  <a:effectLst>
                    <a:outerShdw blurRad="38100" dist="38100" dir="2700000" algn="tl">
                      <a:srgbClr val="000000"/>
                    </a:outerShdw>
                  </a:effectLst>
                </a:rPr>
                <a:t>维管束鞘细胞</a:t>
              </a:r>
              <a:endParaRPr lang="zh-CN" altLang="en-US" sz="2400">
                <a:solidFill>
                  <a:srgbClr val="0033CC"/>
                </a:solidFill>
                <a:effectLst>
                  <a:outerShdw blurRad="38100" dist="38100" dir="2700000" algn="tl">
                    <a:srgbClr val="000000"/>
                  </a:outerShdw>
                </a:effectLst>
              </a:endParaRPr>
            </a:p>
            <a:p>
              <a:pPr algn="ctr">
                <a:spcBef>
                  <a:spcPct val="0"/>
                </a:spcBef>
              </a:pPr>
              <a:r>
                <a:rPr lang="zh-CN" altLang="en-US" sz="2400">
                  <a:solidFill>
                    <a:srgbClr val="0033CC"/>
                  </a:solidFill>
                  <a:effectLst>
                    <a:outerShdw blurRad="38100" dist="38100" dir="2700000" algn="tl">
                      <a:srgbClr val="000000"/>
                    </a:outerShdw>
                  </a:effectLst>
                </a:rPr>
                <a:t>中的叶绿体</a:t>
              </a:r>
              <a:endParaRPr lang="zh-CN" altLang="en-US" sz="2400">
                <a:solidFill>
                  <a:srgbClr val="0033CC"/>
                </a:solidFill>
                <a:effectLst>
                  <a:outerShdw blurRad="38100" dist="38100" dir="2700000" algn="tl">
                    <a:srgbClr val="000000"/>
                  </a:outerShdw>
                </a:effectLst>
              </a:endParaRPr>
            </a:p>
          </p:txBody>
        </p:sp>
      </p:grpSp>
      <p:sp>
        <p:nvSpPr>
          <p:cNvPr id="258102" name="Text Box 1078"/>
          <p:cNvSpPr txBox="1">
            <a:spLocks noChangeArrowheads="1"/>
          </p:cNvSpPr>
          <p:nvPr/>
        </p:nvSpPr>
        <p:spPr bwMode="auto">
          <a:xfrm>
            <a:off x="2514600" y="6186488"/>
            <a:ext cx="4495800" cy="519112"/>
          </a:xfrm>
          <a:prstGeom prst="rect">
            <a:avLst/>
          </a:prstGeom>
          <a:noFill/>
          <a:ln w="9525">
            <a:noFill/>
            <a:miter lim="800000"/>
          </a:ln>
          <a:effectLst/>
        </p:spPr>
        <p:txBody>
          <a:bodyPr>
            <a:spAutoFit/>
          </a:bodyPr>
          <a:lstStyle/>
          <a:p>
            <a:pPr algn="ctr"/>
            <a:r>
              <a:rPr lang="en-US" altLang="zh-CN" sz="2800">
                <a:effectLst>
                  <a:outerShdw blurRad="38100" dist="38100" dir="2700000" algn="tl">
                    <a:srgbClr val="000000"/>
                  </a:outerShdw>
                </a:effectLst>
              </a:rPr>
              <a:t>C</a:t>
            </a:r>
            <a:r>
              <a:rPr lang="en-US" altLang="zh-CN" sz="2800" baseline="-25000">
                <a:effectLst>
                  <a:outerShdw blurRad="38100" dist="38100" dir="2700000" algn="tl">
                    <a:srgbClr val="000000"/>
                  </a:outerShdw>
                </a:effectLst>
              </a:rPr>
              <a:t>4</a:t>
            </a:r>
            <a:r>
              <a:rPr lang="zh-CN" altLang="en-US" sz="2800">
                <a:effectLst>
                  <a:outerShdw blurRad="38100" dist="38100" dir="2700000" algn="tl">
                    <a:srgbClr val="000000"/>
                  </a:outerShdw>
                </a:effectLst>
              </a:rPr>
              <a:t>植物光合作用特点示意图</a:t>
            </a:r>
            <a:endParaRPr lang="zh-CN" altLang="en-US" sz="2800">
              <a:effectLst>
                <a:outerShdw blurRad="38100" dist="38100" dir="2700000" algn="tl">
                  <a:srgbClr val="000000"/>
                </a:outerShdw>
              </a:effectLst>
            </a:endParaRPr>
          </a:p>
        </p:txBody>
      </p:sp>
      <p:sp>
        <p:nvSpPr>
          <p:cNvPr id="258090" name="Line 1066"/>
          <p:cNvSpPr>
            <a:spLocks noChangeShapeType="1"/>
          </p:cNvSpPr>
          <p:nvPr/>
        </p:nvSpPr>
        <p:spPr bwMode="auto">
          <a:xfrm>
            <a:off x="2438400" y="2971800"/>
            <a:ext cx="1447800" cy="0"/>
          </a:xfrm>
          <a:prstGeom prst="line">
            <a:avLst/>
          </a:prstGeom>
          <a:noFill/>
          <a:ln w="38100">
            <a:solidFill>
              <a:schemeClr val="accent1"/>
            </a:solidFill>
            <a:prstDash val="sysDot"/>
            <a:round/>
            <a:tailEnd type="triangle" w="med" len="med"/>
          </a:ln>
          <a:effectLst/>
        </p:spPr>
        <p:txBody>
          <a:bodyPr>
            <a:spAutoFit/>
          </a:bodyPr>
          <a:lstStyle/>
          <a:p>
            <a:endParaRPr lang="zh-CN" altLang="en-US"/>
          </a:p>
        </p:txBody>
      </p:sp>
      <p:sp>
        <p:nvSpPr>
          <p:cNvPr id="258051" name="Rectangle 1027"/>
          <p:cNvSpPr>
            <a:spLocks noChangeArrowheads="1"/>
          </p:cNvSpPr>
          <p:nvPr/>
        </p:nvSpPr>
        <p:spPr bwMode="auto">
          <a:xfrm>
            <a:off x="304800" y="304800"/>
            <a:ext cx="2052622" cy="762000"/>
          </a:xfrm>
          <a:prstGeom prst="rect">
            <a:avLst/>
          </a:prstGeom>
          <a:noFill/>
          <a:ln w="9525">
            <a:noFill/>
            <a:miter lim="800000"/>
          </a:ln>
          <a:effectLst/>
        </p:spPr>
        <p:txBody>
          <a:bodyPr lIns="92075" tIns="46038" rIns="92075" bIns="46038" anchor="ctr"/>
          <a:lstStyle/>
          <a:p>
            <a:pPr>
              <a:lnSpc>
                <a:spcPct val="80000"/>
              </a:lnSpc>
              <a:spcBef>
                <a:spcPct val="0"/>
              </a:spcBef>
            </a:pPr>
            <a:r>
              <a:rPr lang="en-US" altLang="zh-CN" sz="4000" dirty="0" smtClean="0">
                <a:effectLst>
                  <a:outerShdw blurRad="38100" dist="38100" dir="2700000" algn="tl">
                    <a:srgbClr val="000000"/>
                  </a:outerShdw>
                </a:effectLst>
                <a:latin typeface="华文隶书" panose="02010800040101010101" pitchFamily="2" charset="-122"/>
                <a:ea typeface="华文隶书" panose="02010800040101010101" pitchFamily="2" charset="-122"/>
              </a:rPr>
              <a:t>C</a:t>
            </a:r>
            <a:r>
              <a:rPr lang="en-US" altLang="zh-CN" sz="4000" baseline="-25000" dirty="0" smtClean="0">
                <a:effectLst>
                  <a:outerShdw blurRad="38100" dist="38100" dir="2700000" algn="tl">
                    <a:srgbClr val="000000"/>
                  </a:outerShdw>
                </a:effectLst>
                <a:latin typeface="华文隶书" panose="02010800040101010101" pitchFamily="2" charset="-122"/>
                <a:ea typeface="华文隶书" panose="02010800040101010101" pitchFamily="2" charset="-122"/>
              </a:rPr>
              <a:t>4</a:t>
            </a:r>
            <a:r>
              <a:rPr lang="zh-CN" altLang="en-US" sz="4000" dirty="0">
                <a:effectLst>
                  <a:outerShdw blurRad="38100" dist="38100" dir="2700000" algn="tl">
                    <a:srgbClr val="000000"/>
                  </a:outerShdw>
                </a:effectLst>
                <a:latin typeface="华文隶书" panose="02010800040101010101" pitchFamily="2" charset="-122"/>
                <a:ea typeface="华文隶书" panose="02010800040101010101" pitchFamily="2" charset="-122"/>
              </a:rPr>
              <a:t>途径</a:t>
            </a:r>
            <a:endParaRPr lang="zh-CN" altLang="en-US" sz="4000" dirty="0">
              <a:effectLst>
                <a:outerShdw blurRad="38100" dist="38100" dir="2700000" algn="tl">
                  <a:srgbClr val="000000"/>
                </a:outerShdw>
              </a:effectLst>
              <a:latin typeface="华文隶书" panose="02010800040101010101" pitchFamily="2" charset="-122"/>
              <a:ea typeface="华文隶书" panose="02010800040101010101" pitchFamily="2" charset="-122"/>
            </a:endParaRPr>
          </a:p>
        </p:txBody>
      </p:sp>
      <p:grpSp>
        <p:nvGrpSpPr>
          <p:cNvPr id="3" name="Group 1082"/>
          <p:cNvGrpSpPr/>
          <p:nvPr/>
        </p:nvGrpSpPr>
        <p:grpSpPr bwMode="auto">
          <a:xfrm>
            <a:off x="4351338" y="2743200"/>
            <a:ext cx="1363662" cy="457200"/>
            <a:chOff x="2741" y="1728"/>
            <a:chExt cx="859" cy="288"/>
          </a:xfrm>
        </p:grpSpPr>
        <p:sp>
          <p:nvSpPr>
            <p:cNvPr id="258056" name="Text Box 1032"/>
            <p:cNvSpPr txBox="1">
              <a:spLocks noChangeArrowheads="1"/>
            </p:cNvSpPr>
            <p:nvPr/>
          </p:nvSpPr>
          <p:spPr bwMode="auto">
            <a:xfrm>
              <a:off x="3080" y="1728"/>
              <a:ext cx="520" cy="288"/>
            </a:xfrm>
            <a:prstGeom prst="rect">
              <a:avLst/>
            </a:prstGeom>
            <a:noFill/>
            <a:ln w="9525">
              <a:noFill/>
              <a:miter lim="800000"/>
            </a:ln>
            <a:effectLst/>
          </p:spPr>
          <p:txBody>
            <a:bodyPr>
              <a:spAutoFit/>
            </a:bodyPr>
            <a:lstStyle/>
            <a:p>
              <a:r>
                <a:rPr lang="en-US" altLang="zh-CN" sz="2400">
                  <a:solidFill>
                    <a:srgbClr val="FF0000"/>
                  </a:solidFill>
                  <a:effectLst>
                    <a:outerShdw blurRad="38100" dist="38100" dir="2700000" algn="tl">
                      <a:srgbClr val="000000"/>
                    </a:outerShdw>
                  </a:effectLst>
                </a:rPr>
                <a:t>CO</a:t>
              </a:r>
              <a:r>
                <a:rPr lang="en-US" altLang="zh-CN" sz="2400" baseline="-25000">
                  <a:solidFill>
                    <a:srgbClr val="FF0000"/>
                  </a:solidFill>
                  <a:effectLst>
                    <a:outerShdw blurRad="38100" dist="38100" dir="2700000" algn="tl">
                      <a:srgbClr val="000000"/>
                    </a:outerShdw>
                  </a:effectLst>
                </a:rPr>
                <a:t>2</a:t>
              </a:r>
              <a:endParaRPr lang="en-US" altLang="zh-CN" sz="2400" baseline="-25000">
                <a:solidFill>
                  <a:srgbClr val="FF0000"/>
                </a:solidFill>
                <a:effectLst>
                  <a:outerShdw blurRad="38100" dist="38100" dir="2700000" algn="tl">
                    <a:srgbClr val="000000"/>
                  </a:outerShdw>
                </a:effectLst>
              </a:endParaRPr>
            </a:p>
          </p:txBody>
        </p:sp>
        <p:sp>
          <p:nvSpPr>
            <p:cNvPr id="258057" name="Line 1033"/>
            <p:cNvSpPr>
              <a:spLocks noChangeShapeType="1"/>
            </p:cNvSpPr>
            <p:nvPr/>
          </p:nvSpPr>
          <p:spPr bwMode="auto">
            <a:xfrm>
              <a:off x="2741" y="1872"/>
              <a:ext cx="331" cy="0"/>
            </a:xfrm>
            <a:prstGeom prst="line">
              <a:avLst/>
            </a:prstGeom>
            <a:noFill/>
            <a:ln w="38100">
              <a:solidFill>
                <a:schemeClr val="accent1"/>
              </a:solidFill>
              <a:round/>
              <a:tailEnd type="triangle" w="med" len="med"/>
            </a:ln>
            <a:effectLst/>
          </p:spPr>
          <p:txBody>
            <a:bodyPr>
              <a:spAutoFit/>
            </a:bodyPr>
            <a:lstStyle/>
            <a:p>
              <a:endParaRPr lang="zh-CN" altLang="en-US"/>
            </a:p>
          </p:txBody>
        </p:sp>
      </p:grpSp>
      <p:sp>
        <p:nvSpPr>
          <p:cNvPr id="258058" name="Text Box 1034"/>
          <p:cNvSpPr txBox="1">
            <a:spLocks noChangeArrowheads="1"/>
          </p:cNvSpPr>
          <p:nvPr/>
        </p:nvSpPr>
        <p:spPr bwMode="auto">
          <a:xfrm>
            <a:off x="7772400" y="3352800"/>
            <a:ext cx="1295400" cy="457200"/>
          </a:xfrm>
          <a:prstGeom prst="rect">
            <a:avLst/>
          </a:prstGeom>
          <a:noFill/>
          <a:ln w="9525">
            <a:noFill/>
            <a:miter lim="800000"/>
          </a:ln>
          <a:effectLst/>
        </p:spPr>
        <p:txBody>
          <a:bodyPr>
            <a:spAutoFit/>
          </a:bodyPr>
          <a:lstStyle/>
          <a:p>
            <a:r>
              <a:rPr lang="en-US" altLang="zh-CN" sz="2400">
                <a:solidFill>
                  <a:srgbClr val="6600CC"/>
                </a:solidFill>
                <a:effectLst>
                  <a:outerShdw blurRad="38100" dist="38100" dir="2700000" algn="tl">
                    <a:srgbClr val="000000"/>
                  </a:outerShdw>
                </a:effectLst>
              </a:rPr>
              <a:t>NADPH</a:t>
            </a:r>
            <a:endParaRPr lang="en-US" altLang="zh-CN" sz="2400">
              <a:solidFill>
                <a:srgbClr val="6600CC"/>
              </a:solidFill>
              <a:effectLst>
                <a:outerShdw blurRad="38100" dist="38100" dir="2700000" algn="tl">
                  <a:srgbClr val="000000"/>
                </a:outerShdw>
              </a:effectLst>
            </a:endParaRPr>
          </a:p>
        </p:txBody>
      </p:sp>
      <p:sp>
        <p:nvSpPr>
          <p:cNvPr id="258059" name="Text Box 1035"/>
          <p:cNvSpPr txBox="1">
            <a:spLocks noChangeArrowheads="1"/>
          </p:cNvSpPr>
          <p:nvPr/>
        </p:nvSpPr>
        <p:spPr bwMode="auto">
          <a:xfrm>
            <a:off x="7772400" y="3810000"/>
            <a:ext cx="1198563" cy="457200"/>
          </a:xfrm>
          <a:prstGeom prst="rect">
            <a:avLst/>
          </a:prstGeom>
          <a:noFill/>
          <a:ln w="9525">
            <a:noFill/>
            <a:miter lim="800000"/>
          </a:ln>
          <a:effectLst/>
        </p:spPr>
        <p:txBody>
          <a:bodyPr>
            <a:spAutoFit/>
          </a:bodyPr>
          <a:lstStyle/>
          <a:p>
            <a:r>
              <a:rPr lang="en-US" altLang="zh-CN" sz="2400">
                <a:solidFill>
                  <a:srgbClr val="6600CC"/>
                </a:solidFill>
                <a:effectLst>
                  <a:outerShdw blurRad="38100" dist="38100" dir="2700000" algn="tl">
                    <a:srgbClr val="000000"/>
                  </a:outerShdw>
                </a:effectLst>
              </a:rPr>
              <a:t>NADP</a:t>
            </a:r>
            <a:r>
              <a:rPr lang="en-US" altLang="zh-CN" sz="2400" baseline="30000">
                <a:solidFill>
                  <a:srgbClr val="6600CC"/>
                </a:solidFill>
                <a:effectLst>
                  <a:outerShdw blurRad="38100" dist="38100" dir="2700000" algn="tl">
                    <a:srgbClr val="000000"/>
                  </a:outerShdw>
                </a:effectLst>
              </a:rPr>
              <a:t>+</a:t>
            </a:r>
            <a:endParaRPr lang="en-US" altLang="zh-CN" sz="2400" baseline="30000">
              <a:solidFill>
                <a:srgbClr val="6600CC"/>
              </a:solidFill>
              <a:effectLst>
                <a:outerShdw blurRad="38100" dist="38100" dir="2700000" algn="tl">
                  <a:srgbClr val="000000"/>
                </a:outerShdw>
              </a:effectLst>
            </a:endParaRPr>
          </a:p>
        </p:txBody>
      </p:sp>
      <p:sp>
        <p:nvSpPr>
          <p:cNvPr id="258060" name="Text Box 1036"/>
          <p:cNvSpPr txBox="1">
            <a:spLocks noChangeArrowheads="1"/>
          </p:cNvSpPr>
          <p:nvPr/>
        </p:nvSpPr>
        <p:spPr bwMode="auto">
          <a:xfrm>
            <a:off x="7748588" y="4419600"/>
            <a:ext cx="839787" cy="457200"/>
          </a:xfrm>
          <a:prstGeom prst="rect">
            <a:avLst/>
          </a:prstGeom>
          <a:noFill/>
          <a:ln w="9525">
            <a:noFill/>
            <a:miter lim="800000"/>
          </a:ln>
          <a:effectLst/>
        </p:spPr>
        <p:txBody>
          <a:bodyPr>
            <a:spAutoFit/>
          </a:bodyPr>
          <a:lstStyle/>
          <a:p>
            <a:r>
              <a:rPr lang="en-US" altLang="zh-CN" sz="2400">
                <a:solidFill>
                  <a:srgbClr val="6600CC"/>
                </a:solidFill>
                <a:effectLst>
                  <a:outerShdw blurRad="38100" dist="38100" dir="2700000" algn="tl">
                    <a:srgbClr val="000000"/>
                  </a:outerShdw>
                </a:effectLst>
              </a:rPr>
              <a:t>ATP</a:t>
            </a:r>
            <a:endParaRPr lang="en-US" altLang="zh-CN" sz="2400">
              <a:solidFill>
                <a:srgbClr val="6600CC"/>
              </a:solidFill>
              <a:effectLst>
                <a:outerShdw blurRad="38100" dist="38100" dir="2700000" algn="tl">
                  <a:srgbClr val="000000"/>
                </a:outerShdw>
              </a:effectLst>
            </a:endParaRPr>
          </a:p>
        </p:txBody>
      </p:sp>
      <p:sp>
        <p:nvSpPr>
          <p:cNvPr id="258061" name="Text Box 1037"/>
          <p:cNvSpPr txBox="1">
            <a:spLocks noChangeArrowheads="1"/>
          </p:cNvSpPr>
          <p:nvPr/>
        </p:nvSpPr>
        <p:spPr bwMode="auto">
          <a:xfrm>
            <a:off x="7748588" y="4876800"/>
            <a:ext cx="1319212" cy="457200"/>
          </a:xfrm>
          <a:prstGeom prst="rect">
            <a:avLst/>
          </a:prstGeom>
          <a:noFill/>
          <a:ln w="9525">
            <a:noFill/>
            <a:miter lim="800000"/>
          </a:ln>
          <a:effectLst/>
        </p:spPr>
        <p:txBody>
          <a:bodyPr>
            <a:spAutoFit/>
          </a:bodyPr>
          <a:lstStyle/>
          <a:p>
            <a:r>
              <a:rPr lang="en-US" altLang="zh-CN" sz="2400">
                <a:solidFill>
                  <a:srgbClr val="6600CC"/>
                </a:solidFill>
                <a:effectLst>
                  <a:outerShdw blurRad="38100" dist="38100" dir="2700000" algn="tl">
                    <a:srgbClr val="000000"/>
                  </a:outerShdw>
                </a:effectLst>
              </a:rPr>
              <a:t>ADP+Pi</a:t>
            </a:r>
            <a:endParaRPr lang="en-US" altLang="zh-CN" sz="2400">
              <a:solidFill>
                <a:srgbClr val="6600CC"/>
              </a:solidFill>
              <a:effectLst>
                <a:outerShdw blurRad="38100" dist="38100" dir="2700000" algn="tl">
                  <a:srgbClr val="000000"/>
                </a:outerShdw>
              </a:effectLst>
            </a:endParaRPr>
          </a:p>
        </p:txBody>
      </p:sp>
      <p:sp>
        <p:nvSpPr>
          <p:cNvPr id="258062" name="Freeform 1038"/>
          <p:cNvSpPr/>
          <p:nvPr/>
        </p:nvSpPr>
        <p:spPr bwMode="auto">
          <a:xfrm flipH="1" flipV="1">
            <a:off x="7361238" y="4648200"/>
            <a:ext cx="463550" cy="447675"/>
          </a:xfrm>
          <a:custGeom>
            <a:avLst/>
            <a:gdLst/>
            <a:ahLst/>
            <a:cxnLst>
              <a:cxn ang="0">
                <a:pos x="0" y="432"/>
              </a:cxn>
              <a:cxn ang="0">
                <a:pos x="288" y="240"/>
              </a:cxn>
              <a:cxn ang="0">
                <a:pos x="48" y="0"/>
              </a:cxn>
            </a:cxnLst>
            <a:rect l="0" t="0" r="r" b="b"/>
            <a:pathLst>
              <a:path w="296" h="432">
                <a:moveTo>
                  <a:pt x="0" y="432"/>
                </a:moveTo>
                <a:cubicBezTo>
                  <a:pt x="140" y="372"/>
                  <a:pt x="280" y="312"/>
                  <a:pt x="288" y="240"/>
                </a:cubicBezTo>
                <a:cubicBezTo>
                  <a:pt x="296" y="168"/>
                  <a:pt x="172" y="84"/>
                  <a:pt x="48" y="0"/>
                </a:cubicBezTo>
              </a:path>
            </a:pathLst>
          </a:custGeom>
          <a:noFill/>
          <a:ln w="38100" cap="flat" cmpd="sng">
            <a:solidFill>
              <a:schemeClr val="accent1"/>
            </a:solidFill>
            <a:prstDash val="solid"/>
            <a:round/>
            <a:tailEnd type="triangle" w="med" len="med"/>
          </a:ln>
          <a:effectLst/>
        </p:spPr>
        <p:txBody>
          <a:bodyPr>
            <a:spAutoFit/>
          </a:bodyPr>
          <a:lstStyle/>
          <a:p>
            <a:endParaRPr lang="zh-CN" altLang="en-US"/>
          </a:p>
        </p:txBody>
      </p:sp>
      <p:sp>
        <p:nvSpPr>
          <p:cNvPr id="258065" name="Text Box 1041"/>
          <p:cNvSpPr txBox="1">
            <a:spLocks noChangeArrowheads="1"/>
          </p:cNvSpPr>
          <p:nvPr/>
        </p:nvSpPr>
        <p:spPr bwMode="auto">
          <a:xfrm>
            <a:off x="4794250" y="5410200"/>
            <a:ext cx="1865313" cy="457200"/>
          </a:xfrm>
          <a:prstGeom prst="rect">
            <a:avLst/>
          </a:prstGeom>
          <a:noFill/>
          <a:ln w="9525">
            <a:noFill/>
            <a:miter lim="800000"/>
          </a:ln>
          <a:effectLst/>
        </p:spPr>
        <p:txBody>
          <a:bodyPr>
            <a:spAutoFit/>
          </a:bodyPr>
          <a:lstStyle/>
          <a:p>
            <a:r>
              <a:rPr lang="zh-CN" altLang="en-US" sz="2400">
                <a:solidFill>
                  <a:srgbClr val="FF0000"/>
                </a:solidFill>
                <a:effectLst>
                  <a:outerShdw blurRad="38100" dist="38100" dir="2700000" algn="tl">
                    <a:srgbClr val="000000"/>
                  </a:outerShdw>
                </a:effectLst>
              </a:rPr>
              <a:t>（</a:t>
            </a:r>
            <a:r>
              <a:rPr lang="en-US" altLang="zh-CN" sz="2400">
                <a:solidFill>
                  <a:srgbClr val="FF0000"/>
                </a:solidFill>
                <a:effectLst>
                  <a:outerShdw blurRad="38100" dist="38100" dir="2700000" algn="tl">
                    <a:srgbClr val="000000"/>
                  </a:outerShdw>
                </a:effectLst>
              </a:rPr>
              <a:t>CH</a:t>
            </a:r>
            <a:r>
              <a:rPr lang="en-US" altLang="zh-CN" sz="2400" baseline="-25000">
                <a:solidFill>
                  <a:srgbClr val="FF0000"/>
                </a:solidFill>
                <a:effectLst>
                  <a:outerShdw blurRad="38100" dist="38100" dir="2700000" algn="tl">
                    <a:srgbClr val="000000"/>
                  </a:outerShdw>
                </a:effectLst>
              </a:rPr>
              <a:t>2</a:t>
            </a:r>
            <a:r>
              <a:rPr lang="en-US" altLang="zh-CN" sz="2400">
                <a:solidFill>
                  <a:srgbClr val="FF0000"/>
                </a:solidFill>
                <a:effectLst>
                  <a:outerShdw blurRad="38100" dist="38100" dir="2700000" algn="tl">
                    <a:srgbClr val="000000"/>
                  </a:outerShdw>
                </a:effectLst>
              </a:rPr>
              <a:t>O）</a:t>
            </a:r>
            <a:endParaRPr lang="en-US" altLang="zh-CN" sz="2400">
              <a:solidFill>
                <a:srgbClr val="FF0000"/>
              </a:solidFill>
              <a:effectLst>
                <a:outerShdw blurRad="38100" dist="38100" dir="2700000" algn="tl">
                  <a:srgbClr val="000000"/>
                </a:outerShdw>
              </a:effectLst>
            </a:endParaRPr>
          </a:p>
        </p:txBody>
      </p:sp>
      <p:grpSp>
        <p:nvGrpSpPr>
          <p:cNvPr id="4" name="Group 1085"/>
          <p:cNvGrpSpPr/>
          <p:nvPr/>
        </p:nvGrpSpPr>
        <p:grpSpPr bwMode="auto">
          <a:xfrm>
            <a:off x="5483225" y="3276600"/>
            <a:ext cx="2036763" cy="2038350"/>
            <a:chOff x="3454" y="2064"/>
            <a:chExt cx="1283" cy="1284"/>
          </a:xfrm>
        </p:grpSpPr>
        <p:sp>
          <p:nvSpPr>
            <p:cNvPr id="258067" name="Oval 1043"/>
            <p:cNvSpPr>
              <a:spLocks noChangeArrowheads="1"/>
            </p:cNvSpPr>
            <p:nvPr/>
          </p:nvSpPr>
          <p:spPr bwMode="auto">
            <a:xfrm>
              <a:off x="3454" y="2064"/>
              <a:ext cx="1283" cy="1284"/>
            </a:xfrm>
            <a:prstGeom prst="ellipse">
              <a:avLst/>
            </a:prstGeom>
            <a:solidFill>
              <a:srgbClr val="99FF66"/>
            </a:solidFill>
            <a:ln w="28575">
              <a:solidFill>
                <a:srgbClr val="33CC33"/>
              </a:solidFill>
              <a:round/>
            </a:ln>
            <a:effectLst/>
          </p:spPr>
          <p:txBody>
            <a:bodyPr anchor="ctr">
              <a:spAutoFit/>
            </a:bodyPr>
            <a:lstStyle/>
            <a:p>
              <a:endParaRPr lang="zh-CN" altLang="en-US"/>
            </a:p>
          </p:txBody>
        </p:sp>
        <p:sp>
          <p:nvSpPr>
            <p:cNvPr id="258068" name="Text Box 1044"/>
            <p:cNvSpPr txBox="1">
              <a:spLocks noChangeArrowheads="1"/>
            </p:cNvSpPr>
            <p:nvPr/>
          </p:nvSpPr>
          <p:spPr bwMode="auto">
            <a:xfrm>
              <a:off x="3562" y="2410"/>
              <a:ext cx="1031" cy="518"/>
            </a:xfrm>
            <a:prstGeom prst="rect">
              <a:avLst/>
            </a:prstGeom>
            <a:noFill/>
            <a:ln w="9525">
              <a:noFill/>
              <a:miter lim="800000"/>
            </a:ln>
            <a:effectLst/>
          </p:spPr>
          <p:txBody>
            <a:bodyPr>
              <a:spAutoFit/>
            </a:bodyPr>
            <a:lstStyle/>
            <a:p>
              <a:pPr algn="ctr">
                <a:spcBef>
                  <a:spcPct val="0"/>
                </a:spcBef>
              </a:pPr>
              <a:r>
                <a:rPr lang="zh-CN" altLang="en-US" sz="2400" dirty="0">
                  <a:solidFill>
                    <a:srgbClr val="6600CC"/>
                  </a:solidFill>
                  <a:effectLst>
                    <a:outerShdw blurRad="38100" dist="38100" dir="2700000" algn="tl">
                      <a:srgbClr val="000000"/>
                    </a:outerShdw>
                  </a:effectLst>
                  <a:latin typeface="华文中宋" panose="02010600040101010101" pitchFamily="2" charset="-122"/>
                </a:rPr>
                <a:t>多种酶</a:t>
              </a:r>
              <a:endParaRPr lang="zh-CN" altLang="en-US" sz="2400" dirty="0">
                <a:solidFill>
                  <a:srgbClr val="6600CC"/>
                </a:solidFill>
                <a:effectLst>
                  <a:outerShdw blurRad="38100" dist="38100" dir="2700000" algn="tl">
                    <a:srgbClr val="000000"/>
                  </a:outerShdw>
                </a:effectLst>
                <a:latin typeface="华文中宋" panose="02010600040101010101" pitchFamily="2" charset="-122"/>
              </a:endParaRPr>
            </a:p>
            <a:p>
              <a:pPr algn="ctr">
                <a:spcBef>
                  <a:spcPct val="0"/>
                </a:spcBef>
              </a:pPr>
              <a:r>
                <a:rPr lang="zh-CN" altLang="en-US" sz="2400" dirty="0">
                  <a:solidFill>
                    <a:srgbClr val="6600CC"/>
                  </a:solidFill>
                  <a:effectLst>
                    <a:outerShdw blurRad="38100" dist="38100" dir="2700000" algn="tl">
                      <a:srgbClr val="000000"/>
                    </a:outerShdw>
                  </a:effectLst>
                  <a:latin typeface="华文中宋" panose="02010600040101010101" pitchFamily="2" charset="-122"/>
                </a:rPr>
                <a:t>参加催化</a:t>
              </a:r>
              <a:endParaRPr lang="zh-CN" altLang="en-US" sz="2400" dirty="0">
                <a:solidFill>
                  <a:srgbClr val="6600CC"/>
                </a:solidFill>
                <a:effectLst>
                  <a:outerShdw blurRad="38100" dist="38100" dir="2700000" algn="tl">
                    <a:srgbClr val="000000"/>
                  </a:outerShdw>
                </a:effectLst>
                <a:latin typeface="华文中宋" panose="02010600040101010101" pitchFamily="2" charset="-122"/>
              </a:endParaRPr>
            </a:p>
          </p:txBody>
        </p:sp>
      </p:grpSp>
      <p:sp>
        <p:nvSpPr>
          <p:cNvPr id="258069" name="Text Box 1045"/>
          <p:cNvSpPr txBox="1">
            <a:spLocks noChangeArrowheads="1"/>
          </p:cNvSpPr>
          <p:nvPr/>
        </p:nvSpPr>
        <p:spPr bwMode="auto">
          <a:xfrm>
            <a:off x="5005388" y="3962400"/>
            <a:ext cx="552450" cy="457200"/>
          </a:xfrm>
          <a:prstGeom prst="rect">
            <a:avLst/>
          </a:prstGeom>
          <a:noFill/>
          <a:ln w="9525">
            <a:noFill/>
            <a:miter lim="800000"/>
          </a:ln>
          <a:effectLst/>
        </p:spPr>
        <p:txBody>
          <a:bodyPr>
            <a:spAutoFit/>
          </a:bodyPr>
          <a:lstStyle/>
          <a:p>
            <a:r>
              <a:rPr lang="en-US" altLang="zh-CN" sz="2400">
                <a:solidFill>
                  <a:srgbClr val="FF0000"/>
                </a:solidFill>
                <a:effectLst>
                  <a:outerShdw blurRad="38100" dist="38100" dir="2700000" algn="tl">
                    <a:srgbClr val="000000"/>
                  </a:outerShdw>
                </a:effectLst>
              </a:rPr>
              <a:t>C</a:t>
            </a:r>
            <a:r>
              <a:rPr lang="en-US" altLang="zh-CN" sz="2400" baseline="-25000">
                <a:solidFill>
                  <a:srgbClr val="FF0000"/>
                </a:solidFill>
                <a:effectLst>
                  <a:outerShdw blurRad="38100" dist="38100" dir="2700000" algn="tl">
                    <a:srgbClr val="000000"/>
                  </a:outerShdw>
                </a:effectLst>
              </a:rPr>
              <a:t>5</a:t>
            </a:r>
            <a:endParaRPr lang="en-US" altLang="zh-CN" sz="2400" baseline="-25000">
              <a:solidFill>
                <a:srgbClr val="FF0000"/>
              </a:solidFill>
              <a:effectLst>
                <a:outerShdw blurRad="38100" dist="38100" dir="2700000" algn="tl">
                  <a:srgbClr val="000000"/>
                </a:outerShdw>
              </a:effectLst>
            </a:endParaRPr>
          </a:p>
        </p:txBody>
      </p:sp>
      <p:sp>
        <p:nvSpPr>
          <p:cNvPr id="258070" name="Text Box 1046"/>
          <p:cNvSpPr txBox="1">
            <a:spLocks noChangeArrowheads="1"/>
          </p:cNvSpPr>
          <p:nvPr/>
        </p:nvSpPr>
        <p:spPr bwMode="auto">
          <a:xfrm>
            <a:off x="6148388" y="2895600"/>
            <a:ext cx="685800" cy="457200"/>
          </a:xfrm>
          <a:prstGeom prst="rect">
            <a:avLst/>
          </a:prstGeom>
          <a:noFill/>
          <a:ln w="9525">
            <a:noFill/>
            <a:miter lim="800000"/>
          </a:ln>
          <a:effectLst/>
        </p:spPr>
        <p:txBody>
          <a:bodyPr>
            <a:spAutoFit/>
          </a:bodyPr>
          <a:lstStyle/>
          <a:p>
            <a:r>
              <a:rPr lang="zh-CN" altLang="en-US" sz="2400">
                <a:solidFill>
                  <a:srgbClr val="FF0000"/>
                </a:solidFill>
                <a:effectLst>
                  <a:outerShdw blurRad="38100" dist="38100" dir="2700000" algn="tl">
                    <a:srgbClr val="000000"/>
                  </a:outerShdw>
                </a:effectLst>
              </a:rPr>
              <a:t>2</a:t>
            </a:r>
            <a:r>
              <a:rPr lang="en-US" altLang="zh-CN" sz="2400">
                <a:solidFill>
                  <a:srgbClr val="FF0000"/>
                </a:solidFill>
                <a:effectLst>
                  <a:outerShdw blurRad="38100" dist="38100" dir="2700000" algn="tl">
                    <a:srgbClr val="000000"/>
                  </a:outerShdw>
                </a:effectLst>
              </a:rPr>
              <a:t>C</a:t>
            </a:r>
            <a:r>
              <a:rPr lang="en-US" altLang="zh-CN" sz="2400" baseline="-25000">
                <a:solidFill>
                  <a:srgbClr val="FF0000"/>
                </a:solidFill>
                <a:effectLst>
                  <a:outerShdw blurRad="38100" dist="38100" dir="2700000" algn="tl">
                    <a:srgbClr val="000000"/>
                  </a:outerShdw>
                </a:effectLst>
              </a:rPr>
              <a:t>3</a:t>
            </a:r>
            <a:endParaRPr lang="en-US" altLang="zh-CN" sz="2400" baseline="-25000">
              <a:solidFill>
                <a:srgbClr val="FF0000"/>
              </a:solidFill>
              <a:effectLst>
                <a:outerShdw blurRad="38100" dist="38100" dir="2700000" algn="tl">
                  <a:srgbClr val="000000"/>
                </a:outerShdw>
              </a:effectLst>
            </a:endParaRPr>
          </a:p>
        </p:txBody>
      </p:sp>
      <p:sp>
        <p:nvSpPr>
          <p:cNvPr id="258071" name="Freeform 1047"/>
          <p:cNvSpPr/>
          <p:nvPr/>
        </p:nvSpPr>
        <p:spPr bwMode="auto">
          <a:xfrm flipH="1" flipV="1">
            <a:off x="7385050" y="3590925"/>
            <a:ext cx="463550" cy="447675"/>
          </a:xfrm>
          <a:custGeom>
            <a:avLst/>
            <a:gdLst/>
            <a:ahLst/>
            <a:cxnLst>
              <a:cxn ang="0">
                <a:pos x="0" y="432"/>
              </a:cxn>
              <a:cxn ang="0">
                <a:pos x="288" y="240"/>
              </a:cxn>
              <a:cxn ang="0">
                <a:pos x="48" y="0"/>
              </a:cxn>
            </a:cxnLst>
            <a:rect l="0" t="0" r="r" b="b"/>
            <a:pathLst>
              <a:path w="296" h="432">
                <a:moveTo>
                  <a:pt x="0" y="432"/>
                </a:moveTo>
                <a:cubicBezTo>
                  <a:pt x="140" y="372"/>
                  <a:pt x="280" y="312"/>
                  <a:pt x="288" y="240"/>
                </a:cubicBezTo>
                <a:cubicBezTo>
                  <a:pt x="296" y="168"/>
                  <a:pt x="172" y="84"/>
                  <a:pt x="48" y="0"/>
                </a:cubicBezTo>
              </a:path>
            </a:pathLst>
          </a:custGeom>
          <a:noFill/>
          <a:ln w="38100" cap="flat" cmpd="sng">
            <a:solidFill>
              <a:schemeClr val="accent1"/>
            </a:solidFill>
            <a:prstDash val="solid"/>
            <a:round/>
            <a:tailEnd type="triangle" w="med" len="med"/>
          </a:ln>
          <a:effectLst/>
        </p:spPr>
        <p:txBody>
          <a:bodyPr>
            <a:spAutoFit/>
          </a:bodyPr>
          <a:lstStyle/>
          <a:p>
            <a:endParaRPr lang="zh-CN" altLang="en-US"/>
          </a:p>
        </p:txBody>
      </p:sp>
      <p:sp>
        <p:nvSpPr>
          <p:cNvPr id="258080" name="Text Box 1056"/>
          <p:cNvSpPr txBox="1">
            <a:spLocks noChangeArrowheads="1"/>
          </p:cNvSpPr>
          <p:nvPr/>
        </p:nvSpPr>
        <p:spPr bwMode="auto">
          <a:xfrm>
            <a:off x="0" y="2667000"/>
            <a:ext cx="762000" cy="457200"/>
          </a:xfrm>
          <a:prstGeom prst="rect">
            <a:avLst/>
          </a:prstGeom>
          <a:noFill/>
          <a:ln w="9525">
            <a:noFill/>
            <a:miter lim="800000"/>
          </a:ln>
          <a:effectLst/>
        </p:spPr>
        <p:txBody>
          <a:bodyPr>
            <a:spAutoFit/>
          </a:bodyPr>
          <a:lstStyle/>
          <a:p>
            <a:r>
              <a:rPr lang="en-US" altLang="zh-CN" sz="2400">
                <a:solidFill>
                  <a:srgbClr val="FF0000"/>
                </a:solidFill>
                <a:effectLst>
                  <a:outerShdw blurRad="38100" dist="38100" dir="2700000" algn="tl">
                    <a:srgbClr val="000000"/>
                  </a:outerShdw>
                </a:effectLst>
              </a:rPr>
              <a:t>CO</a:t>
            </a:r>
            <a:r>
              <a:rPr lang="en-US" altLang="zh-CN" sz="2400" baseline="-25000">
                <a:solidFill>
                  <a:srgbClr val="FF0000"/>
                </a:solidFill>
                <a:effectLst>
                  <a:outerShdw blurRad="38100" dist="38100" dir="2700000" algn="tl">
                    <a:srgbClr val="000000"/>
                  </a:outerShdw>
                </a:effectLst>
              </a:rPr>
              <a:t>2</a:t>
            </a:r>
            <a:endParaRPr lang="en-US" altLang="zh-CN" sz="2400" baseline="-25000">
              <a:solidFill>
                <a:srgbClr val="FF0000"/>
              </a:solidFill>
              <a:effectLst>
                <a:outerShdw blurRad="38100" dist="38100" dir="2700000" algn="tl">
                  <a:srgbClr val="000000"/>
                </a:outerShdw>
              </a:effectLst>
            </a:endParaRPr>
          </a:p>
        </p:txBody>
      </p:sp>
      <p:sp>
        <p:nvSpPr>
          <p:cNvPr id="258081" name="Text Box 1057"/>
          <p:cNvSpPr txBox="1">
            <a:spLocks noChangeArrowheads="1"/>
          </p:cNvSpPr>
          <p:nvPr/>
        </p:nvSpPr>
        <p:spPr bwMode="auto">
          <a:xfrm>
            <a:off x="3886200" y="2743200"/>
            <a:ext cx="685800" cy="457200"/>
          </a:xfrm>
          <a:prstGeom prst="rect">
            <a:avLst/>
          </a:prstGeom>
          <a:noFill/>
          <a:ln w="9525">
            <a:noFill/>
            <a:miter lim="800000"/>
          </a:ln>
          <a:effectLst/>
        </p:spPr>
        <p:txBody>
          <a:bodyPr>
            <a:spAutoFit/>
          </a:bodyPr>
          <a:lstStyle/>
          <a:p>
            <a:r>
              <a:rPr lang="en-US" altLang="zh-CN" sz="2400">
                <a:solidFill>
                  <a:srgbClr val="FF0000"/>
                </a:solidFill>
                <a:effectLst>
                  <a:outerShdw blurRad="38100" dist="38100" dir="2700000" algn="tl">
                    <a:srgbClr val="000000"/>
                  </a:outerShdw>
                </a:effectLst>
                <a:latin typeface="华文中宋" panose="02010600040101010101" pitchFamily="2" charset="-122"/>
              </a:rPr>
              <a:t>C</a:t>
            </a:r>
            <a:r>
              <a:rPr lang="en-US" altLang="zh-CN" sz="2400" baseline="-25000">
                <a:solidFill>
                  <a:srgbClr val="FF0000"/>
                </a:solidFill>
                <a:effectLst>
                  <a:outerShdw blurRad="38100" dist="38100" dir="2700000" algn="tl">
                    <a:srgbClr val="000000"/>
                  </a:outerShdw>
                </a:effectLst>
                <a:latin typeface="华文中宋" panose="02010600040101010101" pitchFamily="2" charset="-122"/>
              </a:rPr>
              <a:t>4</a:t>
            </a:r>
            <a:endParaRPr lang="zh-CN" altLang="en-US" sz="2400" baseline="-25000">
              <a:solidFill>
                <a:srgbClr val="FF0000"/>
              </a:solidFill>
              <a:effectLst>
                <a:outerShdw blurRad="38100" dist="38100" dir="2700000" algn="tl">
                  <a:srgbClr val="000000"/>
                </a:outerShdw>
              </a:effectLst>
              <a:latin typeface="华文中宋" panose="02010600040101010101" pitchFamily="2" charset="-122"/>
            </a:endParaRPr>
          </a:p>
        </p:txBody>
      </p:sp>
      <p:sp>
        <p:nvSpPr>
          <p:cNvPr id="258083" name="Text Box 1059"/>
          <p:cNvSpPr txBox="1">
            <a:spLocks noChangeArrowheads="1"/>
          </p:cNvSpPr>
          <p:nvPr/>
        </p:nvSpPr>
        <p:spPr bwMode="auto">
          <a:xfrm>
            <a:off x="914400" y="3505200"/>
            <a:ext cx="1371600" cy="457200"/>
          </a:xfrm>
          <a:prstGeom prst="rect">
            <a:avLst/>
          </a:prstGeom>
          <a:noFill/>
          <a:ln w="9525">
            <a:noFill/>
            <a:miter lim="800000"/>
          </a:ln>
          <a:effectLst/>
        </p:spPr>
        <p:txBody>
          <a:bodyPr>
            <a:spAutoFit/>
          </a:bodyPr>
          <a:lstStyle/>
          <a:p>
            <a:r>
              <a:rPr lang="en-US" altLang="zh-CN" sz="2400">
                <a:solidFill>
                  <a:srgbClr val="FF0000"/>
                </a:solidFill>
                <a:effectLst>
                  <a:outerShdw blurRad="38100" dist="38100" dir="2700000" algn="tl">
                    <a:srgbClr val="000000"/>
                  </a:outerShdw>
                </a:effectLst>
                <a:latin typeface="华文中宋" panose="02010600040101010101" pitchFamily="2" charset="-122"/>
              </a:rPr>
              <a:t>C</a:t>
            </a:r>
            <a:r>
              <a:rPr lang="en-US" altLang="zh-CN" sz="2400" baseline="-25000">
                <a:solidFill>
                  <a:srgbClr val="FF0000"/>
                </a:solidFill>
                <a:effectLst>
                  <a:outerShdw blurRad="38100" dist="38100" dir="2700000" algn="tl">
                    <a:srgbClr val="000000"/>
                  </a:outerShdw>
                </a:effectLst>
                <a:latin typeface="华文中宋" panose="02010600040101010101" pitchFamily="2" charset="-122"/>
              </a:rPr>
              <a:t>3</a:t>
            </a:r>
            <a:r>
              <a:rPr lang="en-US" altLang="zh-CN" sz="2400">
                <a:solidFill>
                  <a:srgbClr val="FF0000"/>
                </a:solidFill>
                <a:effectLst>
                  <a:outerShdw blurRad="38100" dist="38100" dir="2700000" algn="tl">
                    <a:srgbClr val="000000"/>
                  </a:outerShdw>
                </a:effectLst>
                <a:latin typeface="华文中宋" panose="02010600040101010101" pitchFamily="2" charset="-122"/>
              </a:rPr>
              <a:t>(PEP)</a:t>
            </a:r>
            <a:endParaRPr lang="zh-CN" altLang="en-US" sz="2400">
              <a:solidFill>
                <a:srgbClr val="FF0000"/>
              </a:solidFill>
              <a:effectLst>
                <a:outerShdw blurRad="38100" dist="38100" dir="2700000" algn="tl">
                  <a:srgbClr val="000000"/>
                </a:outerShdw>
              </a:effectLst>
              <a:latin typeface="华文中宋" panose="02010600040101010101" pitchFamily="2" charset="-122"/>
            </a:endParaRPr>
          </a:p>
        </p:txBody>
      </p:sp>
      <p:sp>
        <p:nvSpPr>
          <p:cNvPr id="258086" name="Text Box 1062"/>
          <p:cNvSpPr txBox="1">
            <a:spLocks noChangeArrowheads="1"/>
          </p:cNvSpPr>
          <p:nvPr/>
        </p:nvSpPr>
        <p:spPr bwMode="auto">
          <a:xfrm>
            <a:off x="3276600" y="5105400"/>
            <a:ext cx="1943100" cy="457200"/>
          </a:xfrm>
          <a:prstGeom prst="rect">
            <a:avLst/>
          </a:prstGeom>
          <a:noFill/>
          <a:ln w="9525">
            <a:noFill/>
            <a:miter lim="800000"/>
          </a:ln>
          <a:effectLst/>
        </p:spPr>
        <p:txBody>
          <a:bodyPr>
            <a:spAutoFit/>
          </a:bodyPr>
          <a:lstStyle/>
          <a:p>
            <a:r>
              <a:rPr lang="zh-CN" altLang="en-US" sz="2400">
                <a:solidFill>
                  <a:srgbClr val="0033CC"/>
                </a:solidFill>
                <a:effectLst>
                  <a:outerShdw blurRad="38100" dist="38100" dir="2700000" algn="tl">
                    <a:srgbClr val="000000"/>
                  </a:outerShdw>
                </a:effectLst>
              </a:rPr>
              <a:t>（丙酮酸）</a:t>
            </a:r>
            <a:endParaRPr lang="zh-CN" altLang="en-US" sz="2400">
              <a:solidFill>
                <a:srgbClr val="0033CC"/>
              </a:solidFill>
              <a:effectLst>
                <a:outerShdw blurRad="38100" dist="38100" dir="2700000" algn="tl">
                  <a:srgbClr val="000000"/>
                </a:outerShdw>
              </a:effectLst>
            </a:endParaRPr>
          </a:p>
        </p:txBody>
      </p:sp>
      <p:sp>
        <p:nvSpPr>
          <p:cNvPr id="258087" name="Text Box 1063"/>
          <p:cNvSpPr txBox="1">
            <a:spLocks noChangeArrowheads="1"/>
          </p:cNvSpPr>
          <p:nvPr/>
        </p:nvSpPr>
        <p:spPr bwMode="auto">
          <a:xfrm>
            <a:off x="1828800" y="2667000"/>
            <a:ext cx="685800" cy="457200"/>
          </a:xfrm>
          <a:prstGeom prst="rect">
            <a:avLst/>
          </a:prstGeom>
          <a:noFill/>
          <a:ln w="9525">
            <a:noFill/>
            <a:miter lim="800000"/>
          </a:ln>
          <a:effectLst/>
        </p:spPr>
        <p:txBody>
          <a:bodyPr>
            <a:spAutoFit/>
          </a:bodyPr>
          <a:lstStyle/>
          <a:p>
            <a:r>
              <a:rPr lang="en-US" altLang="zh-CN" sz="2400">
                <a:solidFill>
                  <a:srgbClr val="FF0000"/>
                </a:solidFill>
                <a:effectLst>
                  <a:outerShdw blurRad="38100" dist="38100" dir="2700000" algn="tl">
                    <a:srgbClr val="000000"/>
                  </a:outerShdw>
                </a:effectLst>
                <a:latin typeface="华文中宋" panose="02010600040101010101" pitchFamily="2" charset="-122"/>
              </a:rPr>
              <a:t>C</a:t>
            </a:r>
            <a:r>
              <a:rPr lang="en-US" altLang="zh-CN" sz="2400" baseline="-25000">
                <a:solidFill>
                  <a:srgbClr val="FF0000"/>
                </a:solidFill>
                <a:effectLst>
                  <a:outerShdw blurRad="38100" dist="38100" dir="2700000" algn="tl">
                    <a:srgbClr val="000000"/>
                  </a:outerShdw>
                </a:effectLst>
                <a:latin typeface="华文中宋" panose="02010600040101010101" pitchFamily="2" charset="-122"/>
              </a:rPr>
              <a:t>4</a:t>
            </a:r>
            <a:endParaRPr lang="zh-CN" altLang="en-US" sz="2400" baseline="-25000">
              <a:solidFill>
                <a:srgbClr val="FF0000"/>
              </a:solidFill>
              <a:effectLst>
                <a:outerShdw blurRad="38100" dist="38100" dir="2700000" algn="tl">
                  <a:srgbClr val="000000"/>
                </a:outerShdw>
              </a:effectLst>
              <a:latin typeface="华文中宋" panose="02010600040101010101" pitchFamily="2" charset="-122"/>
            </a:endParaRPr>
          </a:p>
        </p:txBody>
      </p:sp>
      <p:sp>
        <p:nvSpPr>
          <p:cNvPr id="258088" name="Line 1064"/>
          <p:cNvSpPr>
            <a:spLocks noChangeShapeType="1"/>
          </p:cNvSpPr>
          <p:nvPr/>
        </p:nvSpPr>
        <p:spPr bwMode="auto">
          <a:xfrm>
            <a:off x="685800" y="2971800"/>
            <a:ext cx="533400" cy="0"/>
          </a:xfrm>
          <a:prstGeom prst="line">
            <a:avLst/>
          </a:prstGeom>
          <a:noFill/>
          <a:ln w="38100">
            <a:solidFill>
              <a:schemeClr val="accent1"/>
            </a:solidFill>
            <a:round/>
            <a:tailEnd type="triangle" w="med" len="med"/>
          </a:ln>
          <a:effectLst/>
        </p:spPr>
        <p:txBody>
          <a:bodyPr>
            <a:spAutoFit/>
          </a:bodyPr>
          <a:lstStyle/>
          <a:p>
            <a:endParaRPr lang="zh-CN" altLang="en-US"/>
          </a:p>
        </p:txBody>
      </p:sp>
      <p:sp>
        <p:nvSpPr>
          <p:cNvPr id="258091" name="Line 1067"/>
          <p:cNvSpPr>
            <a:spLocks noChangeShapeType="1"/>
          </p:cNvSpPr>
          <p:nvPr/>
        </p:nvSpPr>
        <p:spPr bwMode="auto">
          <a:xfrm>
            <a:off x="1447800" y="2971800"/>
            <a:ext cx="0" cy="533400"/>
          </a:xfrm>
          <a:prstGeom prst="line">
            <a:avLst/>
          </a:prstGeom>
          <a:noFill/>
          <a:ln w="38100">
            <a:solidFill>
              <a:schemeClr val="accent1"/>
            </a:solidFill>
            <a:round/>
          </a:ln>
          <a:effectLst/>
        </p:spPr>
        <p:txBody>
          <a:bodyPr>
            <a:spAutoFit/>
          </a:bodyPr>
          <a:lstStyle/>
          <a:p>
            <a:endParaRPr lang="zh-CN" altLang="en-US"/>
          </a:p>
        </p:txBody>
      </p:sp>
      <p:sp>
        <p:nvSpPr>
          <p:cNvPr id="258092" name="Line 1068"/>
          <p:cNvSpPr>
            <a:spLocks noChangeShapeType="1"/>
          </p:cNvSpPr>
          <p:nvPr/>
        </p:nvSpPr>
        <p:spPr bwMode="auto">
          <a:xfrm flipV="1">
            <a:off x="1447800" y="4038600"/>
            <a:ext cx="0" cy="838200"/>
          </a:xfrm>
          <a:prstGeom prst="line">
            <a:avLst/>
          </a:prstGeom>
          <a:noFill/>
          <a:ln w="38100">
            <a:solidFill>
              <a:schemeClr val="accent1"/>
            </a:solidFill>
            <a:round/>
            <a:tailEnd type="triangle" w="med" len="med"/>
          </a:ln>
          <a:effectLst/>
        </p:spPr>
        <p:txBody>
          <a:bodyPr>
            <a:spAutoFit/>
          </a:bodyPr>
          <a:lstStyle/>
          <a:p>
            <a:endParaRPr lang="zh-CN" altLang="en-US"/>
          </a:p>
        </p:txBody>
      </p:sp>
      <p:grpSp>
        <p:nvGrpSpPr>
          <p:cNvPr id="5" name="Group 1086"/>
          <p:cNvGrpSpPr/>
          <p:nvPr/>
        </p:nvGrpSpPr>
        <p:grpSpPr bwMode="auto">
          <a:xfrm>
            <a:off x="990600" y="4876800"/>
            <a:ext cx="2286000" cy="838200"/>
            <a:chOff x="624" y="3072"/>
            <a:chExt cx="1440" cy="528"/>
          </a:xfrm>
        </p:grpSpPr>
        <p:sp>
          <p:nvSpPr>
            <p:cNvPr id="258082" name="Text Box 1058"/>
            <p:cNvSpPr txBox="1">
              <a:spLocks noChangeArrowheads="1"/>
            </p:cNvSpPr>
            <p:nvPr/>
          </p:nvSpPr>
          <p:spPr bwMode="auto">
            <a:xfrm>
              <a:off x="624" y="3312"/>
              <a:ext cx="816" cy="288"/>
            </a:xfrm>
            <a:prstGeom prst="rect">
              <a:avLst/>
            </a:prstGeom>
            <a:noFill/>
            <a:ln w="9525">
              <a:noFill/>
              <a:miter lim="800000"/>
            </a:ln>
            <a:effectLst/>
          </p:spPr>
          <p:txBody>
            <a:bodyPr>
              <a:spAutoFit/>
            </a:bodyPr>
            <a:lstStyle/>
            <a:p>
              <a:r>
                <a:rPr lang="en-US" altLang="zh-CN" sz="2400">
                  <a:solidFill>
                    <a:srgbClr val="FF0000"/>
                  </a:solidFill>
                  <a:effectLst>
                    <a:outerShdw blurRad="38100" dist="38100" dir="2700000" algn="tl">
                      <a:srgbClr val="000000"/>
                    </a:outerShdw>
                  </a:effectLst>
                  <a:latin typeface="华文中宋" panose="02010600040101010101" pitchFamily="2" charset="-122"/>
                </a:rPr>
                <a:t>ADP+Pi</a:t>
              </a:r>
              <a:endParaRPr lang="en-US" altLang="zh-CN" sz="2400" baseline="-25000">
                <a:solidFill>
                  <a:srgbClr val="FF0000"/>
                </a:solidFill>
                <a:effectLst>
                  <a:outerShdw blurRad="38100" dist="38100" dir="2700000" algn="tl">
                    <a:srgbClr val="000000"/>
                  </a:outerShdw>
                </a:effectLst>
                <a:latin typeface="华文中宋" panose="02010600040101010101" pitchFamily="2" charset="-122"/>
              </a:endParaRPr>
            </a:p>
          </p:txBody>
        </p:sp>
        <p:sp>
          <p:nvSpPr>
            <p:cNvPr id="258084" name="Text Box 1060"/>
            <p:cNvSpPr txBox="1">
              <a:spLocks noChangeArrowheads="1"/>
            </p:cNvSpPr>
            <p:nvPr/>
          </p:nvSpPr>
          <p:spPr bwMode="auto">
            <a:xfrm>
              <a:off x="1536" y="3312"/>
              <a:ext cx="528" cy="288"/>
            </a:xfrm>
            <a:prstGeom prst="rect">
              <a:avLst/>
            </a:prstGeom>
            <a:noFill/>
            <a:ln w="9525">
              <a:noFill/>
              <a:miter lim="800000"/>
            </a:ln>
            <a:effectLst/>
          </p:spPr>
          <p:txBody>
            <a:bodyPr>
              <a:spAutoFit/>
            </a:bodyPr>
            <a:lstStyle/>
            <a:p>
              <a:r>
                <a:rPr lang="en-US" altLang="zh-CN" sz="2400">
                  <a:solidFill>
                    <a:srgbClr val="FF0000"/>
                  </a:solidFill>
                  <a:effectLst>
                    <a:outerShdw blurRad="38100" dist="38100" dir="2700000" algn="tl">
                      <a:srgbClr val="000000"/>
                    </a:outerShdw>
                  </a:effectLst>
                  <a:latin typeface="华文中宋" panose="02010600040101010101" pitchFamily="2" charset="-122"/>
                </a:rPr>
                <a:t>ATP</a:t>
              </a:r>
              <a:endParaRPr lang="zh-CN" altLang="en-US" sz="2400" baseline="-25000">
                <a:solidFill>
                  <a:srgbClr val="FF0000"/>
                </a:solidFill>
                <a:effectLst>
                  <a:outerShdw blurRad="38100" dist="38100" dir="2700000" algn="tl">
                    <a:srgbClr val="000000"/>
                  </a:outerShdw>
                </a:effectLst>
                <a:latin typeface="华文中宋" panose="02010600040101010101" pitchFamily="2" charset="-122"/>
              </a:endParaRPr>
            </a:p>
          </p:txBody>
        </p:sp>
        <p:sp>
          <p:nvSpPr>
            <p:cNvPr id="258093" name="Line 1069"/>
            <p:cNvSpPr>
              <a:spLocks noChangeShapeType="1"/>
            </p:cNvSpPr>
            <p:nvPr/>
          </p:nvSpPr>
          <p:spPr bwMode="auto">
            <a:xfrm>
              <a:off x="912" y="3072"/>
              <a:ext cx="1056" cy="0"/>
            </a:xfrm>
            <a:prstGeom prst="line">
              <a:avLst/>
            </a:prstGeom>
            <a:noFill/>
            <a:ln w="38100">
              <a:solidFill>
                <a:schemeClr val="accent1"/>
              </a:solidFill>
              <a:round/>
            </a:ln>
            <a:effectLst/>
          </p:spPr>
          <p:txBody>
            <a:bodyPr>
              <a:spAutoFit/>
            </a:bodyPr>
            <a:lstStyle/>
            <a:p>
              <a:endParaRPr lang="zh-CN" altLang="en-US"/>
            </a:p>
          </p:txBody>
        </p:sp>
        <p:sp>
          <p:nvSpPr>
            <p:cNvPr id="258095" name="Freeform 1071"/>
            <p:cNvSpPr/>
            <p:nvPr/>
          </p:nvSpPr>
          <p:spPr bwMode="auto">
            <a:xfrm>
              <a:off x="1056" y="3072"/>
              <a:ext cx="768" cy="240"/>
            </a:xfrm>
            <a:custGeom>
              <a:avLst/>
              <a:gdLst/>
              <a:ahLst/>
              <a:cxnLst>
                <a:cxn ang="0">
                  <a:pos x="768" y="240"/>
                </a:cxn>
                <a:cxn ang="0">
                  <a:pos x="384" y="0"/>
                </a:cxn>
                <a:cxn ang="0">
                  <a:pos x="0" y="240"/>
                </a:cxn>
              </a:cxnLst>
              <a:rect l="0" t="0" r="r" b="b"/>
              <a:pathLst>
                <a:path w="768" h="240">
                  <a:moveTo>
                    <a:pt x="768" y="240"/>
                  </a:moveTo>
                  <a:cubicBezTo>
                    <a:pt x="640" y="120"/>
                    <a:pt x="512" y="0"/>
                    <a:pt x="384" y="0"/>
                  </a:cubicBezTo>
                  <a:cubicBezTo>
                    <a:pt x="256" y="0"/>
                    <a:pt x="128" y="120"/>
                    <a:pt x="0" y="240"/>
                  </a:cubicBezTo>
                </a:path>
              </a:pathLst>
            </a:custGeom>
            <a:noFill/>
            <a:ln w="38100" cap="flat" cmpd="sng">
              <a:solidFill>
                <a:schemeClr val="accent1"/>
              </a:solidFill>
              <a:prstDash val="solid"/>
              <a:round/>
              <a:tailEnd type="triangle" w="med" len="med"/>
            </a:ln>
            <a:effectLst/>
          </p:spPr>
          <p:txBody>
            <a:bodyPr>
              <a:spAutoFit/>
            </a:bodyPr>
            <a:lstStyle/>
            <a:p>
              <a:endParaRPr lang="zh-CN" altLang="en-US"/>
            </a:p>
          </p:txBody>
        </p:sp>
      </p:grpSp>
      <p:sp>
        <p:nvSpPr>
          <p:cNvPr id="258096" name="Line 1072"/>
          <p:cNvSpPr>
            <a:spLocks noChangeShapeType="1"/>
          </p:cNvSpPr>
          <p:nvPr/>
        </p:nvSpPr>
        <p:spPr bwMode="auto">
          <a:xfrm flipH="1">
            <a:off x="3505200" y="4876800"/>
            <a:ext cx="381000" cy="0"/>
          </a:xfrm>
          <a:prstGeom prst="line">
            <a:avLst/>
          </a:prstGeom>
          <a:noFill/>
          <a:ln w="38100">
            <a:solidFill>
              <a:schemeClr val="accent1"/>
            </a:solidFill>
            <a:round/>
            <a:tailEnd type="triangle" w="med" len="med"/>
          </a:ln>
          <a:effectLst/>
        </p:spPr>
        <p:txBody>
          <a:bodyPr>
            <a:spAutoFit/>
          </a:bodyPr>
          <a:lstStyle/>
          <a:p>
            <a:endParaRPr lang="zh-CN" altLang="en-US"/>
          </a:p>
        </p:txBody>
      </p:sp>
      <p:grpSp>
        <p:nvGrpSpPr>
          <p:cNvPr id="6" name="Group 1083"/>
          <p:cNvGrpSpPr/>
          <p:nvPr/>
        </p:nvGrpSpPr>
        <p:grpSpPr bwMode="auto">
          <a:xfrm>
            <a:off x="3886200" y="3276600"/>
            <a:ext cx="685800" cy="1808163"/>
            <a:chOff x="2448" y="2112"/>
            <a:chExt cx="432" cy="1092"/>
          </a:xfrm>
        </p:grpSpPr>
        <p:sp>
          <p:nvSpPr>
            <p:cNvPr id="258085" name="Text Box 1061"/>
            <p:cNvSpPr txBox="1">
              <a:spLocks noChangeArrowheads="1"/>
            </p:cNvSpPr>
            <p:nvPr/>
          </p:nvSpPr>
          <p:spPr bwMode="auto">
            <a:xfrm>
              <a:off x="2448" y="2928"/>
              <a:ext cx="432" cy="276"/>
            </a:xfrm>
            <a:prstGeom prst="rect">
              <a:avLst/>
            </a:prstGeom>
            <a:noFill/>
            <a:ln w="9525">
              <a:noFill/>
              <a:miter lim="800000"/>
            </a:ln>
            <a:effectLst/>
          </p:spPr>
          <p:txBody>
            <a:bodyPr>
              <a:spAutoFit/>
            </a:bodyPr>
            <a:lstStyle/>
            <a:p>
              <a:r>
                <a:rPr lang="en-US" altLang="zh-CN" sz="2400">
                  <a:solidFill>
                    <a:srgbClr val="FF0000"/>
                  </a:solidFill>
                  <a:effectLst>
                    <a:outerShdw blurRad="38100" dist="38100" dir="2700000" algn="tl">
                      <a:srgbClr val="000000"/>
                    </a:outerShdw>
                  </a:effectLst>
                  <a:latin typeface="华文中宋" panose="02010600040101010101" pitchFamily="2" charset="-122"/>
                </a:rPr>
                <a:t>C</a:t>
              </a:r>
              <a:r>
                <a:rPr lang="en-US" altLang="zh-CN" sz="2400" baseline="-25000">
                  <a:solidFill>
                    <a:srgbClr val="FF0000"/>
                  </a:solidFill>
                  <a:effectLst>
                    <a:outerShdw blurRad="38100" dist="38100" dir="2700000" algn="tl">
                      <a:srgbClr val="000000"/>
                    </a:outerShdw>
                  </a:effectLst>
                  <a:latin typeface="华文中宋" panose="02010600040101010101" pitchFamily="2" charset="-122"/>
                </a:rPr>
                <a:t>3</a:t>
              </a:r>
              <a:endParaRPr lang="en-US" altLang="zh-CN" sz="2400" baseline="-25000">
                <a:solidFill>
                  <a:srgbClr val="FF0000"/>
                </a:solidFill>
                <a:effectLst>
                  <a:outerShdw blurRad="38100" dist="38100" dir="2700000" algn="tl">
                    <a:srgbClr val="000000"/>
                  </a:outerShdw>
                </a:effectLst>
                <a:latin typeface="华文中宋" panose="02010600040101010101" pitchFamily="2" charset="-122"/>
              </a:endParaRPr>
            </a:p>
          </p:txBody>
        </p:sp>
        <p:sp>
          <p:nvSpPr>
            <p:cNvPr id="258097" name="Line 1073"/>
            <p:cNvSpPr>
              <a:spLocks noChangeShapeType="1"/>
            </p:cNvSpPr>
            <p:nvPr/>
          </p:nvSpPr>
          <p:spPr bwMode="auto">
            <a:xfrm>
              <a:off x="2592" y="2112"/>
              <a:ext cx="0" cy="768"/>
            </a:xfrm>
            <a:prstGeom prst="line">
              <a:avLst/>
            </a:prstGeom>
            <a:noFill/>
            <a:ln w="38100">
              <a:solidFill>
                <a:schemeClr val="accent1"/>
              </a:solidFill>
              <a:round/>
              <a:tailEnd type="triangle" w="med" len="med"/>
            </a:ln>
            <a:effectLst/>
          </p:spPr>
          <p:txBody>
            <a:bodyPr>
              <a:spAutoFit/>
            </a:bodyPr>
            <a:lstStyle/>
            <a:p>
              <a:endParaRPr lang="zh-CN" altLang="en-US"/>
            </a:p>
          </p:txBody>
        </p:sp>
      </p:grpSp>
      <p:sp>
        <p:nvSpPr>
          <p:cNvPr id="258064" name="Line 1040"/>
          <p:cNvSpPr>
            <a:spLocks noChangeShapeType="1"/>
          </p:cNvSpPr>
          <p:nvPr/>
        </p:nvSpPr>
        <p:spPr bwMode="auto">
          <a:xfrm flipH="1">
            <a:off x="6172200" y="5334000"/>
            <a:ext cx="447675" cy="228600"/>
          </a:xfrm>
          <a:prstGeom prst="line">
            <a:avLst/>
          </a:prstGeom>
          <a:noFill/>
          <a:ln w="38100">
            <a:solidFill>
              <a:schemeClr val="accent1"/>
            </a:solidFill>
            <a:round/>
            <a:tailEnd type="triangle" w="med" len="med"/>
          </a:ln>
          <a:effectLst/>
        </p:spPr>
        <p:txBody>
          <a:bodyPr>
            <a:spAutoFit/>
          </a:bodyPr>
          <a:lstStyle/>
          <a:p>
            <a:endParaRPr lang="zh-CN" altLang="en-US"/>
          </a:p>
        </p:txBody>
      </p:sp>
      <p:sp>
        <p:nvSpPr>
          <p:cNvPr id="258100" name="Freeform 1076"/>
          <p:cNvSpPr/>
          <p:nvPr/>
        </p:nvSpPr>
        <p:spPr bwMode="auto">
          <a:xfrm>
            <a:off x="5486400" y="4343400"/>
            <a:ext cx="1066800" cy="990600"/>
          </a:xfrm>
          <a:custGeom>
            <a:avLst/>
            <a:gdLst/>
            <a:ahLst/>
            <a:cxnLst>
              <a:cxn ang="0">
                <a:pos x="672" y="624"/>
              </a:cxn>
              <a:cxn ang="0">
                <a:pos x="192" y="432"/>
              </a:cxn>
              <a:cxn ang="0">
                <a:pos x="0" y="0"/>
              </a:cxn>
            </a:cxnLst>
            <a:rect l="0" t="0" r="r" b="b"/>
            <a:pathLst>
              <a:path w="672" h="624">
                <a:moveTo>
                  <a:pt x="672" y="624"/>
                </a:moveTo>
                <a:cubicBezTo>
                  <a:pt x="488" y="580"/>
                  <a:pt x="304" y="536"/>
                  <a:pt x="192" y="432"/>
                </a:cubicBezTo>
                <a:cubicBezTo>
                  <a:pt x="80" y="328"/>
                  <a:pt x="40" y="164"/>
                  <a:pt x="0" y="0"/>
                </a:cubicBezTo>
              </a:path>
            </a:pathLst>
          </a:custGeom>
          <a:noFill/>
          <a:ln w="38100" cap="flat" cmpd="sng">
            <a:solidFill>
              <a:schemeClr val="accent1"/>
            </a:solidFill>
            <a:prstDash val="dash"/>
            <a:round/>
            <a:tailEnd type="triangle" w="med" len="med"/>
          </a:ln>
          <a:effectLst/>
        </p:spPr>
        <p:txBody>
          <a:bodyPr>
            <a:spAutoFit/>
          </a:bodyPr>
          <a:lstStyle/>
          <a:p>
            <a:endParaRPr lang="zh-CN" altLang="en-US"/>
          </a:p>
        </p:txBody>
      </p:sp>
      <p:sp>
        <p:nvSpPr>
          <p:cNvPr id="258101" name="Freeform 1077"/>
          <p:cNvSpPr/>
          <p:nvPr/>
        </p:nvSpPr>
        <p:spPr bwMode="auto">
          <a:xfrm>
            <a:off x="5486400" y="3352800"/>
            <a:ext cx="762000" cy="685800"/>
          </a:xfrm>
          <a:custGeom>
            <a:avLst/>
            <a:gdLst/>
            <a:ahLst/>
            <a:cxnLst>
              <a:cxn ang="0">
                <a:pos x="0" y="432"/>
              </a:cxn>
              <a:cxn ang="0">
                <a:pos x="240" y="96"/>
              </a:cxn>
              <a:cxn ang="0">
                <a:pos x="480" y="0"/>
              </a:cxn>
            </a:cxnLst>
            <a:rect l="0" t="0" r="r" b="b"/>
            <a:pathLst>
              <a:path w="480" h="432">
                <a:moveTo>
                  <a:pt x="0" y="432"/>
                </a:moveTo>
                <a:cubicBezTo>
                  <a:pt x="80" y="300"/>
                  <a:pt x="160" y="168"/>
                  <a:pt x="240" y="96"/>
                </a:cubicBezTo>
                <a:cubicBezTo>
                  <a:pt x="320" y="24"/>
                  <a:pt x="400" y="12"/>
                  <a:pt x="480" y="0"/>
                </a:cubicBezTo>
              </a:path>
            </a:pathLst>
          </a:custGeom>
          <a:noFill/>
          <a:ln w="38100" cap="flat" cmpd="sng">
            <a:solidFill>
              <a:schemeClr val="accent1"/>
            </a:solidFill>
            <a:prstDash val="dash"/>
            <a:round/>
            <a:tailEnd type="triangle" w="med" len="med"/>
          </a:ln>
          <a:effectLst/>
        </p:spPr>
        <p:txBody>
          <a:bodyPr>
            <a:spAutoFit/>
          </a:bodyPr>
          <a:lstStyle/>
          <a:p>
            <a:endParaRPr lang="zh-CN" altLang="en-US"/>
          </a:p>
        </p:txBody>
      </p:sp>
      <p:sp>
        <p:nvSpPr>
          <p:cNvPr id="258104" name="Line 1080"/>
          <p:cNvSpPr>
            <a:spLocks noChangeShapeType="1"/>
          </p:cNvSpPr>
          <p:nvPr/>
        </p:nvSpPr>
        <p:spPr bwMode="auto">
          <a:xfrm>
            <a:off x="1295400" y="2971800"/>
            <a:ext cx="533400" cy="0"/>
          </a:xfrm>
          <a:prstGeom prst="line">
            <a:avLst/>
          </a:prstGeom>
          <a:noFill/>
          <a:ln w="38100">
            <a:solidFill>
              <a:schemeClr val="accent1"/>
            </a:solidFill>
            <a:round/>
            <a:tailEnd type="triangle" w="med" len="med"/>
          </a:ln>
          <a:effectLst/>
        </p:spPr>
        <p:txBody>
          <a:bodyPr>
            <a:spAutoFit/>
          </a:bodyPr>
          <a:lstStyle/>
          <a:p>
            <a:endParaRPr lang="zh-CN" altLang="en-US"/>
          </a:p>
        </p:txBody>
      </p:sp>
      <p:sp>
        <p:nvSpPr>
          <p:cNvPr id="258108" name="Line 1084"/>
          <p:cNvSpPr>
            <a:spLocks noChangeShapeType="1"/>
          </p:cNvSpPr>
          <p:nvPr/>
        </p:nvSpPr>
        <p:spPr bwMode="auto">
          <a:xfrm>
            <a:off x="5638800" y="3124200"/>
            <a:ext cx="228600" cy="228600"/>
          </a:xfrm>
          <a:prstGeom prst="line">
            <a:avLst/>
          </a:prstGeom>
          <a:noFill/>
          <a:ln w="38100">
            <a:solidFill>
              <a:schemeClr val="accent1"/>
            </a:solidFill>
            <a:round/>
            <a:tailEnd type="triangle" w="med" len="med"/>
          </a:ln>
          <a:effectLst/>
        </p:spPr>
        <p:txBody>
          <a:bodyPr>
            <a:spAutoFit/>
          </a:bodyPr>
          <a:lstStyle/>
          <a:p>
            <a:endParaRPr lang="zh-CN" altLang="en-US"/>
          </a:p>
        </p:txBody>
      </p:sp>
      <p:sp>
        <p:nvSpPr>
          <p:cNvPr id="258111" name="Text Box 1087"/>
          <p:cNvSpPr txBox="1">
            <a:spLocks noChangeArrowheads="1"/>
          </p:cNvSpPr>
          <p:nvPr/>
        </p:nvSpPr>
        <p:spPr bwMode="auto">
          <a:xfrm>
            <a:off x="1447800" y="3048000"/>
            <a:ext cx="457200" cy="457200"/>
          </a:xfrm>
          <a:prstGeom prst="rect">
            <a:avLst/>
          </a:prstGeom>
          <a:noFill/>
          <a:ln w="9525">
            <a:noFill/>
            <a:miter lim="800000"/>
          </a:ln>
          <a:effectLst/>
        </p:spPr>
        <p:txBody>
          <a:bodyPr>
            <a:spAutoFit/>
          </a:bodyPr>
          <a:lstStyle/>
          <a:p>
            <a:r>
              <a:rPr lang="zh-CN" altLang="en-US" sz="2400" dirty="0">
                <a:solidFill>
                  <a:srgbClr val="6600CC"/>
                </a:solidFill>
                <a:effectLst>
                  <a:outerShdw blurRad="38100" dist="38100" dir="2700000" algn="tl">
                    <a:srgbClr val="000000"/>
                  </a:outerShdw>
                </a:effectLst>
              </a:rPr>
              <a:t>酶</a:t>
            </a:r>
            <a:endParaRPr lang="zh-CN" altLang="en-US" sz="2400" dirty="0">
              <a:solidFill>
                <a:srgbClr val="6600CC"/>
              </a:solidFill>
              <a:effectLst>
                <a:outerShdw blurRad="38100" dist="38100" dir="2700000" algn="tl">
                  <a:srgbClr val="000000"/>
                </a:outerShdw>
              </a:effectLst>
            </a:endParaRPr>
          </a:p>
        </p:txBody>
      </p:sp>
      <p:sp>
        <p:nvSpPr>
          <p:cNvPr id="54" name="矩形 53"/>
          <p:cNvSpPr/>
          <p:nvPr/>
        </p:nvSpPr>
        <p:spPr>
          <a:xfrm>
            <a:off x="1357290" y="2285992"/>
            <a:ext cx="1415772" cy="461665"/>
          </a:xfrm>
          <a:prstGeom prst="rect">
            <a:avLst/>
          </a:prstGeom>
        </p:spPr>
        <p:txBody>
          <a:bodyPr wrap="none">
            <a:spAutoFit/>
          </a:bodyPr>
          <a:lstStyle/>
          <a:p>
            <a:r>
              <a:rPr kumimoji="1" lang="zh-CN" altLang="en-US" sz="2400" dirty="0" smtClean="0">
                <a:latin typeface="黑体" panose="02010609060101010101" pitchFamily="2" charset="-122"/>
                <a:ea typeface="黑体" panose="02010609060101010101" pitchFamily="2" charset="-122"/>
              </a:rPr>
              <a:t>草酰乙酸</a:t>
            </a:r>
            <a:endParaRPr lang="zh-CN" altLang="en-US" sz="2400" dirty="0">
              <a:latin typeface="黑体" panose="02010609060101010101" pitchFamily="2" charset="-122"/>
              <a:ea typeface="黑体" panose="02010609060101010101" pitchFamily="2" charset="-122"/>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bwMode="auto">
          <a:xfrm>
            <a:off x="76200" y="1714488"/>
            <a:ext cx="4343400" cy="4329113"/>
            <a:chOff x="48" y="1344"/>
            <a:chExt cx="2736" cy="2727"/>
          </a:xfrm>
        </p:grpSpPr>
        <p:pic>
          <p:nvPicPr>
            <p:cNvPr id="3" name="Picture 5" descr="C3植物的叶片结构"/>
            <p:cNvPicPr>
              <a:picLocks noChangeAspect="1" noChangeArrowheads="1"/>
            </p:cNvPicPr>
            <p:nvPr/>
          </p:nvPicPr>
          <p:blipFill>
            <a:blip r:embed="rId1" cstate="print">
              <a:lum bright="6000" contrast="30000"/>
            </a:blip>
            <a:srcRect l="1666" r="3334"/>
            <a:stretch>
              <a:fillRect/>
            </a:stretch>
          </p:blipFill>
          <p:spPr bwMode="auto">
            <a:xfrm>
              <a:off x="48" y="1344"/>
              <a:ext cx="2736" cy="2344"/>
            </a:xfrm>
            <a:prstGeom prst="rect">
              <a:avLst/>
            </a:prstGeom>
            <a:noFill/>
          </p:spPr>
        </p:pic>
        <p:sp>
          <p:nvSpPr>
            <p:cNvPr id="4" name="Text Box 7"/>
            <p:cNvSpPr txBox="1">
              <a:spLocks noChangeArrowheads="1"/>
            </p:cNvSpPr>
            <p:nvPr/>
          </p:nvSpPr>
          <p:spPr bwMode="auto">
            <a:xfrm>
              <a:off x="960" y="3744"/>
              <a:ext cx="912" cy="327"/>
            </a:xfrm>
            <a:prstGeom prst="rect">
              <a:avLst/>
            </a:prstGeom>
            <a:noFill/>
            <a:ln w="9525">
              <a:noFill/>
              <a:miter lim="800000"/>
            </a:ln>
            <a:effectLst/>
          </p:spPr>
          <p:txBody>
            <a:bodyPr>
              <a:spAutoFit/>
            </a:bodyPr>
            <a:lstStyle/>
            <a:p>
              <a:pPr algn="ctr"/>
              <a:r>
                <a:rPr lang="en-US" altLang="zh-CN" sz="2800">
                  <a:solidFill>
                    <a:schemeClr val="tx1"/>
                  </a:solidFill>
                  <a:effectLst>
                    <a:outerShdw blurRad="38100" dist="38100" dir="2700000" algn="tl">
                      <a:srgbClr val="000000"/>
                    </a:outerShdw>
                  </a:effectLst>
                </a:rPr>
                <a:t>C</a:t>
              </a:r>
              <a:r>
                <a:rPr lang="en-US" altLang="zh-CN" sz="2800" baseline="-25000">
                  <a:solidFill>
                    <a:schemeClr val="tx1"/>
                  </a:solidFill>
                  <a:effectLst>
                    <a:outerShdw blurRad="38100" dist="38100" dir="2700000" algn="tl">
                      <a:srgbClr val="000000"/>
                    </a:outerShdw>
                  </a:effectLst>
                </a:rPr>
                <a:t>3</a:t>
              </a:r>
              <a:r>
                <a:rPr lang="zh-CN" altLang="en-US" sz="2800">
                  <a:solidFill>
                    <a:schemeClr val="tx1"/>
                  </a:solidFill>
                  <a:effectLst>
                    <a:outerShdw blurRad="38100" dist="38100" dir="2700000" algn="tl">
                      <a:srgbClr val="000000"/>
                    </a:outerShdw>
                  </a:effectLst>
                </a:rPr>
                <a:t>植物</a:t>
              </a:r>
              <a:endParaRPr lang="zh-CN" altLang="en-US" sz="2800">
                <a:solidFill>
                  <a:schemeClr val="tx1"/>
                </a:solidFill>
                <a:effectLst>
                  <a:outerShdw blurRad="38100" dist="38100" dir="2700000" algn="tl">
                    <a:srgbClr val="000000"/>
                  </a:outerShdw>
                </a:effectLst>
              </a:endParaRPr>
            </a:p>
          </p:txBody>
        </p:sp>
      </p:grpSp>
      <p:grpSp>
        <p:nvGrpSpPr>
          <p:cNvPr id="5" name="Group 10"/>
          <p:cNvGrpSpPr/>
          <p:nvPr/>
        </p:nvGrpSpPr>
        <p:grpSpPr bwMode="auto">
          <a:xfrm>
            <a:off x="4495800" y="1714488"/>
            <a:ext cx="4572000" cy="4329113"/>
            <a:chOff x="2832" y="1344"/>
            <a:chExt cx="2880" cy="2727"/>
          </a:xfrm>
        </p:grpSpPr>
        <p:pic>
          <p:nvPicPr>
            <p:cNvPr id="6" name="Picture 6" descr="C4植物的叶片结构"/>
            <p:cNvPicPr>
              <a:picLocks noChangeAspect="1" noChangeArrowheads="1"/>
            </p:cNvPicPr>
            <p:nvPr/>
          </p:nvPicPr>
          <p:blipFill>
            <a:blip r:embed="rId2" cstate="print">
              <a:lum contrast="18000"/>
            </a:blip>
            <a:srcRect t="8345" r="4521"/>
            <a:stretch>
              <a:fillRect/>
            </a:stretch>
          </p:blipFill>
          <p:spPr bwMode="auto">
            <a:xfrm>
              <a:off x="2832" y="1344"/>
              <a:ext cx="2880" cy="2344"/>
            </a:xfrm>
            <a:prstGeom prst="rect">
              <a:avLst/>
            </a:prstGeom>
            <a:noFill/>
          </p:spPr>
        </p:pic>
        <p:sp>
          <p:nvSpPr>
            <p:cNvPr id="7" name="Text Box 8"/>
            <p:cNvSpPr txBox="1">
              <a:spLocks noChangeArrowheads="1"/>
            </p:cNvSpPr>
            <p:nvPr/>
          </p:nvSpPr>
          <p:spPr bwMode="auto">
            <a:xfrm>
              <a:off x="3840" y="3744"/>
              <a:ext cx="912" cy="327"/>
            </a:xfrm>
            <a:prstGeom prst="rect">
              <a:avLst/>
            </a:prstGeom>
            <a:noFill/>
            <a:ln w="9525">
              <a:noFill/>
              <a:miter lim="800000"/>
            </a:ln>
            <a:effectLst/>
          </p:spPr>
          <p:txBody>
            <a:bodyPr>
              <a:spAutoFit/>
            </a:bodyPr>
            <a:lstStyle/>
            <a:p>
              <a:pPr algn="ctr"/>
              <a:r>
                <a:rPr lang="en-US" altLang="zh-CN" sz="2800">
                  <a:solidFill>
                    <a:schemeClr val="tx1"/>
                  </a:solidFill>
                  <a:effectLst>
                    <a:outerShdw blurRad="38100" dist="38100" dir="2700000" algn="tl">
                      <a:srgbClr val="000000"/>
                    </a:outerShdw>
                  </a:effectLst>
                </a:rPr>
                <a:t>C</a:t>
              </a:r>
              <a:r>
                <a:rPr lang="en-US" altLang="zh-CN" sz="2800" baseline="-25000">
                  <a:solidFill>
                    <a:schemeClr val="tx1"/>
                  </a:solidFill>
                  <a:effectLst>
                    <a:outerShdw blurRad="38100" dist="38100" dir="2700000" algn="tl">
                      <a:srgbClr val="000000"/>
                    </a:outerShdw>
                  </a:effectLst>
                </a:rPr>
                <a:t>4</a:t>
              </a:r>
              <a:r>
                <a:rPr lang="zh-CN" altLang="en-US" sz="2800">
                  <a:solidFill>
                    <a:schemeClr val="tx1"/>
                  </a:solidFill>
                  <a:effectLst>
                    <a:outerShdw blurRad="38100" dist="38100" dir="2700000" algn="tl">
                      <a:srgbClr val="000000"/>
                    </a:outerShdw>
                  </a:effectLst>
                </a:rPr>
                <a:t>植物</a:t>
              </a:r>
              <a:endParaRPr lang="zh-CN" altLang="en-US" sz="2800">
                <a:solidFill>
                  <a:schemeClr val="tx1"/>
                </a:solidFill>
                <a:effectLst>
                  <a:outerShdw blurRad="38100" dist="38100" dir="2700000" algn="tl">
                    <a:srgbClr val="000000"/>
                  </a:outerShdw>
                </a:effectLst>
              </a:endParaRPr>
            </a:p>
          </p:txBody>
        </p:sp>
      </p:gr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Text Box 2"/>
          <p:cNvSpPr txBox="1">
            <a:spLocks noChangeArrowheads="1"/>
          </p:cNvSpPr>
          <p:nvPr/>
        </p:nvSpPr>
        <p:spPr bwMode="auto">
          <a:xfrm>
            <a:off x="0" y="3595688"/>
            <a:ext cx="1447800" cy="831850"/>
          </a:xfrm>
          <a:prstGeom prst="rect">
            <a:avLst/>
          </a:prstGeom>
          <a:solidFill>
            <a:srgbClr val="99FF66"/>
          </a:solidFill>
          <a:ln w="9525">
            <a:solidFill>
              <a:schemeClr val="tx1"/>
            </a:solidFill>
            <a:miter lim="800000"/>
          </a:ln>
          <a:effectLst/>
        </p:spPr>
        <p:txBody>
          <a:bodyPr>
            <a:spAutoFit/>
          </a:bodyPr>
          <a:lstStyle/>
          <a:p>
            <a:pPr>
              <a:spcBef>
                <a:spcPct val="0"/>
              </a:spcBef>
            </a:pPr>
            <a:r>
              <a:rPr lang="zh-CN" altLang="en-US" sz="2400">
                <a:solidFill>
                  <a:srgbClr val="6600CC"/>
                </a:solidFill>
                <a:effectLst>
                  <a:outerShdw blurRad="38100" dist="38100" dir="2700000" algn="tl">
                    <a:srgbClr val="000000"/>
                  </a:outerShdw>
                </a:effectLst>
              </a:rPr>
              <a:t>大气中的二氧化碳</a:t>
            </a:r>
            <a:endParaRPr lang="zh-CN" altLang="en-US" sz="2400">
              <a:solidFill>
                <a:srgbClr val="6600CC"/>
              </a:solidFill>
              <a:effectLst>
                <a:outerShdw blurRad="38100" dist="38100" dir="2700000" algn="tl">
                  <a:srgbClr val="000000"/>
                </a:outerShdw>
              </a:effectLst>
            </a:endParaRPr>
          </a:p>
        </p:txBody>
      </p:sp>
      <p:sp>
        <p:nvSpPr>
          <p:cNvPr id="279555" name="Text Box 3"/>
          <p:cNvSpPr txBox="1">
            <a:spLocks noChangeArrowheads="1"/>
          </p:cNvSpPr>
          <p:nvPr/>
        </p:nvSpPr>
        <p:spPr bwMode="auto">
          <a:xfrm>
            <a:off x="1828800" y="3595688"/>
            <a:ext cx="1447800" cy="831850"/>
          </a:xfrm>
          <a:prstGeom prst="rect">
            <a:avLst/>
          </a:prstGeom>
          <a:solidFill>
            <a:srgbClr val="99FF66"/>
          </a:solidFill>
          <a:ln w="9525">
            <a:solidFill>
              <a:schemeClr val="tx1"/>
            </a:solidFill>
            <a:miter lim="800000"/>
          </a:ln>
          <a:effectLst/>
        </p:spPr>
        <p:txBody>
          <a:bodyPr>
            <a:spAutoFit/>
          </a:bodyPr>
          <a:lstStyle/>
          <a:p>
            <a:pPr>
              <a:spcBef>
                <a:spcPct val="0"/>
              </a:spcBef>
            </a:pPr>
            <a:r>
              <a:rPr lang="zh-CN" altLang="en-US" sz="2400">
                <a:solidFill>
                  <a:srgbClr val="6600CC"/>
                </a:solidFill>
                <a:effectLst>
                  <a:outerShdw blurRad="38100" dist="38100" dir="2700000" algn="tl">
                    <a:srgbClr val="000000"/>
                  </a:outerShdw>
                </a:effectLst>
              </a:rPr>
              <a:t>低浓度的</a:t>
            </a:r>
            <a:endParaRPr lang="zh-CN" altLang="en-US" sz="2400">
              <a:solidFill>
                <a:srgbClr val="6600CC"/>
              </a:solidFill>
              <a:effectLst>
                <a:outerShdw blurRad="38100" dist="38100" dir="2700000" algn="tl">
                  <a:srgbClr val="000000"/>
                </a:outerShdw>
              </a:effectLst>
            </a:endParaRPr>
          </a:p>
          <a:p>
            <a:pPr>
              <a:spcBef>
                <a:spcPct val="0"/>
              </a:spcBef>
            </a:pPr>
            <a:r>
              <a:rPr lang="zh-CN" altLang="en-US" sz="2400">
                <a:solidFill>
                  <a:srgbClr val="6600CC"/>
                </a:solidFill>
                <a:effectLst>
                  <a:outerShdw blurRad="38100" dist="38100" dir="2700000" algn="tl">
                    <a:srgbClr val="000000"/>
                  </a:outerShdw>
                </a:effectLst>
              </a:rPr>
              <a:t>二氧化碳</a:t>
            </a:r>
            <a:endParaRPr lang="zh-CN" altLang="en-US" sz="2400">
              <a:solidFill>
                <a:srgbClr val="6600CC"/>
              </a:solidFill>
              <a:effectLst>
                <a:outerShdw blurRad="38100" dist="38100" dir="2700000" algn="tl">
                  <a:srgbClr val="000000"/>
                </a:outerShdw>
              </a:effectLst>
            </a:endParaRPr>
          </a:p>
        </p:txBody>
      </p:sp>
      <p:sp>
        <p:nvSpPr>
          <p:cNvPr id="279556" name="Text Box 4"/>
          <p:cNvSpPr txBox="1">
            <a:spLocks noChangeArrowheads="1"/>
          </p:cNvSpPr>
          <p:nvPr/>
        </p:nvSpPr>
        <p:spPr bwMode="auto">
          <a:xfrm>
            <a:off x="5181600" y="3602038"/>
            <a:ext cx="1447800" cy="831850"/>
          </a:xfrm>
          <a:prstGeom prst="rect">
            <a:avLst/>
          </a:prstGeom>
          <a:solidFill>
            <a:srgbClr val="99FF66"/>
          </a:solidFill>
          <a:ln w="9525">
            <a:solidFill>
              <a:schemeClr val="tx1"/>
            </a:solidFill>
            <a:miter lim="800000"/>
          </a:ln>
          <a:effectLst/>
        </p:spPr>
        <p:txBody>
          <a:bodyPr>
            <a:spAutoFit/>
          </a:bodyPr>
          <a:lstStyle/>
          <a:p>
            <a:pPr>
              <a:spcBef>
                <a:spcPct val="0"/>
              </a:spcBef>
            </a:pPr>
            <a:r>
              <a:rPr lang="zh-CN" altLang="en-US" sz="2400">
                <a:solidFill>
                  <a:srgbClr val="6600CC"/>
                </a:solidFill>
                <a:effectLst>
                  <a:outerShdw blurRad="38100" dist="38100" dir="2700000" algn="tl">
                    <a:srgbClr val="000000"/>
                  </a:outerShdw>
                </a:effectLst>
              </a:rPr>
              <a:t>高浓度的二氧化碳</a:t>
            </a:r>
            <a:endParaRPr lang="zh-CN" altLang="en-US" sz="2400">
              <a:solidFill>
                <a:srgbClr val="6600CC"/>
              </a:solidFill>
              <a:effectLst>
                <a:outerShdw blurRad="38100" dist="38100" dir="2700000" algn="tl">
                  <a:srgbClr val="000000"/>
                </a:outerShdw>
              </a:effectLst>
            </a:endParaRPr>
          </a:p>
        </p:txBody>
      </p:sp>
      <p:grpSp>
        <p:nvGrpSpPr>
          <p:cNvPr id="2" name="Group 5"/>
          <p:cNvGrpSpPr/>
          <p:nvPr/>
        </p:nvGrpSpPr>
        <p:grpSpPr bwMode="auto">
          <a:xfrm>
            <a:off x="3657600" y="3367088"/>
            <a:ext cx="1295400" cy="1295400"/>
            <a:chOff x="2352" y="2256"/>
            <a:chExt cx="816" cy="816"/>
          </a:xfrm>
        </p:grpSpPr>
        <p:sp>
          <p:nvSpPr>
            <p:cNvPr id="279558" name="Oval 6"/>
            <p:cNvSpPr>
              <a:spLocks noChangeArrowheads="1"/>
            </p:cNvSpPr>
            <p:nvPr/>
          </p:nvSpPr>
          <p:spPr bwMode="auto">
            <a:xfrm>
              <a:off x="2352" y="2256"/>
              <a:ext cx="768" cy="816"/>
            </a:xfrm>
            <a:prstGeom prst="ellipse">
              <a:avLst/>
            </a:prstGeom>
            <a:solidFill>
              <a:srgbClr val="FF3399"/>
            </a:solidFill>
            <a:ln w="9525">
              <a:noFill/>
              <a:round/>
            </a:ln>
            <a:effectLst/>
          </p:spPr>
          <p:txBody>
            <a:bodyPr anchor="ctr">
              <a:spAutoFit/>
            </a:bodyPr>
            <a:lstStyle/>
            <a:p>
              <a:endParaRPr lang="zh-CN" altLang="en-US"/>
            </a:p>
          </p:txBody>
        </p:sp>
        <p:sp>
          <p:nvSpPr>
            <p:cNvPr id="279559" name="Text Box 7"/>
            <p:cNvSpPr txBox="1">
              <a:spLocks noChangeArrowheads="1"/>
            </p:cNvSpPr>
            <p:nvPr/>
          </p:nvSpPr>
          <p:spPr bwMode="auto">
            <a:xfrm>
              <a:off x="2352" y="2544"/>
              <a:ext cx="816" cy="288"/>
            </a:xfrm>
            <a:prstGeom prst="rect">
              <a:avLst/>
            </a:prstGeom>
            <a:noFill/>
            <a:ln w="9525">
              <a:noFill/>
              <a:miter lim="800000"/>
            </a:ln>
            <a:effectLst/>
          </p:spPr>
          <p:txBody>
            <a:bodyPr>
              <a:spAutoFit/>
            </a:bodyPr>
            <a:lstStyle/>
            <a:p>
              <a:r>
                <a:rPr lang="en-US" altLang="zh-CN" sz="2400">
                  <a:solidFill>
                    <a:schemeClr val="folHlink"/>
                  </a:solidFill>
                  <a:effectLst>
                    <a:outerShdw blurRad="38100" dist="38100" dir="2700000" algn="tl">
                      <a:srgbClr val="000000"/>
                    </a:outerShdw>
                  </a:effectLst>
                  <a:latin typeface="华文中宋" panose="02010600040101010101" pitchFamily="2" charset="-122"/>
                </a:rPr>
                <a:t>C</a:t>
              </a:r>
              <a:r>
                <a:rPr lang="en-US" altLang="zh-CN" sz="2400" baseline="-25000">
                  <a:solidFill>
                    <a:schemeClr val="folHlink"/>
                  </a:solidFill>
                  <a:effectLst>
                    <a:outerShdw blurRad="38100" dist="38100" dir="2700000" algn="tl">
                      <a:srgbClr val="000000"/>
                    </a:outerShdw>
                  </a:effectLst>
                  <a:latin typeface="华文中宋" panose="02010600040101010101" pitchFamily="2" charset="-122"/>
                </a:rPr>
                <a:t>4</a:t>
              </a:r>
              <a:r>
                <a:rPr lang="zh-CN" altLang="en-US" sz="2400">
                  <a:solidFill>
                    <a:schemeClr val="folHlink"/>
                  </a:solidFill>
                  <a:effectLst>
                    <a:outerShdw blurRad="38100" dist="38100" dir="2700000" algn="tl">
                      <a:srgbClr val="000000"/>
                    </a:outerShdw>
                  </a:effectLst>
                </a:rPr>
                <a:t>途径</a:t>
              </a:r>
              <a:endParaRPr lang="zh-CN" altLang="en-US" sz="2400">
                <a:solidFill>
                  <a:schemeClr val="folHlink"/>
                </a:solidFill>
                <a:effectLst>
                  <a:outerShdw blurRad="38100" dist="38100" dir="2700000" algn="tl">
                    <a:srgbClr val="000000"/>
                  </a:outerShdw>
                </a:effectLst>
              </a:endParaRPr>
            </a:p>
          </p:txBody>
        </p:sp>
      </p:grpSp>
      <p:grpSp>
        <p:nvGrpSpPr>
          <p:cNvPr id="3" name="Group 8"/>
          <p:cNvGrpSpPr/>
          <p:nvPr/>
        </p:nvGrpSpPr>
        <p:grpSpPr bwMode="auto">
          <a:xfrm>
            <a:off x="7010400" y="3367088"/>
            <a:ext cx="1295400" cy="1295400"/>
            <a:chOff x="4512" y="2208"/>
            <a:chExt cx="816" cy="816"/>
          </a:xfrm>
        </p:grpSpPr>
        <p:sp>
          <p:nvSpPr>
            <p:cNvPr id="279561" name="Oval 9"/>
            <p:cNvSpPr>
              <a:spLocks noChangeArrowheads="1"/>
            </p:cNvSpPr>
            <p:nvPr/>
          </p:nvSpPr>
          <p:spPr bwMode="auto">
            <a:xfrm>
              <a:off x="4512" y="2208"/>
              <a:ext cx="768" cy="816"/>
            </a:xfrm>
            <a:prstGeom prst="ellipse">
              <a:avLst/>
            </a:prstGeom>
            <a:solidFill>
              <a:srgbClr val="FF3399"/>
            </a:solidFill>
            <a:ln w="9525">
              <a:noFill/>
              <a:round/>
            </a:ln>
            <a:effectLst/>
          </p:spPr>
          <p:txBody>
            <a:bodyPr wrap="none" anchor="ctr">
              <a:spAutoFit/>
            </a:bodyPr>
            <a:lstStyle/>
            <a:p>
              <a:endParaRPr lang="zh-CN" altLang="en-US"/>
            </a:p>
          </p:txBody>
        </p:sp>
        <p:sp>
          <p:nvSpPr>
            <p:cNvPr id="279562" name="Text Box 10"/>
            <p:cNvSpPr txBox="1">
              <a:spLocks noChangeArrowheads="1"/>
            </p:cNvSpPr>
            <p:nvPr/>
          </p:nvSpPr>
          <p:spPr bwMode="auto">
            <a:xfrm>
              <a:off x="4512" y="2496"/>
              <a:ext cx="816" cy="288"/>
            </a:xfrm>
            <a:prstGeom prst="rect">
              <a:avLst/>
            </a:prstGeom>
            <a:noFill/>
            <a:ln w="9525">
              <a:noFill/>
              <a:miter lim="800000"/>
            </a:ln>
            <a:effectLst/>
          </p:spPr>
          <p:txBody>
            <a:bodyPr>
              <a:spAutoFit/>
            </a:bodyPr>
            <a:lstStyle/>
            <a:p>
              <a:r>
                <a:rPr lang="en-US" altLang="zh-CN" sz="2400">
                  <a:solidFill>
                    <a:schemeClr val="folHlink"/>
                  </a:solidFill>
                  <a:effectLst>
                    <a:outerShdw blurRad="38100" dist="38100" dir="2700000" algn="tl">
                      <a:srgbClr val="000000"/>
                    </a:outerShdw>
                  </a:effectLst>
                  <a:latin typeface="华文中宋" panose="02010600040101010101" pitchFamily="2" charset="-122"/>
                </a:rPr>
                <a:t>C</a:t>
              </a:r>
              <a:r>
                <a:rPr lang="en-US" altLang="zh-CN" sz="2400" baseline="-25000">
                  <a:solidFill>
                    <a:schemeClr val="folHlink"/>
                  </a:solidFill>
                  <a:effectLst>
                    <a:outerShdw blurRad="38100" dist="38100" dir="2700000" algn="tl">
                      <a:srgbClr val="000000"/>
                    </a:outerShdw>
                  </a:effectLst>
                  <a:latin typeface="华文中宋" panose="02010600040101010101" pitchFamily="2" charset="-122"/>
                </a:rPr>
                <a:t>3</a:t>
              </a:r>
              <a:r>
                <a:rPr lang="zh-CN" altLang="en-US" sz="2400">
                  <a:solidFill>
                    <a:schemeClr val="folHlink"/>
                  </a:solidFill>
                  <a:effectLst>
                    <a:outerShdw blurRad="38100" dist="38100" dir="2700000" algn="tl">
                      <a:srgbClr val="000000"/>
                    </a:outerShdw>
                  </a:effectLst>
                </a:rPr>
                <a:t>途径</a:t>
              </a:r>
              <a:endParaRPr lang="zh-CN" altLang="en-US" sz="2400">
                <a:solidFill>
                  <a:schemeClr val="folHlink"/>
                </a:solidFill>
                <a:effectLst>
                  <a:outerShdw blurRad="38100" dist="38100" dir="2700000" algn="tl">
                    <a:srgbClr val="000000"/>
                  </a:outerShdw>
                </a:effectLst>
              </a:endParaRPr>
            </a:p>
          </p:txBody>
        </p:sp>
      </p:grpSp>
      <p:sp>
        <p:nvSpPr>
          <p:cNvPr id="279563" name="Text Box 11"/>
          <p:cNvSpPr txBox="1">
            <a:spLocks noChangeArrowheads="1"/>
          </p:cNvSpPr>
          <p:nvPr/>
        </p:nvSpPr>
        <p:spPr bwMode="auto">
          <a:xfrm>
            <a:off x="8458200" y="3748088"/>
            <a:ext cx="685800" cy="457200"/>
          </a:xfrm>
          <a:prstGeom prst="rect">
            <a:avLst/>
          </a:prstGeom>
          <a:noFill/>
          <a:ln w="9525">
            <a:noFill/>
            <a:miter lim="800000"/>
          </a:ln>
          <a:effectLst/>
        </p:spPr>
        <p:txBody>
          <a:bodyPr lIns="18000" rIns="18000">
            <a:spAutoFit/>
          </a:bodyPr>
          <a:lstStyle/>
          <a:p>
            <a:r>
              <a:rPr lang="zh-CN" altLang="en-US" sz="2400">
                <a:effectLst>
                  <a:outerShdw blurRad="38100" dist="38100" dir="2700000" algn="tl">
                    <a:srgbClr val="000000"/>
                  </a:outerShdw>
                </a:effectLst>
              </a:rPr>
              <a:t>产物</a:t>
            </a:r>
            <a:endParaRPr lang="zh-CN" altLang="en-US" sz="2400">
              <a:effectLst>
                <a:outerShdw blurRad="38100" dist="38100" dir="2700000" algn="tl">
                  <a:srgbClr val="000000"/>
                </a:outerShdw>
              </a:effectLst>
            </a:endParaRPr>
          </a:p>
        </p:txBody>
      </p:sp>
      <p:sp>
        <p:nvSpPr>
          <p:cNvPr id="279564" name="Text Box 12"/>
          <p:cNvSpPr txBox="1">
            <a:spLocks noChangeArrowheads="1"/>
          </p:cNvSpPr>
          <p:nvPr/>
        </p:nvSpPr>
        <p:spPr bwMode="auto">
          <a:xfrm>
            <a:off x="3657600" y="1766888"/>
            <a:ext cx="1143000" cy="528637"/>
          </a:xfrm>
          <a:prstGeom prst="rect">
            <a:avLst/>
          </a:prstGeom>
          <a:solidFill>
            <a:schemeClr val="bg1"/>
          </a:solidFill>
          <a:ln w="9525">
            <a:solidFill>
              <a:schemeClr val="tx1"/>
            </a:solidFill>
            <a:miter lim="800000"/>
          </a:ln>
          <a:effectLst/>
        </p:spPr>
        <p:txBody>
          <a:bodyPr>
            <a:spAutoFit/>
          </a:bodyPr>
          <a:lstStyle/>
          <a:p>
            <a:pPr algn="ctr"/>
            <a:r>
              <a:rPr lang="zh-CN" altLang="en-US" sz="2800" dirty="0">
                <a:solidFill>
                  <a:srgbClr val="FF9900"/>
                </a:solidFill>
              </a:rPr>
              <a:t>能量</a:t>
            </a:r>
            <a:endParaRPr lang="zh-CN" altLang="en-US" sz="2800" dirty="0">
              <a:solidFill>
                <a:srgbClr val="FF9900"/>
              </a:solidFill>
            </a:endParaRPr>
          </a:p>
        </p:txBody>
      </p:sp>
      <p:sp>
        <p:nvSpPr>
          <p:cNvPr id="279565" name="Text Box 13"/>
          <p:cNvSpPr txBox="1">
            <a:spLocks noChangeArrowheads="1"/>
          </p:cNvSpPr>
          <p:nvPr/>
        </p:nvSpPr>
        <p:spPr bwMode="auto">
          <a:xfrm>
            <a:off x="6934200" y="1766888"/>
            <a:ext cx="1143000" cy="528637"/>
          </a:xfrm>
          <a:prstGeom prst="rect">
            <a:avLst/>
          </a:prstGeom>
          <a:solidFill>
            <a:schemeClr val="bg1"/>
          </a:solidFill>
          <a:ln w="9525">
            <a:solidFill>
              <a:schemeClr val="tx1"/>
            </a:solidFill>
            <a:miter lim="800000"/>
          </a:ln>
          <a:effectLst/>
        </p:spPr>
        <p:txBody>
          <a:bodyPr>
            <a:spAutoFit/>
          </a:bodyPr>
          <a:lstStyle/>
          <a:p>
            <a:pPr algn="ctr"/>
            <a:r>
              <a:rPr lang="zh-CN" altLang="en-US" sz="2800" dirty="0">
                <a:solidFill>
                  <a:srgbClr val="FF9900"/>
                </a:solidFill>
              </a:rPr>
              <a:t>能量</a:t>
            </a:r>
            <a:endParaRPr lang="zh-CN" altLang="en-US" sz="2800" dirty="0">
              <a:solidFill>
                <a:srgbClr val="FF9900"/>
              </a:solidFill>
            </a:endParaRPr>
          </a:p>
        </p:txBody>
      </p:sp>
      <p:sp>
        <p:nvSpPr>
          <p:cNvPr id="279566" name="Line 14"/>
          <p:cNvSpPr>
            <a:spLocks noChangeShapeType="1"/>
          </p:cNvSpPr>
          <p:nvPr/>
        </p:nvSpPr>
        <p:spPr bwMode="auto">
          <a:xfrm>
            <a:off x="1447800" y="3976688"/>
            <a:ext cx="381000" cy="0"/>
          </a:xfrm>
          <a:prstGeom prst="line">
            <a:avLst/>
          </a:prstGeom>
          <a:noFill/>
          <a:ln w="38100">
            <a:solidFill>
              <a:schemeClr val="tx1"/>
            </a:solidFill>
            <a:round/>
            <a:tailEnd type="triangle" w="med" len="med"/>
          </a:ln>
          <a:effectLst/>
        </p:spPr>
        <p:txBody>
          <a:bodyPr>
            <a:spAutoFit/>
          </a:bodyPr>
          <a:lstStyle/>
          <a:p>
            <a:endParaRPr lang="zh-CN" altLang="en-US"/>
          </a:p>
        </p:txBody>
      </p:sp>
      <p:grpSp>
        <p:nvGrpSpPr>
          <p:cNvPr id="4" name="Group 15"/>
          <p:cNvGrpSpPr/>
          <p:nvPr/>
        </p:nvGrpSpPr>
        <p:grpSpPr bwMode="auto">
          <a:xfrm>
            <a:off x="6629400" y="3290888"/>
            <a:ext cx="990600" cy="711200"/>
            <a:chOff x="2208" y="2208"/>
            <a:chExt cx="624" cy="448"/>
          </a:xfrm>
        </p:grpSpPr>
        <p:sp>
          <p:nvSpPr>
            <p:cNvPr id="279568" name="Freeform 16"/>
            <p:cNvSpPr/>
            <p:nvPr/>
          </p:nvSpPr>
          <p:spPr bwMode="auto">
            <a:xfrm>
              <a:off x="2208" y="2256"/>
              <a:ext cx="576" cy="400"/>
            </a:xfrm>
            <a:custGeom>
              <a:avLst/>
              <a:gdLst/>
              <a:ahLst/>
              <a:cxnLst>
                <a:cxn ang="0">
                  <a:pos x="0" y="384"/>
                </a:cxn>
                <a:cxn ang="0">
                  <a:pos x="192" y="384"/>
                </a:cxn>
                <a:cxn ang="0">
                  <a:pos x="240" y="288"/>
                </a:cxn>
                <a:cxn ang="0">
                  <a:pos x="336" y="144"/>
                </a:cxn>
                <a:cxn ang="0">
                  <a:pos x="432" y="48"/>
                </a:cxn>
                <a:cxn ang="0">
                  <a:pos x="576" y="0"/>
                </a:cxn>
              </a:cxnLst>
              <a:rect l="0" t="0" r="r" b="b"/>
              <a:pathLst>
                <a:path w="576" h="400">
                  <a:moveTo>
                    <a:pt x="0" y="384"/>
                  </a:moveTo>
                  <a:cubicBezTo>
                    <a:pt x="76" y="392"/>
                    <a:pt x="152" y="400"/>
                    <a:pt x="192" y="384"/>
                  </a:cubicBezTo>
                  <a:cubicBezTo>
                    <a:pt x="232" y="368"/>
                    <a:pt x="216" y="328"/>
                    <a:pt x="240" y="288"/>
                  </a:cubicBezTo>
                  <a:cubicBezTo>
                    <a:pt x="264" y="248"/>
                    <a:pt x="304" y="184"/>
                    <a:pt x="336" y="144"/>
                  </a:cubicBezTo>
                  <a:cubicBezTo>
                    <a:pt x="368" y="104"/>
                    <a:pt x="392" y="72"/>
                    <a:pt x="432" y="48"/>
                  </a:cubicBezTo>
                  <a:cubicBezTo>
                    <a:pt x="472" y="24"/>
                    <a:pt x="552" y="8"/>
                    <a:pt x="576" y="0"/>
                  </a:cubicBezTo>
                </a:path>
              </a:pathLst>
            </a:custGeom>
            <a:noFill/>
            <a:ln w="57150" cap="flat" cmpd="sng">
              <a:solidFill>
                <a:schemeClr val="tx1"/>
              </a:solidFill>
              <a:prstDash val="solid"/>
              <a:round/>
            </a:ln>
            <a:effectLst/>
          </p:spPr>
          <p:txBody>
            <a:bodyPr>
              <a:spAutoFit/>
            </a:bodyPr>
            <a:lstStyle/>
            <a:p>
              <a:endParaRPr lang="zh-CN" altLang="en-US"/>
            </a:p>
          </p:txBody>
        </p:sp>
        <p:sp>
          <p:nvSpPr>
            <p:cNvPr id="279569" name="Line 17"/>
            <p:cNvSpPr>
              <a:spLocks noChangeShapeType="1"/>
            </p:cNvSpPr>
            <p:nvPr/>
          </p:nvSpPr>
          <p:spPr bwMode="auto">
            <a:xfrm flipV="1">
              <a:off x="2736" y="2208"/>
              <a:ext cx="96" cy="48"/>
            </a:xfrm>
            <a:prstGeom prst="line">
              <a:avLst/>
            </a:prstGeom>
            <a:noFill/>
            <a:ln w="57150">
              <a:solidFill>
                <a:schemeClr val="tx1"/>
              </a:solidFill>
              <a:round/>
              <a:tailEnd type="triangle" w="med" len="med"/>
            </a:ln>
            <a:effectLst/>
          </p:spPr>
          <p:txBody>
            <a:bodyPr>
              <a:spAutoFit/>
            </a:bodyPr>
            <a:lstStyle/>
            <a:p>
              <a:endParaRPr lang="zh-CN" altLang="en-US"/>
            </a:p>
          </p:txBody>
        </p:sp>
      </p:grpSp>
      <p:sp>
        <p:nvSpPr>
          <p:cNvPr id="279570" name="Freeform 18"/>
          <p:cNvSpPr/>
          <p:nvPr/>
        </p:nvSpPr>
        <p:spPr bwMode="auto">
          <a:xfrm>
            <a:off x="7543800" y="3341688"/>
            <a:ext cx="990600" cy="635000"/>
          </a:xfrm>
          <a:custGeom>
            <a:avLst/>
            <a:gdLst/>
            <a:ahLst/>
            <a:cxnLst>
              <a:cxn ang="0">
                <a:pos x="0" y="16"/>
              </a:cxn>
              <a:cxn ang="0">
                <a:pos x="144" y="16"/>
              </a:cxn>
              <a:cxn ang="0">
                <a:pos x="288" y="112"/>
              </a:cxn>
              <a:cxn ang="0">
                <a:pos x="384" y="208"/>
              </a:cxn>
              <a:cxn ang="0">
                <a:pos x="432" y="352"/>
              </a:cxn>
              <a:cxn ang="0">
                <a:pos x="624" y="400"/>
              </a:cxn>
            </a:cxnLst>
            <a:rect l="0" t="0" r="r" b="b"/>
            <a:pathLst>
              <a:path w="624" h="400">
                <a:moveTo>
                  <a:pt x="0" y="16"/>
                </a:moveTo>
                <a:cubicBezTo>
                  <a:pt x="48" y="8"/>
                  <a:pt x="96" y="0"/>
                  <a:pt x="144" y="16"/>
                </a:cubicBezTo>
                <a:cubicBezTo>
                  <a:pt x="192" y="32"/>
                  <a:pt x="248" y="80"/>
                  <a:pt x="288" y="112"/>
                </a:cubicBezTo>
                <a:cubicBezTo>
                  <a:pt x="328" y="144"/>
                  <a:pt x="360" y="168"/>
                  <a:pt x="384" y="208"/>
                </a:cubicBezTo>
                <a:cubicBezTo>
                  <a:pt x="408" y="248"/>
                  <a:pt x="392" y="320"/>
                  <a:pt x="432" y="352"/>
                </a:cubicBezTo>
                <a:cubicBezTo>
                  <a:pt x="472" y="384"/>
                  <a:pt x="592" y="392"/>
                  <a:pt x="624" y="400"/>
                </a:cubicBezTo>
              </a:path>
            </a:pathLst>
          </a:custGeom>
          <a:noFill/>
          <a:ln w="57150" cap="flat" cmpd="sng">
            <a:solidFill>
              <a:schemeClr val="tx1"/>
            </a:solidFill>
            <a:prstDash val="solid"/>
            <a:round/>
            <a:tailEnd type="triangle" w="med" len="med"/>
          </a:ln>
          <a:effectLst/>
        </p:spPr>
        <p:txBody>
          <a:bodyPr>
            <a:spAutoFit/>
          </a:bodyPr>
          <a:lstStyle/>
          <a:p>
            <a:endParaRPr lang="zh-CN" altLang="en-US"/>
          </a:p>
        </p:txBody>
      </p:sp>
      <p:sp>
        <p:nvSpPr>
          <p:cNvPr id="279571" name="Line 19"/>
          <p:cNvSpPr>
            <a:spLocks noChangeShapeType="1"/>
          </p:cNvSpPr>
          <p:nvPr/>
        </p:nvSpPr>
        <p:spPr bwMode="auto">
          <a:xfrm>
            <a:off x="4267200" y="2452688"/>
            <a:ext cx="0" cy="685800"/>
          </a:xfrm>
          <a:prstGeom prst="line">
            <a:avLst/>
          </a:prstGeom>
          <a:noFill/>
          <a:ln w="38100">
            <a:solidFill>
              <a:schemeClr val="tx1"/>
            </a:solidFill>
            <a:round/>
            <a:tailEnd type="triangle" w="med" len="med"/>
          </a:ln>
          <a:effectLst/>
        </p:spPr>
        <p:txBody>
          <a:bodyPr>
            <a:spAutoFit/>
          </a:bodyPr>
          <a:lstStyle/>
          <a:p>
            <a:endParaRPr lang="zh-CN" altLang="en-US"/>
          </a:p>
        </p:txBody>
      </p:sp>
      <p:sp>
        <p:nvSpPr>
          <p:cNvPr id="279572" name="Line 20"/>
          <p:cNvSpPr>
            <a:spLocks noChangeShapeType="1"/>
          </p:cNvSpPr>
          <p:nvPr/>
        </p:nvSpPr>
        <p:spPr bwMode="auto">
          <a:xfrm>
            <a:off x="7543800" y="2452688"/>
            <a:ext cx="0" cy="685800"/>
          </a:xfrm>
          <a:prstGeom prst="line">
            <a:avLst/>
          </a:prstGeom>
          <a:noFill/>
          <a:ln w="38100">
            <a:solidFill>
              <a:schemeClr val="tx1"/>
            </a:solidFill>
            <a:round/>
            <a:tailEnd type="triangle" w="med" len="med"/>
          </a:ln>
          <a:effectLst/>
        </p:spPr>
        <p:txBody>
          <a:bodyPr>
            <a:spAutoFit/>
          </a:bodyPr>
          <a:lstStyle/>
          <a:p>
            <a:endParaRPr lang="zh-CN" altLang="en-US"/>
          </a:p>
        </p:txBody>
      </p:sp>
      <p:sp>
        <p:nvSpPr>
          <p:cNvPr id="279574" name="Rectangle 22"/>
          <p:cNvSpPr>
            <a:spLocks noChangeArrowheads="1"/>
          </p:cNvSpPr>
          <p:nvPr/>
        </p:nvSpPr>
        <p:spPr bwMode="auto">
          <a:xfrm>
            <a:off x="214282" y="304800"/>
            <a:ext cx="8763000" cy="762000"/>
          </a:xfrm>
          <a:prstGeom prst="rect">
            <a:avLst/>
          </a:prstGeom>
          <a:noFill/>
          <a:ln w="9525">
            <a:noFill/>
            <a:miter lim="800000"/>
          </a:ln>
          <a:effectLst/>
        </p:spPr>
        <p:txBody>
          <a:bodyPr lIns="92075" tIns="46038" rIns="92075" bIns="46038" anchor="ctr"/>
          <a:lstStyle/>
          <a:p>
            <a:pPr algn="ctr">
              <a:lnSpc>
                <a:spcPct val="80000"/>
              </a:lnSpc>
              <a:spcBef>
                <a:spcPct val="0"/>
              </a:spcBef>
            </a:pPr>
            <a:r>
              <a:rPr lang="en-US" altLang="zh-CN" sz="3600" b="1"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3600" b="1" baseline="-25000" dirty="0">
                <a:latin typeface="Times New Roman" panose="02020603050405020304" pitchFamily="18" charset="0"/>
                <a:ea typeface="黑体" panose="02010609060101010101" pitchFamily="2" charset="-122"/>
                <a:cs typeface="Times New Roman" panose="02020603050405020304" pitchFamily="18" charset="0"/>
              </a:rPr>
              <a:t>4</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植物中的“二氧化碳泵”</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5" name="Group 24"/>
          <p:cNvGrpSpPr/>
          <p:nvPr/>
        </p:nvGrpSpPr>
        <p:grpSpPr bwMode="auto">
          <a:xfrm>
            <a:off x="3276600" y="3290888"/>
            <a:ext cx="990600" cy="711200"/>
            <a:chOff x="2208" y="2208"/>
            <a:chExt cx="624" cy="448"/>
          </a:xfrm>
        </p:grpSpPr>
        <p:sp>
          <p:nvSpPr>
            <p:cNvPr id="279577" name="Freeform 25"/>
            <p:cNvSpPr/>
            <p:nvPr/>
          </p:nvSpPr>
          <p:spPr bwMode="auto">
            <a:xfrm>
              <a:off x="2208" y="2256"/>
              <a:ext cx="576" cy="400"/>
            </a:xfrm>
            <a:custGeom>
              <a:avLst/>
              <a:gdLst/>
              <a:ahLst/>
              <a:cxnLst>
                <a:cxn ang="0">
                  <a:pos x="0" y="384"/>
                </a:cxn>
                <a:cxn ang="0">
                  <a:pos x="192" y="384"/>
                </a:cxn>
                <a:cxn ang="0">
                  <a:pos x="240" y="288"/>
                </a:cxn>
                <a:cxn ang="0">
                  <a:pos x="336" y="144"/>
                </a:cxn>
                <a:cxn ang="0">
                  <a:pos x="432" y="48"/>
                </a:cxn>
                <a:cxn ang="0">
                  <a:pos x="576" y="0"/>
                </a:cxn>
              </a:cxnLst>
              <a:rect l="0" t="0" r="r" b="b"/>
              <a:pathLst>
                <a:path w="576" h="400">
                  <a:moveTo>
                    <a:pt x="0" y="384"/>
                  </a:moveTo>
                  <a:cubicBezTo>
                    <a:pt x="76" y="392"/>
                    <a:pt x="152" y="400"/>
                    <a:pt x="192" y="384"/>
                  </a:cubicBezTo>
                  <a:cubicBezTo>
                    <a:pt x="232" y="368"/>
                    <a:pt x="216" y="328"/>
                    <a:pt x="240" y="288"/>
                  </a:cubicBezTo>
                  <a:cubicBezTo>
                    <a:pt x="264" y="248"/>
                    <a:pt x="304" y="184"/>
                    <a:pt x="336" y="144"/>
                  </a:cubicBezTo>
                  <a:cubicBezTo>
                    <a:pt x="368" y="104"/>
                    <a:pt x="392" y="72"/>
                    <a:pt x="432" y="48"/>
                  </a:cubicBezTo>
                  <a:cubicBezTo>
                    <a:pt x="472" y="24"/>
                    <a:pt x="552" y="8"/>
                    <a:pt x="576" y="0"/>
                  </a:cubicBezTo>
                </a:path>
              </a:pathLst>
            </a:custGeom>
            <a:noFill/>
            <a:ln w="57150" cap="flat" cmpd="sng">
              <a:solidFill>
                <a:schemeClr val="tx1"/>
              </a:solidFill>
              <a:prstDash val="solid"/>
              <a:round/>
            </a:ln>
            <a:effectLst/>
          </p:spPr>
          <p:txBody>
            <a:bodyPr>
              <a:spAutoFit/>
            </a:bodyPr>
            <a:lstStyle/>
            <a:p>
              <a:endParaRPr lang="zh-CN" altLang="en-US"/>
            </a:p>
          </p:txBody>
        </p:sp>
        <p:sp>
          <p:nvSpPr>
            <p:cNvPr id="279578" name="Line 26"/>
            <p:cNvSpPr>
              <a:spLocks noChangeShapeType="1"/>
            </p:cNvSpPr>
            <p:nvPr/>
          </p:nvSpPr>
          <p:spPr bwMode="auto">
            <a:xfrm flipV="1">
              <a:off x="2736" y="2208"/>
              <a:ext cx="96" cy="48"/>
            </a:xfrm>
            <a:prstGeom prst="line">
              <a:avLst/>
            </a:prstGeom>
            <a:noFill/>
            <a:ln w="57150">
              <a:solidFill>
                <a:schemeClr val="tx1"/>
              </a:solidFill>
              <a:round/>
              <a:tailEnd type="triangle" w="med" len="med"/>
            </a:ln>
            <a:effectLst/>
          </p:spPr>
          <p:txBody>
            <a:bodyPr>
              <a:spAutoFit/>
            </a:bodyPr>
            <a:lstStyle/>
            <a:p>
              <a:endParaRPr lang="zh-CN" altLang="en-US"/>
            </a:p>
          </p:txBody>
        </p:sp>
      </p:grpSp>
      <p:sp>
        <p:nvSpPr>
          <p:cNvPr id="279579" name="Freeform 27"/>
          <p:cNvSpPr/>
          <p:nvPr/>
        </p:nvSpPr>
        <p:spPr bwMode="auto">
          <a:xfrm>
            <a:off x="4191000" y="3341688"/>
            <a:ext cx="990600" cy="635000"/>
          </a:xfrm>
          <a:custGeom>
            <a:avLst/>
            <a:gdLst/>
            <a:ahLst/>
            <a:cxnLst>
              <a:cxn ang="0">
                <a:pos x="0" y="16"/>
              </a:cxn>
              <a:cxn ang="0">
                <a:pos x="144" y="16"/>
              </a:cxn>
              <a:cxn ang="0">
                <a:pos x="288" y="112"/>
              </a:cxn>
              <a:cxn ang="0">
                <a:pos x="384" y="208"/>
              </a:cxn>
              <a:cxn ang="0">
                <a:pos x="432" y="352"/>
              </a:cxn>
              <a:cxn ang="0">
                <a:pos x="624" y="400"/>
              </a:cxn>
            </a:cxnLst>
            <a:rect l="0" t="0" r="r" b="b"/>
            <a:pathLst>
              <a:path w="624" h="400">
                <a:moveTo>
                  <a:pt x="0" y="16"/>
                </a:moveTo>
                <a:cubicBezTo>
                  <a:pt x="48" y="8"/>
                  <a:pt x="96" y="0"/>
                  <a:pt x="144" y="16"/>
                </a:cubicBezTo>
                <a:cubicBezTo>
                  <a:pt x="192" y="32"/>
                  <a:pt x="248" y="80"/>
                  <a:pt x="288" y="112"/>
                </a:cubicBezTo>
                <a:cubicBezTo>
                  <a:pt x="328" y="144"/>
                  <a:pt x="360" y="168"/>
                  <a:pt x="384" y="208"/>
                </a:cubicBezTo>
                <a:cubicBezTo>
                  <a:pt x="408" y="248"/>
                  <a:pt x="392" y="320"/>
                  <a:pt x="432" y="352"/>
                </a:cubicBezTo>
                <a:cubicBezTo>
                  <a:pt x="472" y="384"/>
                  <a:pt x="592" y="392"/>
                  <a:pt x="624" y="400"/>
                </a:cubicBezTo>
              </a:path>
            </a:pathLst>
          </a:custGeom>
          <a:noFill/>
          <a:ln w="57150" cap="flat" cmpd="sng">
            <a:solidFill>
              <a:schemeClr val="tx1"/>
            </a:solidFill>
            <a:prstDash val="solid"/>
            <a:round/>
            <a:tailEnd type="triangle" w="med" len="med"/>
          </a:ln>
          <a:effectLst/>
        </p:spPr>
        <p:txBody>
          <a:bodyPr>
            <a:spAutoFit/>
          </a:bodyPr>
          <a:lstStyle/>
          <a:p>
            <a:endParaRPr lang="zh-CN" altLang="en-US"/>
          </a:p>
        </p:txBody>
      </p:sp>
      <p:sp>
        <p:nvSpPr>
          <p:cNvPr id="279580" name="Rectangle 28"/>
          <p:cNvSpPr>
            <a:spLocks noGrp="1" noChangeArrowheads="1"/>
          </p:cNvSpPr>
          <p:nvPr>
            <p:ph type="body" idx="1"/>
          </p:nvPr>
        </p:nvSpPr>
        <p:spPr>
          <a:xfrm>
            <a:off x="574675" y="5516563"/>
            <a:ext cx="8569325" cy="936625"/>
          </a:xfrm>
          <a:noFill/>
        </p:spPr>
        <p:txBody>
          <a:bodyPr/>
          <a:lstStyle/>
          <a:p>
            <a:pPr>
              <a:buFontTx/>
              <a:buNone/>
            </a:pPr>
            <a:r>
              <a:rPr lang="en-US" altLang="zh-CN" b="1" dirty="0" smtClean="0">
                <a:solidFill>
                  <a:srgbClr val="FF3300"/>
                </a:solidFill>
              </a:rPr>
              <a:t>C4</a:t>
            </a:r>
            <a:r>
              <a:rPr lang="zh-CN" altLang="en-US" b="1" dirty="0">
                <a:solidFill>
                  <a:srgbClr val="FF3300"/>
                </a:solidFill>
              </a:rPr>
              <a:t>植物比</a:t>
            </a:r>
            <a:r>
              <a:rPr lang="en-US" altLang="zh-CN" b="1" dirty="0">
                <a:solidFill>
                  <a:srgbClr val="FF3300"/>
                </a:solidFill>
              </a:rPr>
              <a:t>C3</a:t>
            </a:r>
            <a:r>
              <a:rPr lang="zh-CN" altLang="en-US" b="1" dirty="0">
                <a:solidFill>
                  <a:srgbClr val="FF3300"/>
                </a:solidFill>
              </a:rPr>
              <a:t>植物具有</a:t>
            </a:r>
            <a:r>
              <a:rPr lang="zh-CN" altLang="en-US" b="1" dirty="0" smtClean="0">
                <a:solidFill>
                  <a:srgbClr val="FF3300"/>
                </a:solidFill>
              </a:rPr>
              <a:t>较强光</a:t>
            </a:r>
            <a:r>
              <a:rPr lang="zh-CN" altLang="en-US" b="1" dirty="0">
                <a:solidFill>
                  <a:srgbClr val="FF3300"/>
                </a:solidFill>
              </a:rPr>
              <a:t>合作用。</a:t>
            </a:r>
            <a:endParaRPr lang="zh-CN" altLang="en-US" b="1" dirty="0">
              <a:solidFill>
                <a:srgbClr val="FF3300"/>
              </a:solidFill>
            </a:endParaRPr>
          </a:p>
        </p:txBody>
      </p:sp>
    </p:spTree>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00034" y="571480"/>
            <a:ext cx="4186238" cy="725470"/>
          </a:xfrm>
        </p:spPr>
        <p:txBody>
          <a:bodyPr>
            <a:normAutofit/>
          </a:bodyPr>
          <a:lstStyle/>
          <a:p>
            <a:pPr algn="l"/>
            <a:r>
              <a:rPr lang="en-US" altLang="zh-CN" sz="3200" b="1"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C</a:t>
            </a:r>
            <a:r>
              <a:rPr lang="en-US" altLang="zh-CN" sz="3200" b="1" baseline="-250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3</a:t>
            </a:r>
            <a:r>
              <a:rPr lang="zh-CN" altLang="en-US" sz="32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植物中</a:t>
            </a:r>
            <a:r>
              <a:rPr lang="en-US" altLang="zh-CN" sz="3200" baseline="300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13</a:t>
            </a:r>
            <a:r>
              <a:rPr lang="en-US" altLang="zh-CN" sz="32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C</a:t>
            </a:r>
            <a:r>
              <a:rPr lang="zh-CN" altLang="en-US" sz="32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分馏机理</a:t>
            </a:r>
            <a:endParaRPr lang="zh-CN" altLang="en-US" sz="3200" dirty="0">
              <a:latin typeface="Times New Roman" panose="02020603050405020304" pitchFamily="18" charset="0"/>
              <a:ea typeface="黑体" panose="02010609060101010101" pitchFamily="2" charset="-122"/>
              <a:cs typeface="Times New Roman" panose="02020603050405020304" pitchFamily="18" charset="0"/>
            </a:endParaRPr>
          </a:p>
        </p:txBody>
      </p:sp>
      <p:sp>
        <p:nvSpPr>
          <p:cNvPr id="3" name="内容占位符 2"/>
          <p:cNvSpPr>
            <a:spLocks noGrp="1"/>
          </p:cNvSpPr>
          <p:nvPr>
            <p:ph idx="1"/>
          </p:nvPr>
        </p:nvSpPr>
        <p:spPr>
          <a:xfrm>
            <a:off x="7286644" y="2714620"/>
            <a:ext cx="1428760" cy="428628"/>
          </a:xfrm>
        </p:spPr>
        <p:txBody>
          <a:bodyPr>
            <a:noAutofit/>
          </a:bodyPr>
          <a:lstStyle/>
          <a:p>
            <a:pPr>
              <a:buNone/>
            </a:pPr>
            <a:r>
              <a:rPr lang="el-GR" altLang="zh-CN" sz="2400" dirty="0" smtClean="0">
                <a:latin typeface="Times New Roman" panose="02020603050405020304" pitchFamily="18" charset="0"/>
                <a:cs typeface="Times New Roman" panose="02020603050405020304" pitchFamily="18" charset="0"/>
              </a:rPr>
              <a:t>α</a:t>
            </a:r>
            <a:r>
              <a:rPr lang="en-US" altLang="zh-CN" sz="2400" dirty="0" smtClean="0">
                <a:latin typeface="Times New Roman" panose="02020603050405020304" pitchFamily="18" charset="0"/>
                <a:cs typeface="Times New Roman" panose="02020603050405020304" pitchFamily="18" charset="0"/>
              </a:rPr>
              <a:t>=1.0079</a:t>
            </a:r>
            <a:endParaRPr lang="zh-CN" altLang="en-US" sz="2400" dirty="0">
              <a:latin typeface="Times New Roman" panose="02020603050405020304" pitchFamily="18" charset="0"/>
              <a:cs typeface="Times New Roman" panose="02020603050405020304" pitchFamily="18" charset="0"/>
            </a:endParaRPr>
          </a:p>
        </p:txBody>
      </p:sp>
      <p:graphicFrame>
        <p:nvGraphicFramePr>
          <p:cNvPr id="45058" name="Object 2"/>
          <p:cNvGraphicFramePr>
            <a:graphicFrameLocks noChangeAspect="1"/>
          </p:cNvGraphicFramePr>
          <p:nvPr/>
        </p:nvGraphicFramePr>
        <p:xfrm>
          <a:off x="1000100" y="2643182"/>
          <a:ext cx="5929354" cy="662693"/>
        </p:xfrm>
        <a:graphic>
          <a:graphicData uri="http://schemas.openxmlformats.org/presentationml/2006/ole">
            <mc:AlternateContent xmlns:mc="http://schemas.openxmlformats.org/markup-compatibility/2006">
              <mc:Choice xmlns:v="urn:schemas-microsoft-com:vml" Requires="v">
                <p:oleObj spid="_x0000_s6145" name="Equation" r:id="rId1" imgW="51816000" imgH="5791200" progId="">
                  <p:embed/>
                </p:oleObj>
              </mc:Choice>
              <mc:Fallback>
                <p:oleObj name="Equation" r:id="rId1" imgW="51816000" imgH="5791200" progId="">
                  <p:embed/>
                  <p:pic>
                    <p:nvPicPr>
                      <p:cNvPr id="0" name="图片 6144"/>
                      <p:cNvPicPr>
                        <a:picLocks noChangeAspect="1"/>
                      </p:cNvPicPr>
                      <p:nvPr/>
                    </p:nvPicPr>
                    <p:blipFill>
                      <a:blip r:embed="rId2"/>
                      <a:stretch>
                        <a:fillRect/>
                      </a:stretch>
                    </p:blipFill>
                    <p:spPr>
                      <a:xfrm>
                        <a:off x="1000100" y="2643182"/>
                        <a:ext cx="5929354" cy="662693"/>
                      </a:xfrm>
                      <a:prstGeom prst="rect">
                        <a:avLst/>
                      </a:prstGeom>
                      <a:noFill/>
                      <a:ln w="9525">
                        <a:noFill/>
                      </a:ln>
                    </p:spPr>
                  </p:pic>
                </p:oleObj>
              </mc:Fallback>
            </mc:AlternateContent>
          </a:graphicData>
        </a:graphic>
      </p:graphicFrame>
      <p:pic>
        <p:nvPicPr>
          <p:cNvPr id="45064" name="Picture 8"/>
          <p:cNvPicPr>
            <a:picLocks noChangeAspect="1" noChangeArrowheads="1"/>
          </p:cNvPicPr>
          <p:nvPr/>
        </p:nvPicPr>
        <p:blipFill>
          <a:blip r:embed="rId3" cstate="print"/>
          <a:srcRect l="970"/>
          <a:stretch>
            <a:fillRect/>
          </a:stretch>
        </p:blipFill>
        <p:spPr bwMode="auto">
          <a:xfrm>
            <a:off x="1000100" y="3643314"/>
            <a:ext cx="7289799" cy="11239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5065" name="Object 9"/>
          <p:cNvGraphicFramePr>
            <a:graphicFrameLocks noChangeAspect="1"/>
          </p:cNvGraphicFramePr>
          <p:nvPr/>
        </p:nvGraphicFramePr>
        <p:xfrm>
          <a:off x="641534" y="2428868"/>
          <a:ext cx="8002432" cy="3357586"/>
        </p:xfrm>
        <a:graphic>
          <a:graphicData uri="http://schemas.openxmlformats.org/presentationml/2006/ole">
            <mc:AlternateContent xmlns:mc="http://schemas.openxmlformats.org/markup-compatibility/2006">
              <mc:Choice xmlns:v="urn:schemas-microsoft-com:vml" Requires="v">
                <p:oleObj spid="_x0000_s7169" name="CS ChemDraw Drawing" r:id="rId1" imgW="9105900" imgH="3835400" progId="">
                  <p:embed/>
                </p:oleObj>
              </mc:Choice>
              <mc:Fallback>
                <p:oleObj name="CS ChemDraw Drawing" r:id="rId1" imgW="9105900" imgH="3835400" progId="">
                  <p:embed/>
                  <p:pic>
                    <p:nvPicPr>
                      <p:cNvPr id="0" name="图片 7168"/>
                      <p:cNvPicPr>
                        <a:picLocks noChangeAspect="1"/>
                      </p:cNvPicPr>
                      <p:nvPr/>
                    </p:nvPicPr>
                    <p:blipFill>
                      <a:blip r:embed="rId2"/>
                      <a:stretch>
                        <a:fillRect/>
                      </a:stretch>
                    </p:blipFill>
                    <p:spPr>
                      <a:xfrm>
                        <a:off x="641534" y="2428868"/>
                        <a:ext cx="8002432" cy="3357586"/>
                      </a:xfrm>
                      <a:prstGeom prst="rect">
                        <a:avLst/>
                      </a:prstGeom>
                      <a:noFill/>
                      <a:ln w="9525">
                        <a:noFill/>
                      </a:ln>
                    </p:spPr>
                  </p:pic>
                </p:oleObj>
              </mc:Fallback>
            </mc:AlternateContent>
          </a:graphicData>
        </a:graphic>
      </p:graphicFrame>
      <p:sp>
        <p:nvSpPr>
          <p:cNvPr id="4" name="标题 1"/>
          <p:cNvSpPr>
            <a:spLocks noGrp="1"/>
          </p:cNvSpPr>
          <p:nvPr>
            <p:ph type="title"/>
          </p:nvPr>
        </p:nvSpPr>
        <p:spPr>
          <a:xfrm>
            <a:off x="500034" y="571480"/>
            <a:ext cx="4186238" cy="725470"/>
          </a:xfrm>
        </p:spPr>
        <p:txBody>
          <a:bodyPr>
            <a:normAutofit/>
          </a:bodyPr>
          <a:lstStyle/>
          <a:p>
            <a:pPr algn="l"/>
            <a:r>
              <a:rPr lang="en-US" altLang="zh-CN" sz="32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C</a:t>
            </a:r>
            <a:r>
              <a:rPr lang="en-US" altLang="zh-CN" sz="3200" baseline="-250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4</a:t>
            </a:r>
            <a:r>
              <a:rPr lang="zh-CN" altLang="en-US" sz="32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植物中</a:t>
            </a:r>
            <a:r>
              <a:rPr lang="en-US" altLang="zh-CN" sz="3200" baseline="300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13</a:t>
            </a:r>
            <a:r>
              <a:rPr lang="en-US" altLang="zh-CN" sz="32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C</a:t>
            </a:r>
            <a:r>
              <a:rPr lang="zh-CN" altLang="en-US" sz="3200" dirty="0" smtClean="0">
                <a:solidFill>
                  <a:prstClr val="black"/>
                </a:solidFill>
                <a:latin typeface="Times New Roman" panose="02020603050405020304" pitchFamily="18" charset="0"/>
                <a:ea typeface="黑体" panose="02010609060101010101" pitchFamily="2" charset="-122"/>
                <a:cs typeface="Times New Roman" panose="02020603050405020304" pitchFamily="18" charset="0"/>
              </a:rPr>
              <a:t>分馏机理</a:t>
            </a:r>
            <a:endParaRPr lang="zh-CN" altLang="en-US" sz="32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707" name="Group 251"/>
          <p:cNvGraphicFramePr>
            <a:graphicFrameLocks noGrp="1"/>
          </p:cNvGraphicFramePr>
          <p:nvPr>
            <p:ph sz="half" idx="2"/>
            <p:custDataLst>
              <p:tags r:id="rId1"/>
            </p:custDataLst>
          </p:nvPr>
        </p:nvGraphicFramePr>
        <p:xfrm>
          <a:off x="152400" y="838200"/>
          <a:ext cx="8763000" cy="5380802"/>
        </p:xfrm>
        <a:graphic>
          <a:graphicData uri="http://schemas.openxmlformats.org/drawingml/2006/table">
            <a:tbl>
              <a:tblPr/>
              <a:tblGrid>
                <a:gridCol w="1752600"/>
                <a:gridCol w="2667000"/>
                <a:gridCol w="1447800"/>
                <a:gridCol w="1600200"/>
                <a:gridCol w="1295400"/>
              </a:tblGrid>
              <a:tr h="685800">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循环名称</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形成特点</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特点</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8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δ</a:t>
                      </a:r>
                      <a:r>
                        <a:rPr kumimoji="0" lang="en-US" altLang="zh-CN" sz="2800" b="0" i="0" u="none" strike="noStrike" cap="none" normalizeH="0" baseline="3000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13</a:t>
                      </a:r>
                      <a:r>
                        <a:rPr kumimoji="0" lang="en-US" altLang="zh-CN" sz="28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范围</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644650">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kumimoji="0" lang="en-US" altLang="zh-CN" sz="2400" b="0" i="0" u="none" strike="noStrike" cap="none" normalizeH="0" baseline="-2500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循环</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(Calvin)</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利用</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rubisco</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酶与一个</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CO</a:t>
                      </a:r>
                      <a:r>
                        <a:rPr kumimoji="0" lang="en-US" altLang="zh-CN" sz="2400" b="0" i="0" u="none" strike="noStrike" cap="none" normalizeH="0" baseline="-2500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生成</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个</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磷酸甘油酸，合成三碳糖。</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Times New Roman" panose="02020603050405020304" pitchFamily="18" charset="0"/>
                          <a:ea typeface="黑体" panose="02010609060101010101" pitchFamily="2" charset="-122"/>
                          <a:cs typeface="Times New Roman" panose="02020603050405020304" pitchFamily="18" charset="0"/>
                        </a:rPr>
                        <a:t>分馏大</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-23</a:t>
                      </a:r>
                      <a:r>
                        <a:rPr kumimoji="0" lang="zh-CN" altLang="en-US" sz="28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a:t>
                      </a:r>
                      <a:r>
                        <a:rPr kumimoji="0" lang="en-US" altLang="zh-CN" sz="28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-38</a:t>
                      </a:r>
                      <a:endParaRPr kumimoji="0" lang="en-US" altLang="zh-CN" sz="28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90%</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植物</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08405">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kumimoji="0" lang="en-US" altLang="zh-CN" sz="2400" b="0" i="0" u="none" strike="noStrike" cap="none" normalizeH="0" baseline="-2500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循环</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(Hatch and Slack)</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用磷酸烯醇丙酮酸羟基酶</a:t>
                      </a:r>
                      <a:r>
                        <a:rPr kumimoji="0" lang="en-US" altLang="zh-CN"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(PEF)</a:t>
                      </a: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固定碳</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dirty="0" smtClean="0">
                          <a:ln>
                            <a:noFill/>
                          </a:ln>
                          <a:solidFill>
                            <a:srgbClr val="0033CC"/>
                          </a:solidFill>
                          <a:effectLst/>
                          <a:latin typeface="Times New Roman" panose="02020603050405020304" pitchFamily="18" charset="0"/>
                          <a:ea typeface="黑体" panose="02010609060101010101" pitchFamily="2" charset="-122"/>
                          <a:cs typeface="Times New Roman" panose="02020603050405020304" pitchFamily="18" charset="0"/>
                        </a:rPr>
                        <a:t>分馏小</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-12</a:t>
                      </a:r>
                      <a:r>
                        <a:rPr kumimoji="0" lang="zh-CN" altLang="en-US"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a:t>
                      </a:r>
                      <a:r>
                        <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-14</a:t>
                      </a:r>
                      <a:endParaRPr kumimoji="0" lang="en-US" altLang="zh-CN" sz="28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少数：玉米、甘蔗</a:t>
                      </a:r>
                      <a:endParaRPr kumimoji="0" lang="zh-CN" altLang="en-US" sz="2400" b="0" i="0" u="none" strike="noStrike" cap="none" normalizeH="0" baseline="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1208088">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CAM</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循环</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以</a:t>
                      </a:r>
                      <a:r>
                        <a:rPr kumimoji="0" lang="en-US" altLang="zh-CN" sz="2400" b="0" i="0" u="none" strike="noStrike" cap="none" normalizeH="0" baseline="0" dirty="0" err="1"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crassulacean</a:t>
                      </a:r>
                      <a:endPar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酸代谢为特征，采用</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kumimoji="0" lang="en-US" altLang="zh-CN" sz="2400" b="0" i="0" u="none" strike="noStrike" cap="none" normalizeH="0" baseline="-2500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和</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kumimoji="0" lang="en-US" altLang="zh-CN" sz="2400" b="0" i="0" u="none" strike="noStrike" cap="none" normalizeH="0" baseline="-2500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两种代谢方式</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介于</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kumimoji="0" lang="en-US" altLang="zh-CN" sz="2400" b="0" i="0" u="none" strike="noStrike" cap="none" normalizeH="0" baseline="-2500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与</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kumimoji="0" lang="en-US" altLang="zh-CN" sz="2400" b="0" i="0" u="none" strike="noStrike" cap="none" normalizeH="0" baseline="-2500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之间</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介于</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kumimoji="0" lang="en-US" altLang="zh-CN" sz="2400" b="0" i="0" u="none" strike="noStrike" cap="none" normalizeH="0" baseline="-2500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3</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与</a:t>
                      </a:r>
                      <a:r>
                        <a:rPr kumimoji="0" lang="en-US" altLang="zh-CN"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C</a:t>
                      </a:r>
                      <a:r>
                        <a:rPr kumimoji="0" lang="en-US" altLang="zh-CN" sz="2400" b="0" i="0" u="none" strike="noStrike" cap="none" normalizeH="0" baseline="-2500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4</a:t>
                      </a: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之间</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Tx/>
                        <a:buFont typeface="Wingdings" panose="05000000000000000000" pitchFamily="2" charset="2"/>
                        <a:buNone/>
                      </a:pPr>
                      <a:r>
                        <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rPr>
                        <a:t>肉质植物：仙人掌</a:t>
                      </a:r>
                      <a:endParaRPr kumimoji="0" lang="zh-CN" altLang="en-US" sz="2400" b="0" i="0" u="none" strike="noStrike" cap="none" normalizeH="0" baseline="0" dirty="0" smtClean="0">
                        <a:ln>
                          <a:noFill/>
                        </a:ln>
                        <a:solidFill>
                          <a:schemeClr val="tx1"/>
                        </a:solidFill>
                        <a:effectLst/>
                        <a:latin typeface="Times New Roman" panose="02020603050405020304" pitchFamily="18" charset="0"/>
                        <a:ea typeface="黑体" panose="02010609060101010101" pitchFamily="2" charset="-122"/>
                        <a:cs typeface="Times New Roman" panose="02020603050405020304" pitchFamily="18" charset="0"/>
                      </a:endParaRP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3" name="Rectangle 5"/>
          <p:cNvSpPr>
            <a:spLocks noChangeArrowheads="1"/>
          </p:cNvSpPr>
          <p:nvPr/>
        </p:nvSpPr>
        <p:spPr bwMode="auto">
          <a:xfrm>
            <a:off x="571472" y="428604"/>
            <a:ext cx="8229600" cy="838200"/>
          </a:xfrm>
          <a:prstGeom prst="rect">
            <a:avLst/>
          </a:prstGeom>
          <a:noFill/>
          <a:ln w="9525">
            <a:noFill/>
            <a:miter lim="800000"/>
          </a:ln>
          <a:effectLst/>
        </p:spPr>
        <p:txBody>
          <a:bodyPr/>
          <a:lstStyle/>
          <a:p>
            <a:pPr>
              <a:spcBef>
                <a:spcPct val="20000"/>
              </a:spcBef>
              <a:buClr>
                <a:schemeClr val="hlink"/>
              </a:buClr>
              <a:buFont typeface="Wingdings" panose="05000000000000000000" pitchFamily="2" charset="2"/>
              <a:buNone/>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浮</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游植物的</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含量是由</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温度、代谢途径</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以及</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DIC</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池</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中的同位素组成共同决定的。</a:t>
            </a:r>
            <a:endPar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endParaRPr>
          </a:p>
        </p:txBody>
      </p:sp>
      <p:pic>
        <p:nvPicPr>
          <p:cNvPr id="48134" name="Picture 6" descr="13"/>
          <p:cNvPicPr>
            <a:picLocks noChangeAspect="1" noChangeArrowheads="1"/>
          </p:cNvPicPr>
          <p:nvPr/>
        </p:nvPicPr>
        <p:blipFill>
          <a:blip r:embed="rId1" cstate="print"/>
          <a:srcRect r="35571" b="24245"/>
          <a:stretch>
            <a:fillRect/>
          </a:stretch>
        </p:blipFill>
        <p:spPr bwMode="auto">
          <a:xfrm>
            <a:off x="1500166" y="1714488"/>
            <a:ext cx="5854760" cy="4929222"/>
          </a:xfrm>
          <a:prstGeom prst="rect">
            <a:avLst/>
          </a:prstGeom>
          <a:noFill/>
        </p:spPr>
      </p:pic>
    </p:spTree>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8226" name="Picture 2"/>
          <p:cNvPicPr>
            <a:picLocks noChangeAspect="1" noChangeArrowheads="1"/>
          </p:cNvPicPr>
          <p:nvPr/>
        </p:nvPicPr>
        <p:blipFill>
          <a:blip r:embed="rId1" cstate="print"/>
          <a:srcRect/>
          <a:stretch>
            <a:fillRect/>
          </a:stretch>
        </p:blipFill>
        <p:spPr bwMode="auto">
          <a:xfrm>
            <a:off x="1000100" y="214290"/>
            <a:ext cx="7086413" cy="3156808"/>
          </a:xfrm>
          <a:prstGeom prst="rect">
            <a:avLst/>
          </a:prstGeom>
          <a:noFill/>
          <a:ln w="9525">
            <a:noFill/>
            <a:miter lim="800000"/>
            <a:headEnd/>
            <a:tailEnd/>
          </a:ln>
        </p:spPr>
      </p:pic>
      <p:pic>
        <p:nvPicPr>
          <p:cNvPr id="308227" name="Picture 3"/>
          <p:cNvPicPr>
            <a:picLocks noChangeAspect="1" noChangeArrowheads="1"/>
          </p:cNvPicPr>
          <p:nvPr/>
        </p:nvPicPr>
        <p:blipFill>
          <a:blip r:embed="rId2" cstate="print"/>
          <a:srcRect/>
          <a:stretch>
            <a:fillRect/>
          </a:stretch>
        </p:blipFill>
        <p:spPr bwMode="auto">
          <a:xfrm>
            <a:off x="1000100" y="3319220"/>
            <a:ext cx="7028088" cy="332449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3"/>
          <p:cNvSpPr>
            <a:spLocks noGrp="1" noRot="1" noChangeArrowheads="1"/>
          </p:cNvSpPr>
          <p:nvPr>
            <p:ph type="body" idx="1"/>
          </p:nvPr>
        </p:nvSpPr>
        <p:spPr>
          <a:xfrm>
            <a:off x="357158" y="990600"/>
            <a:ext cx="8405842" cy="5334000"/>
          </a:xfrm>
        </p:spPr>
        <p:txBody>
          <a:bodyPr/>
          <a:lstStyle/>
          <a:p>
            <a:pPr>
              <a:buFont typeface="Wingdings" panose="05000000000000000000" pitchFamily="2" charset="2"/>
              <a:buNone/>
            </a:pPr>
            <a:r>
              <a:rPr lang="zh-CN" altLang="en-US" sz="3600" dirty="0" smtClean="0">
                <a:latin typeface="Times New Roman" panose="02020603050405020304" pitchFamily="18" charset="0"/>
                <a:ea typeface="黑体" panose="02010609060101010101" pitchFamily="2" charset="-122"/>
                <a:cs typeface="Times New Roman" panose="02020603050405020304" pitchFamily="18" charset="0"/>
              </a:rPr>
              <a:t>影</a:t>
            </a:r>
            <a:r>
              <a:rPr lang="zh-CN" altLang="en-US" sz="3600" dirty="0">
                <a:latin typeface="Times New Roman" panose="02020603050405020304" pitchFamily="18" charset="0"/>
                <a:ea typeface="黑体" panose="02010609060101010101" pitchFamily="2" charset="-122"/>
                <a:cs typeface="Times New Roman" panose="02020603050405020304" pitchFamily="18" charset="0"/>
              </a:rPr>
              <a:t>响植物碳同位素组成的外部因素</a:t>
            </a:r>
            <a:endParaRPr lang="zh-CN" altLang="en-US" sz="36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）碳源： 陆生植物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大气，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=-7‰ )</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smtClean="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海</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洋生物</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(HCO</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3</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HCO3</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a:t>
            </a:r>
            <a:r>
              <a:rPr lang="en-US" altLang="zh-CN" sz="2800" baseline="-25000" dirty="0">
                <a:latin typeface="Times New Roman" panose="02020603050405020304" pitchFamily="18" charset="0"/>
                <a:ea typeface="黑体" panose="02010609060101010101" pitchFamily="2" charset="-122"/>
                <a:cs typeface="Times New Roman" panose="02020603050405020304" pitchFamily="18" charset="0"/>
              </a:rPr>
              <a:t> </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=0 ‰ )</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a:p>
            <a:pPr>
              <a:buFont typeface="Wingdings" panose="05000000000000000000" pitchFamily="2" charset="2"/>
              <a:buNone/>
            </a:pPr>
            <a:r>
              <a:rPr lang="zh-CN" altLang="en-US" sz="2800" dirty="0" smtClean="0">
                <a:latin typeface="Times New Roman" panose="02020603050405020304" pitchFamily="18" charset="0"/>
                <a:ea typeface="黑体" panose="02010609060101010101" pitchFamily="2" charset="-122"/>
                <a:cs typeface="Times New Roman" panose="02020603050405020304" pitchFamily="18" charset="0"/>
              </a:rPr>
              <a:t>          海</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洋植物较陆地植物普遍</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富</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endParaRPr lang="en-US" altLang="zh-CN" sz="2800" dirty="0">
              <a:latin typeface="Times New Roman" panose="02020603050405020304" pitchFamily="18" charset="0"/>
              <a:ea typeface="黑体" panose="02010609060101010101" pitchFamily="2" charset="-122"/>
              <a:cs typeface="Times New Roman" panose="02020603050405020304" pitchFamily="18" charset="0"/>
            </a:endParaRPr>
          </a:p>
          <a:p>
            <a:pPr algn="just">
              <a:buFont typeface="Wingdings" panose="05000000000000000000" pitchFamily="2" charset="2"/>
              <a:buNone/>
            </a:pP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          </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大陆水一般富</a:t>
            </a:r>
            <a:r>
              <a:rPr lang="en-US" altLang="zh-CN" sz="2800" baseline="30000" dirty="0">
                <a:latin typeface="Times New Roman" panose="02020603050405020304" pitchFamily="18" charset="0"/>
                <a:ea typeface="黑体" panose="02010609060101010101" pitchFamily="2" charset="-122"/>
                <a:cs typeface="Times New Roman" panose="02020603050405020304" pitchFamily="18" charset="0"/>
              </a:rPr>
              <a:t>12</a:t>
            </a:r>
            <a:r>
              <a:rPr lang="en-US" altLang="zh-CN" sz="2800"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，所以淡水植物相对于海生植物</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贫</a:t>
            </a:r>
            <a:r>
              <a:rPr lang="en-US" altLang="zh-CN" sz="2800" baseline="300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13</a:t>
            </a:r>
            <a:r>
              <a:rPr lang="en-US" altLang="zh-CN"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，特别是在细菌活动强烈、又与外界混合不好的</a:t>
            </a:r>
            <a:r>
              <a:rPr lang="zh-CN" altLang="en-US" sz="2800" dirty="0">
                <a:solidFill>
                  <a:srgbClr val="FF0000"/>
                </a:solidFill>
                <a:latin typeface="Times New Roman" panose="02020603050405020304" pitchFamily="18" charset="0"/>
                <a:ea typeface="黑体" panose="02010609060101010101" pitchFamily="2" charset="-122"/>
                <a:cs typeface="Times New Roman" panose="02020603050405020304" pitchFamily="18" charset="0"/>
              </a:rPr>
              <a:t>还原</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性盆地中的水中，溶解的</a:t>
            </a:r>
            <a:r>
              <a:rPr lang="en-US" altLang="zh-CN" dirty="0">
                <a:latin typeface="Times New Roman" panose="02020603050405020304" pitchFamily="18" charset="0"/>
                <a:ea typeface="黑体" panose="02010609060101010101" pitchFamily="2" charset="-122"/>
                <a:cs typeface="Times New Roman" panose="02020603050405020304" pitchFamily="18" charset="0"/>
              </a:rPr>
              <a:t>δ</a:t>
            </a:r>
            <a:r>
              <a:rPr lang="en-US" altLang="zh-CN" baseline="30000" dirty="0">
                <a:latin typeface="Times New Roman" panose="02020603050405020304" pitchFamily="18" charset="0"/>
                <a:ea typeface="黑体" panose="02010609060101010101" pitchFamily="2" charset="-122"/>
                <a:cs typeface="Times New Roman" panose="02020603050405020304" pitchFamily="18" charset="0"/>
              </a:rPr>
              <a:t>13</a:t>
            </a:r>
            <a:r>
              <a:rPr lang="en-US" altLang="zh-CN" dirty="0">
                <a:latin typeface="Times New Roman" panose="02020603050405020304" pitchFamily="18" charset="0"/>
                <a:ea typeface="黑体" panose="02010609060101010101" pitchFamily="2" charset="-122"/>
                <a:cs typeface="Times New Roman" panose="02020603050405020304" pitchFamily="18" charset="0"/>
              </a:rPr>
              <a:t>C</a:t>
            </a:r>
            <a:r>
              <a:rPr lang="zh-CN" altLang="en-US" sz="2800" dirty="0">
                <a:latin typeface="Times New Roman" panose="02020603050405020304" pitchFamily="18" charset="0"/>
                <a:ea typeface="黑体" panose="02010609060101010101" pitchFamily="2" charset="-122"/>
                <a:cs typeface="Times New Roman" panose="02020603050405020304" pitchFamily="18" charset="0"/>
              </a:rPr>
              <a:t>更负。</a:t>
            </a:r>
            <a:endParaRPr lang="zh-CN" altLang="en-US" sz="2800" dirty="0">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tags/tag1.xml><?xml version="1.0" encoding="utf-8"?>
<p:tagLst xmlns:p="http://schemas.openxmlformats.org/presentationml/2006/main">
  <p:tag name="KSO_WM_UNIT_TABLE_BEAUTIFY" val="smartTable{3fc6744e-3d0c-48fe-969c-6edfdf44bc7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15663</Words>
  <Application>WPS 演示</Application>
  <PresentationFormat>全屏显示(4:3)</PresentationFormat>
  <Paragraphs>1123</Paragraphs>
  <Slides>153</Slides>
  <Notes>15</Notes>
  <HiddenSlides>0</HiddenSlides>
  <MMClips>0</MMClips>
  <ScaleCrop>false</ScaleCrop>
  <HeadingPairs>
    <vt:vector size="8" baseType="variant">
      <vt:variant>
        <vt:lpstr>已用的字体</vt:lpstr>
      </vt:variant>
      <vt:variant>
        <vt:i4>25</vt:i4>
      </vt:variant>
      <vt:variant>
        <vt:lpstr>主题</vt:lpstr>
      </vt:variant>
      <vt:variant>
        <vt:i4>1</vt:i4>
      </vt:variant>
      <vt:variant>
        <vt:lpstr>嵌入 OLE 服务器</vt:lpstr>
      </vt:variant>
      <vt:variant>
        <vt:i4>2</vt:i4>
      </vt:variant>
      <vt:variant>
        <vt:lpstr>幻灯片标题</vt:lpstr>
      </vt:variant>
      <vt:variant>
        <vt:i4>153</vt:i4>
      </vt:variant>
    </vt:vector>
  </HeadingPairs>
  <TitlesOfParts>
    <vt:vector size="181" baseType="lpstr">
      <vt:lpstr>Arial</vt:lpstr>
      <vt:lpstr>宋体</vt:lpstr>
      <vt:lpstr>Wingdings</vt:lpstr>
      <vt:lpstr>Times New Roman</vt:lpstr>
      <vt:lpstr>黑体</vt:lpstr>
      <vt:lpstr>华文新魏</vt:lpstr>
      <vt:lpstr>Symbol</vt:lpstr>
      <vt:lpstr>MS PGothic</vt:lpstr>
      <vt:lpstr>HG創英角ｺﾞｼｯｸUB</vt:lpstr>
      <vt:lpstr>Yu Gothic</vt:lpstr>
      <vt:lpstr>Arial Black</vt:lpstr>
      <vt:lpstr>HGP創英角ｺﾞｼｯｸUB</vt:lpstr>
      <vt:lpstr>微软雅黑</vt:lpstr>
      <vt:lpstr>Arial Unicode MS</vt:lpstr>
      <vt:lpstr>Calibri</vt:lpstr>
      <vt:lpstr>Century</vt:lpstr>
      <vt:lpstr>ＭＳ 明朝</vt:lpstr>
      <vt:lpstr>华文中宋</vt:lpstr>
      <vt:lpstr>楷体_GB2312</vt:lpstr>
      <vt:lpstr>新宋体</vt:lpstr>
      <vt:lpstr>Times</vt:lpstr>
      <vt:lpstr>Arial</vt:lpstr>
      <vt:lpstr>Times New Roman</vt:lpstr>
      <vt:lpstr>华文隶书</vt:lpstr>
      <vt:lpstr>Comic Sans MS</vt:lpstr>
      <vt:lpstr>Office 主题</vt:lpstr>
      <vt:lpstr>CorelDraw.Graphic.11</vt:lpstr>
      <vt:lpstr>CorelDraw.Graphic.11</vt:lpstr>
      <vt:lpstr>稳定同位素地球化学 H、O、C、N、S</vt:lpstr>
      <vt:lpstr>目录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各种自然产状水的氢氧 同位素组成</vt:lpstr>
      <vt:lpstr>PowerPoint 演示文稿</vt:lpstr>
      <vt:lpstr>2、温泉和地热水</vt:lpstr>
      <vt:lpstr>PowerPoint 演示文稿</vt:lpstr>
      <vt:lpstr>3、封存水</vt:lpstr>
      <vt:lpstr>PowerPoint 演示文稿</vt:lpstr>
      <vt:lpstr>PowerPoint 演示文稿</vt:lpstr>
      <vt:lpstr>PowerPoint 演示文稿</vt:lpstr>
      <vt:lpstr>岩石中的氢氧同位素组成</vt:lpstr>
      <vt:lpstr>1、岩浆岩</vt:lpstr>
      <vt:lpstr>PowerPoint 演示文稿</vt:lpstr>
      <vt:lpstr>2、沉积岩</vt:lpstr>
      <vt:lpstr>PowerPoint 演示文稿</vt:lpstr>
      <vt:lpstr>PowerPoint 演示文稿</vt:lpstr>
      <vt:lpstr>PowerPoint 演示文稿</vt:lpstr>
      <vt:lpstr>4）海相碳酸盐</vt:lpstr>
      <vt:lpstr>3、变质岩</vt:lpstr>
      <vt:lpstr>六、生物同位素分馏</vt:lpstr>
      <vt:lpstr>PowerPoint 演示文稿</vt:lpstr>
      <vt:lpstr>PowerPoint 演示文稿</vt:lpstr>
      <vt:lpstr>   氢氧同位素地球化学应用</vt:lpstr>
      <vt:lpstr>PowerPoint 演示文稿</vt:lpstr>
      <vt:lpstr>PowerPoint 演示文稿</vt:lpstr>
      <vt:lpstr>PowerPoint 演示文稿</vt:lpstr>
      <vt:lpstr>PowerPoint 演示文稿</vt:lpstr>
      <vt:lpstr>PowerPoint 演示文稿</vt:lpstr>
      <vt:lpstr>以石英、方解石共生矿物对为例</vt:lpstr>
      <vt:lpstr>2、氢氧同位素示踪</vt:lpstr>
      <vt:lpstr>①  确定成矿流体的来源</vt:lpstr>
      <vt:lpstr>2、确定岩石的成因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C3植物中13C分馏机理</vt:lpstr>
      <vt:lpstr>C4植物中13C分馏机理</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大气圈</vt:lpstr>
      <vt:lpstr>PowerPoint 演示文稿</vt:lpstr>
      <vt:lpstr>PowerPoint 演示文稿</vt:lpstr>
      <vt:lpstr>PowerPoint 演示文稿</vt:lpstr>
      <vt:lpstr>PowerPoint 演示文稿</vt:lpstr>
      <vt:lpstr>PowerPoint 演示文稿</vt:lpstr>
      <vt:lpstr>PowerPoint 演示文稿</vt:lpstr>
      <vt:lpstr>水圈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海洋碳稳定同位素研究示例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海洋中的H、O、C、N</dc:title>
  <dc:creator>Administrator</dc:creator>
  <cp:lastModifiedBy>黄鑫</cp:lastModifiedBy>
  <cp:revision>65</cp:revision>
  <dcterms:created xsi:type="dcterms:W3CDTF">2017-03-02T02:00:00Z</dcterms:created>
  <dcterms:modified xsi:type="dcterms:W3CDTF">2021-11-16T05:58:46Z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1099A987CA0A41ACAC90AA99EA0F0687</vt:lpwstr>
  </property>
  <property fmtid="{D5CDD505-2E9C-101B-9397-08002B2CF9AE}" pid="3" name="KSOProductBuildVer">
    <vt:lpwstr>2052-11.1.0.11045</vt:lpwstr>
  </property>
</Properties>
</file>